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318" r:id="rId5"/>
    <p:sldId id="295" r:id="rId6"/>
    <p:sldId id="317" r:id="rId7"/>
    <p:sldId id="294" r:id="rId8"/>
    <p:sldId id="297" r:id="rId9"/>
    <p:sldId id="305" r:id="rId10"/>
    <p:sldId id="306" r:id="rId11"/>
    <p:sldId id="309" r:id="rId12"/>
    <p:sldId id="307" r:id="rId13"/>
    <p:sldId id="308" r:id="rId14"/>
    <p:sldId id="300" r:id="rId15"/>
    <p:sldId id="304" r:id="rId16"/>
    <p:sldId id="302" r:id="rId17"/>
    <p:sldId id="303" r:id="rId18"/>
    <p:sldId id="310" r:id="rId19"/>
    <p:sldId id="311" r:id="rId20"/>
    <p:sldId id="296" r:id="rId21"/>
    <p:sldId id="312" r:id="rId22"/>
    <p:sldId id="313" r:id="rId23"/>
    <p:sldId id="315" r:id="rId24"/>
    <p:sldId id="314" r:id="rId25"/>
    <p:sldId id="3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6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0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4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1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9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9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0DFE2E-6C94-4A7F-A3D4-389AF75347D5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A85F6E-C279-4F96-97C6-62A2F48B2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51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84" y="432452"/>
            <a:ext cx="5714228" cy="2421464"/>
          </a:xfrm>
        </p:spPr>
        <p:txBody>
          <a:bodyPr/>
          <a:lstStyle/>
          <a:p>
            <a:r>
              <a:rPr lang="en-US" dirty="0"/>
              <a:t>Rayleigh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738" y="2919790"/>
            <a:ext cx="7575063" cy="1405467"/>
          </a:xfrm>
        </p:spPr>
        <p:txBody>
          <a:bodyPr/>
          <a:lstStyle/>
          <a:p>
            <a:r>
              <a:rPr lang="en-US" dirty="0"/>
              <a:t>Module 3:  Controlling Physics in </a:t>
            </a:r>
            <a:r>
              <a:rPr lang="en-US" dirty="0" err="1"/>
              <a:t>rayleigh</a:t>
            </a:r>
            <a:endParaRPr lang="en-US" dirty="0"/>
          </a:p>
        </p:txBody>
      </p:sp>
      <p:pic>
        <p:nvPicPr>
          <p:cNvPr id="1026" name="Picture 2" descr="cig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308" y="4325257"/>
            <a:ext cx="3257550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Conditions:  Thermal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4773" y="983623"/>
            <a:ext cx="7749513" cy="221677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r>
              <a:rPr lang="en-US" sz="4400" dirty="0"/>
              <a:t>“T”, “</a:t>
            </a:r>
            <a:r>
              <a:rPr lang="en-US" sz="4400" dirty="0" err="1"/>
              <a:t>tvar</a:t>
            </a:r>
            <a:r>
              <a:rPr lang="en-US" sz="4400" dirty="0"/>
              <a:t>”, “S”, and “Entropy” are interchangeable</a:t>
            </a:r>
          </a:p>
          <a:p>
            <a:r>
              <a:rPr lang="en-US" sz="4400" dirty="0"/>
              <a:t>Meaning depends on reference state</a:t>
            </a:r>
          </a:p>
          <a:p>
            <a:r>
              <a:rPr lang="en-US" sz="4400" dirty="0"/>
              <a:t>Value or gradient set at each boundary </a:t>
            </a:r>
          </a:p>
          <a:p>
            <a:pPr marL="0" indent="0">
              <a:buNone/>
            </a:pPr>
            <a:r>
              <a:rPr lang="en-US" sz="4400" dirty="0"/>
              <a:t>		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773" y="2808393"/>
            <a:ext cx="4657971" cy="378565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Boundary_Conditions_Namelist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fix_tvar_top</a:t>
            </a:r>
            <a:r>
              <a:rPr lang="en-US" sz="2400" dirty="0">
                <a:solidFill>
                  <a:schemeClr val="bg1"/>
                </a:solidFill>
              </a:rPr>
              <a:t> = .true.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fix_dtdr_top</a:t>
            </a:r>
            <a:r>
              <a:rPr lang="en-US" sz="2400" dirty="0">
                <a:solidFill>
                  <a:schemeClr val="bg1"/>
                </a:solidFill>
              </a:rPr>
              <a:t> = .false.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T_top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T_bottom</a:t>
            </a:r>
            <a:r>
              <a:rPr lang="en-US" sz="2400" dirty="0">
                <a:solidFill>
                  <a:schemeClr val="bg1"/>
                </a:solidFill>
              </a:rPr>
              <a:t> = 1.0    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fix_tvar_bottom</a:t>
            </a:r>
            <a:r>
              <a:rPr lang="en-US" sz="2400" dirty="0">
                <a:solidFill>
                  <a:schemeClr val="bg1"/>
                </a:solidFill>
              </a:rPr>
              <a:t> = .true.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fix_dtdr_bottom</a:t>
            </a:r>
            <a:r>
              <a:rPr lang="en-US" sz="2400" dirty="0">
                <a:solidFill>
                  <a:schemeClr val="bg1"/>
                </a:solidFill>
              </a:rPr>
              <a:t> = .false.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dTdr_top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dTdr_bottom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09931" y="3870222"/>
            <a:ext cx="2837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Only one set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needs to be specified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94716" y="5454226"/>
            <a:ext cx="35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Fix_dtdr</a:t>
            </a:r>
            <a:r>
              <a:rPr lang="en-US" sz="2400" dirty="0">
                <a:solidFill>
                  <a:srgbClr val="FFFF00"/>
                </a:solidFill>
              </a:rPr>
              <a:t> overrides </a:t>
            </a:r>
            <a:r>
              <a:rPr lang="en-US" sz="2400" dirty="0" err="1">
                <a:solidFill>
                  <a:srgbClr val="FFFF00"/>
                </a:solidFill>
              </a:rPr>
              <a:t>Fix_tvar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4716" y="2893308"/>
            <a:ext cx="243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Defaults indicated</a:t>
            </a:r>
          </a:p>
        </p:txBody>
      </p:sp>
    </p:spTree>
    <p:extLst>
      <p:ext uri="{BB962C8B-B14F-4D97-AF65-F5344CB8AC3E}">
        <p14:creationId xmlns:p14="http://schemas.microsoft.com/office/powerpoint/2010/main" val="1268293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7352" y="4324844"/>
            <a:ext cx="6668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Edit </a:t>
            </a:r>
            <a:r>
              <a:rPr lang="en-US" sz="2400" dirty="0" err="1">
                <a:solidFill>
                  <a:srgbClr val="FFFF00"/>
                </a:solidFill>
              </a:rPr>
              <a:t>bous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main_input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Assign a temperature contrast of 2 (instead of 1)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Run the code  (we will build on this)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570" y="782701"/>
            <a:ext cx="439224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Exercise</a:t>
            </a:r>
          </a:p>
          <a:p>
            <a:r>
              <a:rPr lang="en-US" sz="3200" u="sng" dirty="0"/>
              <a:t>(</a:t>
            </a:r>
            <a:r>
              <a:rPr lang="en-US" sz="3200" u="sng" dirty="0" err="1"/>
              <a:t>Boussinesq</a:t>
            </a:r>
            <a:r>
              <a:rPr lang="en-US" sz="3200" u="sng" dirty="0"/>
              <a:t>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25481" y="869002"/>
            <a:ext cx="4657971" cy="378565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Boundary_Conditions_Namelist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fix_tvar_top</a:t>
            </a:r>
            <a:r>
              <a:rPr lang="en-US" sz="2400" dirty="0">
                <a:solidFill>
                  <a:schemeClr val="bg1"/>
                </a:solidFill>
              </a:rPr>
              <a:t> = .true.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fix_dtdr_top</a:t>
            </a:r>
            <a:r>
              <a:rPr lang="en-US" sz="2400" dirty="0">
                <a:solidFill>
                  <a:schemeClr val="bg1"/>
                </a:solidFill>
              </a:rPr>
              <a:t> = .false.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T_top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T_bottom</a:t>
            </a:r>
            <a:r>
              <a:rPr lang="en-US" sz="2400" dirty="0">
                <a:solidFill>
                  <a:schemeClr val="bg1"/>
                </a:solidFill>
              </a:rPr>
              <a:t> = 1.0    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fix_tvar_bottom</a:t>
            </a:r>
            <a:r>
              <a:rPr lang="en-US" sz="2400" dirty="0">
                <a:solidFill>
                  <a:schemeClr val="bg1"/>
                </a:solidFill>
              </a:rPr>
              <a:t> = .true.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fix_dtdr_top</a:t>
            </a:r>
            <a:r>
              <a:rPr lang="en-US" sz="2400" dirty="0">
                <a:solidFill>
                  <a:schemeClr val="bg1"/>
                </a:solidFill>
              </a:rPr>
              <a:t> = .false.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dTdr_top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dTdr_bottom</a:t>
            </a:r>
            <a:r>
              <a:rPr lang="en-US" sz="2400" dirty="0">
                <a:solidFill>
                  <a:schemeClr val="bg1"/>
                </a:solidFill>
              </a:rPr>
              <a:t> = 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58866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746" y="82484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Conditions:  Horizontal Flow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4773" y="983623"/>
            <a:ext cx="7749513" cy="15334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r>
              <a:rPr lang="en-US" sz="4400" dirty="0"/>
              <a:t>Horizontal flow can be no-slip or stress-free</a:t>
            </a:r>
          </a:p>
          <a:p>
            <a:pPr marL="0" indent="0">
              <a:buNone/>
            </a:pPr>
            <a:r>
              <a:rPr lang="en-US" sz="4400" dirty="0"/>
              <a:t>								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367" y="2248440"/>
            <a:ext cx="4657971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Boundary_Conditions_Namelist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stress_free_top</a:t>
            </a:r>
            <a:r>
              <a:rPr lang="en-US" sz="2400" dirty="0">
                <a:solidFill>
                  <a:schemeClr val="bg1"/>
                </a:solidFill>
              </a:rPr>
              <a:t> = .true.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stress_free_bottom</a:t>
            </a:r>
            <a:r>
              <a:rPr lang="en-US" sz="2400" dirty="0">
                <a:solidFill>
                  <a:schemeClr val="bg1"/>
                </a:solidFill>
              </a:rPr>
              <a:t> = .true.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no_slip_top</a:t>
            </a:r>
            <a:r>
              <a:rPr lang="en-US" sz="2400" dirty="0">
                <a:solidFill>
                  <a:schemeClr val="bg1"/>
                </a:solidFill>
              </a:rPr>
              <a:t> = .false.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no_slip_bottom</a:t>
            </a:r>
            <a:r>
              <a:rPr lang="en-US" sz="2400" dirty="0">
                <a:solidFill>
                  <a:schemeClr val="bg1"/>
                </a:solidFill>
              </a:rPr>
              <a:t> = .false.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no_slip_boundaries</a:t>
            </a:r>
            <a:r>
              <a:rPr lang="en-US" sz="2400" dirty="0">
                <a:solidFill>
                  <a:schemeClr val="bg1"/>
                </a:solidFill>
              </a:rPr>
              <a:t> = .false.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47932" y="3665986"/>
            <a:ext cx="2767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Only one set needed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39" y="5133835"/>
            <a:ext cx="601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no_slip</a:t>
            </a:r>
            <a:r>
              <a:rPr lang="en-US" sz="2400" dirty="0">
                <a:solidFill>
                  <a:srgbClr val="FFFF00"/>
                </a:solidFill>
              </a:rPr>
              <a:t> overrides  </a:t>
            </a:r>
            <a:r>
              <a:rPr lang="en-US" sz="2400" dirty="0" err="1">
                <a:solidFill>
                  <a:srgbClr val="FFFF00"/>
                </a:solidFill>
              </a:rPr>
              <a:t>stress_free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47932" y="2177970"/>
            <a:ext cx="243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Defaults indicated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1939" y="5768505"/>
            <a:ext cx="7196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no_slip_boundaries</a:t>
            </a:r>
            <a:r>
              <a:rPr lang="en-US" sz="2400" dirty="0">
                <a:solidFill>
                  <a:srgbClr val="FFFF00"/>
                </a:solidFill>
              </a:rPr>
              <a:t> sets top and bottom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48670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21810" y="1344647"/>
            <a:ext cx="4657971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Boundary_Conditions_Namelist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stress_free_top</a:t>
            </a:r>
            <a:r>
              <a:rPr lang="en-US" sz="2400" dirty="0">
                <a:solidFill>
                  <a:schemeClr val="bg1"/>
                </a:solidFill>
              </a:rPr>
              <a:t> = .true.       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stress_free_bottom</a:t>
            </a:r>
            <a:r>
              <a:rPr lang="en-US" sz="2400" dirty="0">
                <a:solidFill>
                  <a:schemeClr val="bg1"/>
                </a:solidFill>
              </a:rPr>
              <a:t> = .true. 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no_slip_top</a:t>
            </a:r>
            <a:r>
              <a:rPr lang="en-US" sz="2400" dirty="0">
                <a:solidFill>
                  <a:schemeClr val="bg1"/>
                </a:solidFill>
              </a:rPr>
              <a:t> = .false.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no_slip_bottom</a:t>
            </a:r>
            <a:r>
              <a:rPr lang="en-US" sz="2400" dirty="0">
                <a:solidFill>
                  <a:schemeClr val="bg1"/>
                </a:solidFill>
              </a:rPr>
              <a:t> = .false. 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no_slip_boundaries</a:t>
            </a:r>
            <a:r>
              <a:rPr lang="en-US" sz="2400" dirty="0">
                <a:solidFill>
                  <a:schemeClr val="bg1"/>
                </a:solidFill>
              </a:rPr>
              <a:t> = .false.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275" y="4231058"/>
            <a:ext cx="66684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Edit </a:t>
            </a:r>
            <a:r>
              <a:rPr lang="en-US" sz="2400" dirty="0" err="1">
                <a:solidFill>
                  <a:srgbClr val="FFFF00"/>
                </a:solidFill>
              </a:rPr>
              <a:t>bous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main_input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Give the simulation stress-free boundaries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Run the code  (we will build on this)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3471" y="489561"/>
            <a:ext cx="1959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387145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030" y="867508"/>
            <a:ext cx="8857622" cy="14692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Initial conditions have their own </a:t>
            </a:r>
            <a:r>
              <a:rPr lang="en-US" sz="4400" dirty="0" err="1"/>
              <a:t>namelist</a:t>
            </a:r>
            <a:endParaRPr lang="en-US" sz="4400" dirty="0"/>
          </a:p>
          <a:p>
            <a:r>
              <a:rPr lang="en-US" sz="4400" dirty="0"/>
              <a:t>Magnetic fields have a separate </a:t>
            </a:r>
            <a:r>
              <a:rPr lang="en-US" sz="4400" dirty="0" err="1"/>
              <a:t>init</a:t>
            </a:r>
            <a:r>
              <a:rPr lang="en-US" sz="4400" dirty="0"/>
              <a:t> flag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2837" y="2821534"/>
            <a:ext cx="4657971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7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magnetic_init_type</a:t>
            </a:r>
            <a:r>
              <a:rPr lang="en-US" sz="2400" dirty="0">
                <a:solidFill>
                  <a:schemeClr val="bg1"/>
                </a:solidFill>
              </a:rPr>
              <a:t> = 7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temp_amp</a:t>
            </a:r>
            <a:r>
              <a:rPr lang="en-US" sz="2400" dirty="0">
                <a:solidFill>
                  <a:schemeClr val="bg1"/>
                </a:solidFill>
              </a:rPr>
              <a:t> = 10.0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mag_amp</a:t>
            </a:r>
            <a:r>
              <a:rPr lang="en-US" sz="2400" dirty="0">
                <a:solidFill>
                  <a:schemeClr val="bg1"/>
                </a:solidFill>
              </a:rPr>
              <a:t> = 1.0	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860" y="2735874"/>
            <a:ext cx="35777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Typical </a:t>
            </a:r>
            <a:r>
              <a:rPr lang="en-US" sz="2400" u="sng" dirty="0" err="1"/>
              <a:t>init</a:t>
            </a:r>
            <a:r>
              <a:rPr lang="en-US" sz="2400" u="sng" dirty="0"/>
              <a:t> scheme: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randomized thermal field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	(max amplitude 10)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randomized magnetic field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	(max amplitude 1)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zero velocity field</a:t>
            </a:r>
          </a:p>
        </p:txBody>
      </p:sp>
    </p:spTree>
    <p:extLst>
      <p:ext uri="{BB962C8B-B14F-4D97-AF65-F5344CB8AC3E}">
        <p14:creationId xmlns:p14="http://schemas.microsoft.com/office/powerpoint/2010/main" val="2185816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030" y="867507"/>
            <a:ext cx="7807570" cy="18321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3600" dirty="0"/>
              <a:t>Spherically symmetric component of entropy can be initialized to a conductive profile</a:t>
            </a:r>
          </a:p>
          <a:p>
            <a:r>
              <a:rPr lang="en-US" sz="3600" dirty="0"/>
              <a:t>Other modes are randomized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3857" y="3115953"/>
            <a:ext cx="4657971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7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magnetic_init_type</a:t>
            </a:r>
            <a:r>
              <a:rPr lang="en-US" sz="2400" dirty="0">
                <a:solidFill>
                  <a:schemeClr val="bg1"/>
                </a:solidFill>
              </a:rPr>
              <a:t> = 7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temp_amp</a:t>
            </a:r>
            <a:r>
              <a:rPr lang="en-US" sz="2400" dirty="0">
                <a:solidFill>
                  <a:schemeClr val="bg1"/>
                </a:solidFill>
              </a:rPr>
              <a:t> = 10.0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mag_amp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conductive_profile</a:t>
            </a:r>
            <a:r>
              <a:rPr lang="en-US" sz="2400" dirty="0">
                <a:solidFill>
                  <a:schemeClr val="bg1"/>
                </a:solidFill>
              </a:rPr>
              <a:t> = .true.	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6746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6745" y="1302853"/>
            <a:ext cx="8857622" cy="8049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Magnetic fields can be added to evolved hydro runs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6170" y="2819715"/>
            <a:ext cx="3800793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-1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magnetic_init_type</a:t>
            </a:r>
            <a:r>
              <a:rPr lang="en-US" sz="2400" dirty="0">
                <a:solidFill>
                  <a:schemeClr val="bg1"/>
                </a:solidFill>
              </a:rPr>
              <a:t> = 7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mag_amp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0	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1945" y="2890054"/>
            <a:ext cx="4894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Typical </a:t>
            </a:r>
            <a:r>
              <a:rPr lang="en-US" sz="2400" u="sng" dirty="0" err="1"/>
              <a:t>init</a:t>
            </a:r>
            <a:r>
              <a:rPr lang="en-US" sz="2400" u="sng" dirty="0"/>
              <a:t> scheme: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randomized B-field (max amplitude 1)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Everything else from checkpoint</a:t>
            </a:r>
          </a:p>
        </p:txBody>
      </p:sp>
    </p:spTree>
    <p:extLst>
      <p:ext uri="{BB962C8B-B14F-4D97-AF65-F5344CB8AC3E}">
        <p14:creationId xmlns:p14="http://schemas.microsoft.com/office/powerpoint/2010/main" val="271707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43671"/>
            <a:ext cx="9144000" cy="1456267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6745" y="1302853"/>
            <a:ext cx="8857622" cy="80498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5100" dirty="0"/>
              <a:t>Or everything can be resumed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7485" y="2759120"/>
            <a:ext cx="3824240" cy="193899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-1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magnetic_init_type</a:t>
            </a:r>
            <a:r>
              <a:rPr lang="en-US" sz="2400" dirty="0">
                <a:solidFill>
                  <a:schemeClr val="bg1"/>
                </a:solidFill>
              </a:rPr>
              <a:t> = -1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restart_iter</a:t>
            </a:r>
            <a:r>
              <a:rPr lang="en-US" sz="2400" dirty="0">
                <a:solidFill>
                  <a:schemeClr val="bg1"/>
                </a:solidFill>
              </a:rPr>
              <a:t> = 0	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324" y="2759120"/>
            <a:ext cx="43581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Typical </a:t>
            </a:r>
            <a:r>
              <a:rPr lang="en-US" sz="2400" u="sng" dirty="0" err="1"/>
              <a:t>init</a:t>
            </a:r>
            <a:r>
              <a:rPr lang="en-US" sz="2400" u="sng" dirty="0"/>
              <a:t> scheme: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Everything from last checkpoint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Everything from </a:t>
            </a:r>
            <a:r>
              <a:rPr lang="en-US" sz="2400" u="sng" dirty="0">
                <a:solidFill>
                  <a:srgbClr val="FFFF00"/>
                </a:solidFill>
              </a:rPr>
              <a:t>same</a:t>
            </a:r>
            <a:r>
              <a:rPr lang="en-US" sz="2400" dirty="0">
                <a:solidFill>
                  <a:srgbClr val="FFFF00"/>
                </a:solidFill>
              </a:rPr>
              <a:t> checkpoint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2324" y="5052310"/>
            <a:ext cx="7715338" cy="804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400" dirty="0"/>
          </a:p>
          <a:p>
            <a:r>
              <a:rPr lang="en-US" sz="2400" dirty="0"/>
              <a:t>Several other </a:t>
            </a:r>
            <a:r>
              <a:rPr lang="en-US" sz="2400" dirty="0" err="1"/>
              <a:t>init_types</a:t>
            </a:r>
            <a:r>
              <a:rPr lang="en-US" sz="2400" dirty="0"/>
              <a:t> available for the benchmark runs 										(see </a:t>
            </a:r>
            <a:r>
              <a:rPr lang="en-US" sz="2400" dirty="0" err="1"/>
              <a:t>input_examples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688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Exercise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737" y="1086337"/>
            <a:ext cx="7807570" cy="23133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3600" dirty="0"/>
              <a:t>Edit </a:t>
            </a:r>
            <a:r>
              <a:rPr lang="en-US" sz="3600" dirty="0" err="1"/>
              <a:t>bous</a:t>
            </a:r>
            <a:r>
              <a:rPr lang="en-US" sz="3600" dirty="0"/>
              <a:t>/</a:t>
            </a:r>
            <a:r>
              <a:rPr lang="en-US" sz="3600" dirty="0" err="1"/>
              <a:t>main_input</a:t>
            </a:r>
            <a:endParaRPr lang="en-US" sz="3600" dirty="0"/>
          </a:p>
          <a:p>
            <a:r>
              <a:rPr lang="en-US" sz="3600" dirty="0"/>
              <a:t>Initialize using a random thermal field with a conductive profile</a:t>
            </a:r>
          </a:p>
          <a:p>
            <a:r>
              <a:rPr lang="en-US" sz="3600" dirty="0"/>
              <a:t>Run the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0904" y="3635114"/>
            <a:ext cx="4657971" cy="193899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Intial_Conditions_Namelist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init_type</a:t>
            </a:r>
            <a:r>
              <a:rPr lang="en-US" sz="2400" dirty="0">
                <a:solidFill>
                  <a:schemeClr val="bg1"/>
                </a:solidFill>
              </a:rPr>
              <a:t> = 7	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temp_amp</a:t>
            </a:r>
            <a:r>
              <a:rPr lang="en-US" sz="2400" dirty="0">
                <a:solidFill>
                  <a:schemeClr val="bg1"/>
                </a:solidFill>
              </a:rPr>
              <a:t> = 0.01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conductive_profile</a:t>
            </a:r>
            <a:r>
              <a:rPr lang="en-US" sz="2400" dirty="0">
                <a:solidFill>
                  <a:schemeClr val="bg1"/>
                </a:solidFill>
              </a:rPr>
              <a:t> = .true.	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5268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 Exercise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737" y="1445845"/>
            <a:ext cx="7807570" cy="2313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3600" dirty="0"/>
              <a:t>Edit </a:t>
            </a:r>
            <a:r>
              <a:rPr lang="en-US" sz="3600" dirty="0" err="1"/>
              <a:t>bous</a:t>
            </a:r>
            <a:r>
              <a:rPr lang="en-US" sz="3600" dirty="0"/>
              <a:t>/</a:t>
            </a:r>
            <a:r>
              <a:rPr lang="en-US" sz="3600" dirty="0" err="1"/>
              <a:t>main_input</a:t>
            </a:r>
            <a:endParaRPr lang="en-US" sz="3600" dirty="0"/>
          </a:p>
          <a:p>
            <a:r>
              <a:rPr lang="en-US" sz="3600" dirty="0"/>
              <a:t>Turn magnetism on</a:t>
            </a:r>
          </a:p>
          <a:p>
            <a:r>
              <a:rPr lang="en-US" sz="3600" dirty="0"/>
              <a:t>Initialize a random magnetic field</a:t>
            </a:r>
          </a:p>
          <a:p>
            <a:r>
              <a:rPr lang="en-US" sz="3600" dirty="0"/>
              <a:t>Run the code  ( we will revisit this run soon)</a:t>
            </a:r>
          </a:p>
        </p:txBody>
      </p:sp>
    </p:spTree>
    <p:extLst>
      <p:ext uri="{BB962C8B-B14F-4D97-AF65-F5344CB8AC3E}">
        <p14:creationId xmlns:p14="http://schemas.microsoft.com/office/powerpoint/2010/main" val="346315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Module: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9039"/>
            <a:ext cx="7772400" cy="3649133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Physical control flags</a:t>
            </a:r>
          </a:p>
          <a:p>
            <a:r>
              <a:rPr lang="en-US" sz="3200" dirty="0"/>
              <a:t>Boundary Conditions</a:t>
            </a:r>
          </a:p>
          <a:p>
            <a:r>
              <a:rPr lang="en-US" sz="3200" dirty="0"/>
              <a:t>Initial Conditions</a:t>
            </a:r>
          </a:p>
          <a:p>
            <a:r>
              <a:rPr lang="en-US" sz="3200" dirty="0"/>
              <a:t>Overview of available background states</a:t>
            </a:r>
          </a:p>
          <a:p>
            <a:r>
              <a:rPr lang="en-US" sz="3200" dirty="0"/>
              <a:t>Exercises:</a:t>
            </a:r>
          </a:p>
          <a:p>
            <a:pPr lvl="1"/>
            <a:r>
              <a:rPr lang="en-US" sz="3000" dirty="0"/>
              <a:t>Initiate a </a:t>
            </a:r>
            <a:r>
              <a:rPr lang="en-US" sz="3000" dirty="0" err="1"/>
              <a:t>Boussinesq</a:t>
            </a:r>
            <a:r>
              <a:rPr lang="en-US" sz="3000" dirty="0"/>
              <a:t> simulation</a:t>
            </a:r>
          </a:p>
          <a:p>
            <a:pPr lvl="1"/>
            <a:r>
              <a:rPr lang="en-US" sz="3000" dirty="0"/>
              <a:t>Initiate a </a:t>
            </a:r>
            <a:r>
              <a:rPr lang="en-US" sz="3000" dirty="0" err="1"/>
              <a:t>nondimensional</a:t>
            </a:r>
            <a:r>
              <a:rPr lang="en-US" sz="3000" dirty="0"/>
              <a:t> </a:t>
            </a:r>
            <a:r>
              <a:rPr lang="en-US" sz="3000" dirty="0" err="1"/>
              <a:t>anelastic</a:t>
            </a:r>
            <a:r>
              <a:rPr lang="en-US" sz="3000" dirty="0"/>
              <a:t> simulation</a:t>
            </a:r>
          </a:p>
          <a:p>
            <a:pPr lvl="1"/>
            <a:r>
              <a:rPr lang="en-US" sz="3000" dirty="0"/>
              <a:t>Initiate a dimensional </a:t>
            </a:r>
            <a:r>
              <a:rPr lang="en-US" sz="3000" dirty="0" err="1"/>
              <a:t>anelastic</a:t>
            </a:r>
            <a:r>
              <a:rPr lang="en-US" sz="3000" dirty="0"/>
              <a:t> simulation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8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907" y="-232076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Reference/Background States in Rayleigh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2953" y="1070709"/>
            <a:ext cx="8857622" cy="1836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 err="1"/>
              <a:t>Nondimensionalization</a:t>
            </a:r>
            <a:r>
              <a:rPr lang="en-US" sz="4400" dirty="0"/>
              <a:t> in Rayleigh is controlled through the reference state.</a:t>
            </a:r>
          </a:p>
          <a:p>
            <a:r>
              <a:rPr lang="en-US" sz="4400" dirty="0"/>
              <a:t>There are three available reference states, selected through the Reference </a:t>
            </a:r>
            <a:r>
              <a:rPr lang="en-US" sz="4400" dirty="0" err="1"/>
              <a:t>Namelist</a:t>
            </a:r>
            <a:r>
              <a:rPr lang="en-US" sz="4400" dirty="0"/>
              <a:t>: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745810" y="2629211"/>
            <a:ext cx="6952343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reference_namelist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1	</a:t>
            </a:r>
            <a:r>
              <a:rPr lang="en-US" sz="2400" dirty="0" err="1">
                <a:solidFill>
                  <a:srgbClr val="7030A0"/>
                </a:solidFill>
              </a:rPr>
              <a:t>Boussinesq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Or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2	</a:t>
            </a:r>
            <a:r>
              <a:rPr lang="en-US" sz="2400" dirty="0" err="1">
                <a:solidFill>
                  <a:srgbClr val="0070C0"/>
                </a:solidFill>
              </a:rPr>
              <a:t>Anelastic</a:t>
            </a:r>
            <a:r>
              <a:rPr lang="en-US" sz="2400" dirty="0">
                <a:solidFill>
                  <a:srgbClr val="0070C0"/>
                </a:solidFill>
              </a:rPr>
              <a:t> (dimensional)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Or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3	</a:t>
            </a:r>
            <a:r>
              <a:rPr lang="en-US" sz="2400" dirty="0" err="1">
                <a:solidFill>
                  <a:srgbClr val="C00000"/>
                </a:solidFill>
              </a:rPr>
              <a:t>Anelastic</a:t>
            </a:r>
            <a:r>
              <a:rPr lang="en-US" sz="2400" dirty="0">
                <a:solidFill>
                  <a:srgbClr val="C00000"/>
                </a:solidFill>
              </a:rPr>
              <a:t> (</a:t>
            </a:r>
            <a:r>
              <a:rPr lang="en-US" sz="2400" dirty="0" err="1">
                <a:solidFill>
                  <a:srgbClr val="C00000"/>
                </a:solidFill>
              </a:rPr>
              <a:t>nondimensional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82953" y="5768611"/>
            <a:ext cx="8857622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9600" dirty="0"/>
          </a:p>
          <a:p>
            <a:r>
              <a:rPr lang="en-US" sz="9600" dirty="0"/>
              <a:t>Each type of run is controlled slightly differently</a:t>
            </a:r>
          </a:p>
          <a:p>
            <a:pPr marL="0" indent="0">
              <a:buFont typeface="Arial"/>
              <a:buNone/>
            </a:pPr>
            <a:endParaRPr lang="en-US" sz="4400" dirty="0"/>
          </a:p>
          <a:p>
            <a:pPr marL="0" indent="0">
              <a:buFont typeface="Arial"/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717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907" y="-232076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Boussinesq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07" y="3556026"/>
            <a:ext cx="6283569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reference_namelist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1	                         </a:t>
            </a:r>
            <a:r>
              <a:rPr lang="en-US" sz="2400" dirty="0" err="1">
                <a:solidFill>
                  <a:srgbClr val="7030A0"/>
                </a:solidFill>
              </a:rPr>
              <a:t>Boussinesq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Ekman_number</a:t>
            </a:r>
            <a:r>
              <a:rPr lang="en-US" sz="2400" dirty="0">
                <a:solidFill>
                  <a:schemeClr val="bg1"/>
                </a:solidFill>
              </a:rPr>
              <a:t> = 1.0d-3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Rayleigh_Number</a:t>
            </a:r>
            <a:r>
              <a:rPr lang="en-US" sz="2400" dirty="0">
                <a:solidFill>
                  <a:schemeClr val="bg1"/>
                </a:solidFill>
              </a:rPr>
              <a:t> = 1.0d5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Prandtl_Number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Magnetic_Prandtl_Number</a:t>
            </a:r>
            <a:r>
              <a:rPr lang="en-US" sz="2400" dirty="0">
                <a:solidFill>
                  <a:schemeClr val="bg1"/>
                </a:solidFill>
              </a:rPr>
              <a:t> = 5.0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Gravity_power</a:t>
            </a:r>
            <a:r>
              <a:rPr lang="en-US" sz="2400" dirty="0">
                <a:solidFill>
                  <a:schemeClr val="bg1"/>
                </a:solidFill>
              </a:rPr>
              <a:t> = 1.0         </a:t>
            </a:r>
            <a:r>
              <a:rPr lang="en-US" sz="2400" dirty="0">
                <a:solidFill>
                  <a:srgbClr val="7030A0"/>
                </a:solidFill>
              </a:rPr>
              <a:t>“n” in momentum eq.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211016" y="1445390"/>
                <a:ext cx="8854830" cy="5846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̂"/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000" b="1" i="1" baseline="30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016" y="1445390"/>
                <a:ext cx="8854830" cy="584647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-1210549" y="2613997"/>
                <a:ext cx="4547718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baseline="30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0549" y="2613997"/>
                <a:ext cx="4547718" cy="578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09157" y="2541181"/>
                <a:ext cx="4547718" cy="604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𝑃𝑚</m:t>
                              </m:r>
                            </m:den>
                          </m:f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 i="1" baseline="30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157" y="2541181"/>
                <a:ext cx="4547718" cy="604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30647" y="3556026"/>
            <a:ext cx="15560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Namelist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Controls</a:t>
            </a:r>
          </a:p>
        </p:txBody>
      </p:sp>
    </p:spTree>
    <p:extLst>
      <p:ext uri="{BB962C8B-B14F-4D97-AF65-F5344CB8AC3E}">
        <p14:creationId xmlns:p14="http://schemas.microsoft.com/office/powerpoint/2010/main" val="4241694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907" y="-232076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Anelastic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Runs (dimensional)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370705"/>
                <a:ext cx="7526214" cy="6303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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acc>
                            <m:accPr>
                              <m:chr m:val="̅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000" b="1" i="1" baseline="30000" dirty="0">
                  <a:latin typeface="Blackadder ITC" panose="04020505051007020D02" pitchFamily="8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0705"/>
                <a:ext cx="7526214" cy="630301"/>
              </a:xfrm>
              <a:prstGeom prst="rect">
                <a:avLst/>
              </a:prstGeom>
              <a:blipFill rotWithShape="0">
                <a:blip r:embed="rId2"/>
                <a:stretch>
                  <a:fillRect b="-5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4045" y="3312109"/>
                <a:ext cx="4547718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𝜅𝛻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𝑄𝑣</m:t>
                      </m:r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5" y="3312109"/>
                <a:ext cx="4547718" cy="5782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4542" y="2354199"/>
                <a:ext cx="4547718" cy="6047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en-US" sz="2000" b="1" i="1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42" y="2354199"/>
                <a:ext cx="4547718" cy="6047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5372" y="4292465"/>
                <a:ext cx="27907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𝐼𝑛𝑡𝑒𝑟𝑛𝑎𝑙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𝐻𝑒𝑎𝑡𝑖𝑛𝑔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72" y="4292465"/>
                <a:ext cx="2790764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85372" y="4789889"/>
                <a:ext cx="2314673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72" y="4789889"/>
                <a:ext cx="2314673" cy="670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5372" y="5402685"/>
                <a:ext cx="3413499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72" y="5402685"/>
                <a:ext cx="3413499" cy="78386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233632" y="4292465"/>
            <a:ext cx="2892849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reference_namelist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35415" y="2406523"/>
                <a:ext cx="3191066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𝑖𝑗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15" y="2406523"/>
                <a:ext cx="3191066" cy="552972"/>
              </a:xfrm>
              <a:prstGeom prst="rect">
                <a:avLst/>
              </a:prstGeom>
              <a:blipFill rotWithShape="0">
                <a:blip r:embed="rId8"/>
                <a:stretch>
                  <a:fillRect l="-21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08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8922" y="-85562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Anelastic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(dimensional):   Run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8922" y="1596158"/>
            <a:ext cx="6478955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reference_namelist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2       	</a:t>
            </a:r>
            <a:r>
              <a:rPr lang="en-US" sz="2400" dirty="0" err="1">
                <a:solidFill>
                  <a:srgbClr val="7030A0"/>
                </a:solidFill>
              </a:rPr>
              <a:t>anelastic</a:t>
            </a:r>
            <a:r>
              <a:rPr lang="en-US" sz="2400" dirty="0">
                <a:solidFill>
                  <a:srgbClr val="7030A0"/>
                </a:solidFill>
              </a:rPr>
              <a:t> setup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Poly_n</a:t>
            </a:r>
            <a:r>
              <a:rPr lang="en-US" sz="2400" dirty="0">
                <a:solidFill>
                  <a:schemeClr val="bg1"/>
                </a:solidFill>
              </a:rPr>
              <a:t> = 1.5                    	</a:t>
            </a:r>
            <a:r>
              <a:rPr lang="en-US" sz="2400" dirty="0" err="1">
                <a:solidFill>
                  <a:srgbClr val="7030A0"/>
                </a:solidFill>
              </a:rPr>
              <a:t>polytropic_index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Poly_Nrho</a:t>
            </a:r>
            <a:r>
              <a:rPr lang="en-US" sz="2400" dirty="0">
                <a:solidFill>
                  <a:schemeClr val="bg1"/>
                </a:solidFill>
              </a:rPr>
              <a:t> = 3.0              	</a:t>
            </a:r>
            <a:r>
              <a:rPr lang="en-US" sz="2400" dirty="0">
                <a:solidFill>
                  <a:srgbClr val="7030A0"/>
                </a:solidFill>
              </a:rPr>
              <a:t>density </a:t>
            </a:r>
            <a:r>
              <a:rPr lang="en-US" sz="2400" dirty="0" err="1">
                <a:solidFill>
                  <a:srgbClr val="7030A0"/>
                </a:solidFill>
              </a:rPr>
              <a:t>scaleheights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Poly_mass</a:t>
            </a:r>
            <a:r>
              <a:rPr lang="en-US" sz="2400" dirty="0">
                <a:solidFill>
                  <a:schemeClr val="bg1"/>
                </a:solidFill>
              </a:rPr>
              <a:t> = 1.989d33   	</a:t>
            </a:r>
            <a:r>
              <a:rPr lang="en-US" sz="2400" dirty="0">
                <a:solidFill>
                  <a:srgbClr val="7030A0"/>
                </a:solidFill>
              </a:rPr>
              <a:t>interior mass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Pressure_specific_heat</a:t>
            </a:r>
            <a:r>
              <a:rPr lang="en-US" sz="2400" dirty="0">
                <a:solidFill>
                  <a:schemeClr val="bg1"/>
                </a:solidFill>
              </a:rPr>
              <a:t> = 3.5d8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Angular_velocity</a:t>
            </a:r>
            <a:r>
              <a:rPr lang="en-US" sz="2400" dirty="0">
                <a:solidFill>
                  <a:schemeClr val="bg1"/>
                </a:solidFill>
              </a:rPr>
              <a:t> = 2.6d-6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8921" y="4749666"/>
            <a:ext cx="5809507" cy="1938992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Transport_namelist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nu_top</a:t>
            </a:r>
            <a:r>
              <a:rPr lang="en-US" sz="2400" dirty="0">
                <a:solidFill>
                  <a:schemeClr val="bg1"/>
                </a:solidFill>
              </a:rPr>
              <a:t> = 2d12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kappa_top</a:t>
            </a:r>
            <a:r>
              <a:rPr lang="en-US" sz="2400" dirty="0">
                <a:solidFill>
                  <a:schemeClr val="bg1"/>
                </a:solidFill>
              </a:rPr>
              <a:t> = 2d12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eta_top</a:t>
            </a:r>
            <a:r>
              <a:rPr lang="en-US" sz="2400" dirty="0">
                <a:solidFill>
                  <a:schemeClr val="bg1"/>
                </a:solidFill>
              </a:rPr>
              <a:t> = 2d12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3046" y="1081233"/>
            <a:ext cx="343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Two </a:t>
            </a:r>
            <a:r>
              <a:rPr lang="en-US" sz="2400" dirty="0" err="1">
                <a:solidFill>
                  <a:srgbClr val="FFFF00"/>
                </a:solidFill>
              </a:rPr>
              <a:t>namelists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67782" y="2175187"/>
            <a:ext cx="2421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00"/>
                </a:solidFill>
              </a:rPr>
              <a:t>Polytropic</a:t>
            </a:r>
            <a:r>
              <a:rPr lang="en-US" sz="2400" dirty="0">
                <a:solidFill>
                  <a:srgbClr val="FFFF00"/>
                </a:solidFill>
              </a:rPr>
              <a:t> background assumed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3323" y="5000449"/>
            <a:ext cx="257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See Featherstone &amp; </a:t>
            </a:r>
            <a:r>
              <a:rPr lang="en-US" sz="2400" dirty="0" err="1"/>
              <a:t>Hindman</a:t>
            </a:r>
            <a:r>
              <a:rPr lang="en-US" sz="2400" dirty="0"/>
              <a:t>, 2016, </a:t>
            </a:r>
            <a:r>
              <a:rPr lang="en-US" sz="2400" dirty="0" err="1"/>
              <a:t>ApJ</a:t>
            </a:r>
            <a:r>
              <a:rPr lang="en-US" sz="2400" dirty="0"/>
              <a:t> , 818, 32</a:t>
            </a:r>
          </a:p>
        </p:txBody>
      </p:sp>
    </p:spTree>
    <p:extLst>
      <p:ext uri="{BB962C8B-B14F-4D97-AF65-F5344CB8AC3E}">
        <p14:creationId xmlns:p14="http://schemas.microsoft.com/office/powerpoint/2010/main" val="90565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7907" y="-232076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Anelastic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Runs (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NONdimensional</a:t>
            </a:r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908" y="3556026"/>
            <a:ext cx="5541108" cy="3046988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reference_namelist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reference_type</a:t>
            </a:r>
            <a:r>
              <a:rPr lang="en-US" sz="2400" dirty="0">
                <a:solidFill>
                  <a:schemeClr val="bg1"/>
                </a:solidFill>
              </a:rPr>
              <a:t> = 3	 </a:t>
            </a:r>
            <a:r>
              <a:rPr lang="en-US" sz="2400" dirty="0" err="1">
                <a:solidFill>
                  <a:srgbClr val="7030A0"/>
                </a:solidFill>
              </a:rPr>
              <a:t>Anelastic</a:t>
            </a:r>
            <a:r>
              <a:rPr lang="en-US" sz="2400" dirty="0">
                <a:solidFill>
                  <a:srgbClr val="7030A0"/>
                </a:solidFill>
              </a:rPr>
              <a:t> ND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Ekman_number</a:t>
            </a:r>
            <a:r>
              <a:rPr lang="en-US" sz="2400" dirty="0">
                <a:solidFill>
                  <a:schemeClr val="bg1"/>
                </a:solidFill>
              </a:rPr>
              <a:t> = 1.0d-5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Modified_Rayleigh_Number</a:t>
            </a:r>
            <a:r>
              <a:rPr lang="en-US" sz="2400" dirty="0">
                <a:solidFill>
                  <a:schemeClr val="bg1"/>
                </a:solidFill>
              </a:rPr>
              <a:t> = 0.05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Prandtl_Number</a:t>
            </a:r>
            <a:r>
              <a:rPr lang="en-US" sz="2400" dirty="0">
                <a:solidFill>
                  <a:schemeClr val="bg1"/>
                </a:solidFill>
              </a:rPr>
              <a:t> = 1.0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poly_n</a:t>
            </a:r>
            <a:r>
              <a:rPr lang="en-US" sz="2400" dirty="0">
                <a:solidFill>
                  <a:schemeClr val="bg1"/>
                </a:solidFill>
              </a:rPr>
              <a:t> = 2.0             </a:t>
            </a:r>
            <a:r>
              <a:rPr lang="en-US" sz="2400" dirty="0" err="1">
                <a:solidFill>
                  <a:srgbClr val="7030A0"/>
                </a:solidFill>
              </a:rPr>
              <a:t>polytropic</a:t>
            </a:r>
            <a:r>
              <a:rPr lang="en-US" sz="2400" dirty="0">
                <a:solidFill>
                  <a:srgbClr val="7030A0"/>
                </a:solidFill>
              </a:rPr>
              <a:t> index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poly_Nrho</a:t>
            </a:r>
            <a:r>
              <a:rPr lang="en-US" sz="2400" dirty="0">
                <a:solidFill>
                  <a:schemeClr val="bg1"/>
                </a:solidFill>
              </a:rPr>
              <a:t> = 5.0  </a:t>
            </a:r>
            <a:r>
              <a:rPr lang="en-US" sz="2400" dirty="0">
                <a:solidFill>
                  <a:srgbClr val="7030A0"/>
                </a:solidFill>
              </a:rPr>
              <a:t>    density </a:t>
            </a:r>
            <a:r>
              <a:rPr lang="en-US" sz="2400" dirty="0" err="1">
                <a:solidFill>
                  <a:srgbClr val="7030A0"/>
                </a:solidFill>
              </a:rPr>
              <a:t>scaleheights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812801" y="1430134"/>
                <a:ext cx="7526214" cy="639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000" i="1" baseline="-250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acc>
                        <m:accPr>
                          <m:chr m:val="̂"/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000" b="1" i="1" baseline="30000" dirty="0">
                  <a:latin typeface="Blackadder ITC" panose="04020505051007020D02" pitchFamily="82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2801" y="1430134"/>
                <a:ext cx="7526214" cy="6399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4045" y="2357516"/>
                <a:ext cx="4547718" cy="594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  <m:acc>
                                <m:accPr>
                                  <m:chr m:val="̅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𝐷𝑖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baseline="-2500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i="1" baseline="-25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5" y="2357516"/>
                <a:ext cx="4547718" cy="594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28491" y="3040298"/>
            <a:ext cx="212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MHD soon…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8459" y="5079520"/>
            <a:ext cx="251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</a:t>
            </a:r>
            <a:r>
              <a:rPr lang="en-US" dirty="0" err="1"/>
              <a:t>Heimpel</a:t>
            </a:r>
            <a:r>
              <a:rPr lang="en-US" dirty="0"/>
              <a:t> et al., 2016,</a:t>
            </a:r>
          </a:p>
          <a:p>
            <a:r>
              <a:rPr lang="en-US" dirty="0"/>
              <a:t>Nature Geoscience 9, 19</a:t>
            </a:r>
          </a:p>
        </p:txBody>
      </p:sp>
    </p:spTree>
    <p:extLst>
      <p:ext uri="{BB962C8B-B14F-4D97-AF65-F5344CB8AC3E}">
        <p14:creationId xmlns:p14="http://schemas.microsoft.com/office/powerpoint/2010/main" val="115620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1108" y="244663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06" y="2016368"/>
            <a:ext cx="8047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 Add magnetism to the </a:t>
            </a:r>
            <a:r>
              <a:rPr lang="en-US" sz="2400" dirty="0" err="1"/>
              <a:t>anelastic</a:t>
            </a:r>
            <a:r>
              <a:rPr lang="en-US" sz="2400" dirty="0"/>
              <a:t>/</a:t>
            </a:r>
            <a:r>
              <a:rPr lang="en-US" sz="2400" dirty="0" err="1"/>
              <a:t>main_input</a:t>
            </a:r>
            <a:r>
              <a:rPr lang="en-US" sz="2400" dirty="0"/>
              <a:t> case.</a:t>
            </a:r>
          </a:p>
          <a:p>
            <a:r>
              <a:rPr lang="en-US" sz="2400" dirty="0"/>
              <a:t>     Specify a magnetic </a:t>
            </a:r>
            <a:r>
              <a:rPr lang="en-US" sz="2400" dirty="0" err="1"/>
              <a:t>Prandtl</a:t>
            </a:r>
            <a:r>
              <a:rPr lang="en-US" sz="2400" dirty="0"/>
              <a:t> number of 2 </a:t>
            </a:r>
            <a:r>
              <a:rPr lang="en-US" sz="2400" i="1" dirty="0"/>
              <a:t>by setting </a:t>
            </a:r>
            <a:r>
              <a:rPr lang="en-US" sz="2400" i="1" dirty="0" err="1"/>
              <a:t>eta_top</a:t>
            </a:r>
            <a:r>
              <a:rPr lang="en-US" sz="2400" dirty="0"/>
              <a:t>.</a:t>
            </a:r>
          </a:p>
          <a:p>
            <a:r>
              <a:rPr lang="en-US" sz="2400" dirty="0"/>
              <a:t>     Run for 10 time steps.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507" y="3974122"/>
            <a:ext cx="7580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 Turn off rotation in the </a:t>
            </a:r>
            <a:r>
              <a:rPr lang="en-US" sz="2400" dirty="0" err="1"/>
              <a:t>anelastic_nd</a:t>
            </a:r>
            <a:r>
              <a:rPr lang="en-US" sz="2400" dirty="0"/>
              <a:t>/</a:t>
            </a:r>
            <a:r>
              <a:rPr lang="en-US" sz="2400" dirty="0" err="1"/>
              <a:t>main_input</a:t>
            </a:r>
            <a:r>
              <a:rPr lang="en-US" sz="2400" dirty="0"/>
              <a:t> case.</a:t>
            </a:r>
          </a:p>
          <a:p>
            <a:r>
              <a:rPr lang="en-US" sz="2400" dirty="0"/>
              <a:t>     Change </a:t>
            </a:r>
            <a:r>
              <a:rPr lang="en-US" sz="2400" dirty="0" err="1"/>
              <a:t>Pr</a:t>
            </a:r>
            <a:r>
              <a:rPr lang="en-US" sz="2400" dirty="0"/>
              <a:t> to 2.</a:t>
            </a:r>
          </a:p>
          <a:p>
            <a:r>
              <a:rPr lang="en-US" sz="2400" dirty="0"/>
              <a:t>     Run for 10 time steps.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9907" y="5701043"/>
            <a:ext cx="2125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2078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633047"/>
            <a:ext cx="8752114" cy="4170307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sz="7000" dirty="0"/>
          </a:p>
          <a:p>
            <a:r>
              <a:rPr lang="en-US" sz="7000" dirty="0"/>
              <a:t>Create a subdirectory named module3</a:t>
            </a:r>
          </a:p>
          <a:p>
            <a:r>
              <a:rPr lang="en-US" sz="7000" dirty="0"/>
              <a:t>Create these 3 </a:t>
            </a:r>
            <a:r>
              <a:rPr lang="en-US" sz="7000" dirty="0" err="1"/>
              <a:t>sudirectories</a:t>
            </a:r>
            <a:r>
              <a:rPr lang="en-US" sz="7000" dirty="0"/>
              <a:t>:</a:t>
            </a:r>
          </a:p>
          <a:p>
            <a:pPr lvl="1"/>
            <a:r>
              <a:rPr lang="en-US" sz="7000" dirty="0"/>
              <a:t>module3/</a:t>
            </a:r>
            <a:r>
              <a:rPr lang="en-US" sz="7000" dirty="0" err="1"/>
              <a:t>bous</a:t>
            </a:r>
            <a:r>
              <a:rPr lang="en-US" sz="7000" dirty="0"/>
              <a:t>                      --  this will contain a 												</a:t>
            </a:r>
            <a:r>
              <a:rPr lang="en-US" sz="7000" dirty="0" err="1"/>
              <a:t>Boussinesq</a:t>
            </a:r>
            <a:r>
              <a:rPr lang="en-US" sz="7000" dirty="0"/>
              <a:t> Run</a:t>
            </a:r>
          </a:p>
          <a:p>
            <a:pPr lvl="1"/>
            <a:r>
              <a:rPr lang="en-US" sz="7000" dirty="0"/>
              <a:t>module3/</a:t>
            </a:r>
            <a:r>
              <a:rPr lang="en-US" sz="7000" dirty="0" err="1"/>
              <a:t>anelastic</a:t>
            </a:r>
            <a:r>
              <a:rPr lang="en-US" sz="7000" dirty="0"/>
              <a:t>               --  a dimensional </a:t>
            </a:r>
            <a:r>
              <a:rPr lang="en-US" sz="7000" dirty="0" err="1"/>
              <a:t>anelastic</a:t>
            </a:r>
            <a:r>
              <a:rPr lang="en-US" sz="7000" dirty="0"/>
              <a:t> 										run</a:t>
            </a:r>
          </a:p>
          <a:p>
            <a:pPr lvl="1"/>
            <a:r>
              <a:rPr lang="en-US" sz="7000" dirty="0"/>
              <a:t>module3/</a:t>
            </a:r>
            <a:r>
              <a:rPr lang="en-US" sz="7000" dirty="0" err="1"/>
              <a:t>anelastic_nd</a:t>
            </a:r>
            <a:r>
              <a:rPr lang="en-US" sz="7000" dirty="0"/>
              <a:t>        --  a </a:t>
            </a:r>
            <a:r>
              <a:rPr lang="en-US" sz="7000" dirty="0" err="1"/>
              <a:t>nondimensional</a:t>
            </a:r>
            <a:r>
              <a:rPr lang="en-US" sz="7000" dirty="0"/>
              <a:t> 												</a:t>
            </a:r>
            <a:r>
              <a:rPr lang="en-US" sz="7000" dirty="0" err="1"/>
              <a:t>anelastic</a:t>
            </a:r>
            <a:r>
              <a:rPr lang="en-US" sz="7000" dirty="0"/>
              <a:t> run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73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633047"/>
            <a:ext cx="8752114" cy="560363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5500" dirty="0"/>
              <a:t>Create a subdirectory named module3</a:t>
            </a:r>
          </a:p>
          <a:p>
            <a:r>
              <a:rPr lang="en-US" sz="5500" dirty="0"/>
              <a:t>Create these 3 </a:t>
            </a:r>
            <a:r>
              <a:rPr lang="en-US" sz="5500" dirty="0" err="1"/>
              <a:t>sudirectories</a:t>
            </a:r>
            <a:r>
              <a:rPr lang="en-US" sz="5500" dirty="0"/>
              <a:t>:</a:t>
            </a:r>
          </a:p>
          <a:p>
            <a:pPr lvl="1"/>
            <a:r>
              <a:rPr lang="en-US" sz="6200" dirty="0"/>
              <a:t>module3/</a:t>
            </a:r>
            <a:r>
              <a:rPr lang="en-US" sz="6200" dirty="0" err="1"/>
              <a:t>bous</a:t>
            </a:r>
            <a:r>
              <a:rPr lang="en-US" sz="6200" dirty="0"/>
              <a:t>                      --  this will contain a </a:t>
            </a:r>
            <a:r>
              <a:rPr lang="en-US" sz="6200" dirty="0" err="1"/>
              <a:t>Boussinesq</a:t>
            </a:r>
            <a:r>
              <a:rPr lang="en-US" sz="6200" dirty="0"/>
              <a:t> Run</a:t>
            </a:r>
          </a:p>
          <a:p>
            <a:pPr lvl="1"/>
            <a:r>
              <a:rPr lang="en-US" sz="6200" dirty="0"/>
              <a:t>module3/</a:t>
            </a:r>
            <a:r>
              <a:rPr lang="en-US" sz="6200" dirty="0" err="1"/>
              <a:t>anelastic</a:t>
            </a:r>
            <a:r>
              <a:rPr lang="en-US" sz="6200" dirty="0"/>
              <a:t>               --  a dimensional </a:t>
            </a:r>
            <a:r>
              <a:rPr lang="en-US" sz="6200" dirty="0" err="1"/>
              <a:t>anelastic</a:t>
            </a:r>
            <a:r>
              <a:rPr lang="en-US" sz="6200" dirty="0"/>
              <a:t> run</a:t>
            </a:r>
          </a:p>
          <a:p>
            <a:pPr lvl="1"/>
            <a:r>
              <a:rPr lang="en-US" sz="6200" dirty="0"/>
              <a:t>module3/</a:t>
            </a:r>
            <a:r>
              <a:rPr lang="en-US" sz="6200" dirty="0" err="1"/>
              <a:t>anelastic_nd</a:t>
            </a:r>
            <a:r>
              <a:rPr lang="en-US" sz="6200" dirty="0"/>
              <a:t>        --  a </a:t>
            </a:r>
            <a:r>
              <a:rPr lang="en-US" sz="6200" dirty="0" err="1"/>
              <a:t>nondimensional</a:t>
            </a:r>
            <a:r>
              <a:rPr lang="en-US" sz="6200" dirty="0"/>
              <a:t> </a:t>
            </a:r>
            <a:r>
              <a:rPr lang="en-US" sz="6200" dirty="0" err="1"/>
              <a:t>anelastic</a:t>
            </a:r>
            <a:r>
              <a:rPr lang="en-US" sz="6200" dirty="0"/>
              <a:t> run</a:t>
            </a:r>
          </a:p>
          <a:p>
            <a:pPr marL="0" indent="0">
              <a:buNone/>
            </a:pPr>
            <a:endParaRPr lang="en-US" sz="5500" dirty="0"/>
          </a:p>
          <a:p>
            <a:r>
              <a:rPr lang="en-US" sz="5500" dirty="0" err="1"/>
              <a:t>softlink</a:t>
            </a:r>
            <a:r>
              <a:rPr lang="en-US" sz="5500" dirty="0"/>
              <a:t> </a:t>
            </a:r>
            <a:r>
              <a:rPr lang="en-US" sz="5500" dirty="0" err="1"/>
              <a:t>rayleigh</a:t>
            </a:r>
            <a:r>
              <a:rPr lang="en-US" sz="5500" dirty="0"/>
              <a:t> into each </a:t>
            </a:r>
            <a:r>
              <a:rPr lang="en-US" sz="5500" dirty="0" err="1"/>
              <a:t>SUBdirectory</a:t>
            </a:r>
            <a:r>
              <a:rPr lang="en-US" sz="5500" dirty="0"/>
              <a:t>:</a:t>
            </a:r>
          </a:p>
          <a:p>
            <a:pPr marL="0" indent="0">
              <a:buNone/>
            </a:pPr>
            <a:r>
              <a:rPr lang="en-US" sz="5500" dirty="0"/>
              <a:t>		ln –s </a:t>
            </a:r>
            <a:r>
              <a:rPr lang="en-US" sz="5500" dirty="0" err="1"/>
              <a:t>rayleigh</a:t>
            </a:r>
            <a:r>
              <a:rPr lang="en-US" sz="5500" dirty="0"/>
              <a:t>/build/</a:t>
            </a:r>
            <a:r>
              <a:rPr lang="en-US" sz="5500" dirty="0" err="1"/>
              <a:t>rayleigh</a:t>
            </a:r>
            <a:r>
              <a:rPr lang="en-US" sz="5500" dirty="0"/>
              <a:t>    module3/</a:t>
            </a:r>
            <a:r>
              <a:rPr lang="en-US" sz="5500" dirty="0" err="1"/>
              <a:t>bous</a:t>
            </a:r>
            <a:r>
              <a:rPr lang="en-US" sz="5500" dirty="0"/>
              <a:t>/.</a:t>
            </a:r>
          </a:p>
          <a:p>
            <a:pPr marL="0" indent="0">
              <a:buNone/>
            </a:pPr>
            <a:r>
              <a:rPr lang="en-US" sz="5500" dirty="0"/>
              <a:t>		ln –s ../../</a:t>
            </a:r>
            <a:r>
              <a:rPr lang="en-US" sz="5500" dirty="0" err="1"/>
              <a:t>rayleigh</a:t>
            </a:r>
            <a:r>
              <a:rPr lang="en-US" sz="5500" dirty="0"/>
              <a:t>/build/</a:t>
            </a:r>
            <a:r>
              <a:rPr lang="en-US" sz="5500" dirty="0" err="1"/>
              <a:t>rayleigh</a:t>
            </a:r>
            <a:r>
              <a:rPr lang="en-US" sz="5500" dirty="0"/>
              <a:t> .</a:t>
            </a:r>
            <a:endParaRPr lang="en-US" sz="55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4400" dirty="0"/>
          </a:p>
          <a:p>
            <a:r>
              <a:rPr lang="en-US" sz="5500" dirty="0"/>
              <a:t>Copy the following inputs to “</a:t>
            </a:r>
            <a:r>
              <a:rPr lang="en-US" sz="5500" dirty="0" err="1"/>
              <a:t>main_input</a:t>
            </a:r>
            <a:r>
              <a:rPr lang="en-US" sz="5500" dirty="0"/>
              <a:t>” in indicated directory </a:t>
            </a:r>
          </a:p>
          <a:p>
            <a:pPr marL="914400" lvl="2" indent="0">
              <a:buNone/>
            </a:pPr>
            <a:r>
              <a:rPr lang="en-US" sz="6000" dirty="0">
                <a:solidFill>
                  <a:srgbClr val="FFFF00"/>
                </a:solidFill>
              </a:rPr>
              <a:t>from Rayleigh/</a:t>
            </a:r>
            <a:r>
              <a:rPr lang="en-US" sz="6000" dirty="0" err="1">
                <a:solidFill>
                  <a:srgbClr val="FFFF00"/>
                </a:solidFill>
              </a:rPr>
              <a:t>input_examples</a:t>
            </a:r>
            <a:endParaRPr lang="en-US" sz="6000" dirty="0">
              <a:solidFill>
                <a:srgbClr val="FFFF00"/>
              </a:solidFill>
            </a:endParaRPr>
          </a:p>
          <a:p>
            <a:pPr marL="914400" lvl="2" indent="0">
              <a:buNone/>
            </a:pPr>
            <a:r>
              <a:rPr lang="en-US" sz="6000" dirty="0"/>
              <a:t>c2001_case0_input    </a:t>
            </a:r>
            <a:r>
              <a:rPr lang="en-US" sz="6000" dirty="0">
                <a:sym typeface="Wingdings" panose="05000000000000000000" pitchFamily="2" charset="2"/>
              </a:rPr>
              <a:t>   </a:t>
            </a:r>
            <a:r>
              <a:rPr lang="en-US" sz="6000" dirty="0" err="1">
                <a:sym typeface="Wingdings" panose="05000000000000000000" pitchFamily="2" charset="2"/>
              </a:rPr>
              <a:t>bous</a:t>
            </a:r>
            <a:r>
              <a:rPr lang="en-US" sz="6000" dirty="0">
                <a:sym typeface="Wingdings" panose="05000000000000000000" pitchFamily="2" charset="2"/>
              </a:rPr>
              <a:t>/</a:t>
            </a:r>
            <a:r>
              <a:rPr lang="en-US" sz="6000" dirty="0" err="1">
                <a:sym typeface="Wingdings" panose="05000000000000000000" pitchFamily="2" charset="2"/>
              </a:rPr>
              <a:t>main_input</a:t>
            </a:r>
            <a:r>
              <a:rPr lang="en-US" sz="6000" dirty="0">
                <a:sym typeface="Wingdings" panose="05000000000000000000" pitchFamily="2" charset="2"/>
              </a:rPr>
              <a:t> </a:t>
            </a:r>
            <a:endParaRPr lang="en-US" sz="6000" dirty="0"/>
          </a:p>
          <a:p>
            <a:pPr marL="457200" lvl="1" indent="0">
              <a:buNone/>
            </a:pPr>
            <a:r>
              <a:rPr lang="en-US" sz="6000" dirty="0"/>
              <a:t>	</a:t>
            </a:r>
            <a:r>
              <a:rPr lang="en-US" sz="6000" dirty="0" err="1"/>
              <a:t>main_input_sun</a:t>
            </a:r>
            <a:r>
              <a:rPr lang="en-US" sz="6000" dirty="0"/>
              <a:t>          </a:t>
            </a:r>
            <a:r>
              <a:rPr lang="en-US" sz="6000" dirty="0">
                <a:sym typeface="Wingdings" panose="05000000000000000000" pitchFamily="2" charset="2"/>
              </a:rPr>
              <a:t>   </a:t>
            </a:r>
            <a:r>
              <a:rPr lang="en-US" sz="6000" dirty="0" err="1">
                <a:sym typeface="Wingdings" panose="05000000000000000000" pitchFamily="2" charset="2"/>
              </a:rPr>
              <a:t>anelastic</a:t>
            </a:r>
            <a:r>
              <a:rPr lang="en-US" sz="6000" dirty="0">
                <a:sym typeface="Wingdings" panose="05000000000000000000" pitchFamily="2" charset="2"/>
              </a:rPr>
              <a:t>/</a:t>
            </a:r>
            <a:r>
              <a:rPr lang="en-US" sz="6000" dirty="0" err="1">
                <a:sym typeface="Wingdings" panose="05000000000000000000" pitchFamily="2" charset="2"/>
              </a:rPr>
              <a:t>main_input</a:t>
            </a:r>
            <a:endParaRPr lang="en-US" sz="60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6000" dirty="0">
                <a:sym typeface="Wingdings" panose="05000000000000000000" pitchFamily="2" charset="2"/>
              </a:rPr>
              <a:t>	</a:t>
            </a:r>
            <a:r>
              <a:rPr lang="en-US" sz="6000" dirty="0" err="1">
                <a:sym typeface="Wingdings" panose="05000000000000000000" pitchFamily="2" charset="2"/>
              </a:rPr>
              <a:t>main_input_Jupiter</a:t>
            </a:r>
            <a:r>
              <a:rPr lang="en-US" sz="6000" dirty="0">
                <a:sym typeface="Wingdings" panose="05000000000000000000" pitchFamily="2" charset="2"/>
              </a:rPr>
              <a:t>       </a:t>
            </a:r>
            <a:r>
              <a:rPr lang="en-US" sz="6000" dirty="0" err="1">
                <a:sym typeface="Wingdings" panose="05000000000000000000" pitchFamily="2" charset="2"/>
              </a:rPr>
              <a:t>anelastic_nd</a:t>
            </a:r>
            <a:r>
              <a:rPr lang="en-US" sz="6000" dirty="0">
                <a:sym typeface="Wingdings" panose="05000000000000000000" pitchFamily="2" charset="2"/>
              </a:rPr>
              <a:t>/</a:t>
            </a:r>
            <a:r>
              <a:rPr lang="en-US" sz="6000" dirty="0" err="1">
                <a:sym typeface="Wingdings" panose="05000000000000000000" pitchFamily="2" charset="2"/>
              </a:rPr>
              <a:t>main_input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949645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-364651"/>
            <a:ext cx="8675076" cy="14562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REMINDER:   A note about </a:t>
            </a:r>
            <a:r>
              <a:rPr lang="en-US" sz="3600" b="1" u="sng" dirty="0" err="1"/>
              <a:t>namelists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35" y="652756"/>
            <a:ext cx="7772400" cy="1968825"/>
          </a:xfrm>
        </p:spPr>
        <p:txBody>
          <a:bodyPr>
            <a:noAutofit/>
          </a:bodyPr>
          <a:lstStyle/>
          <a:p>
            <a:r>
              <a:rPr lang="en-US" sz="2400" dirty="0" err="1"/>
              <a:t>Namelists</a:t>
            </a:r>
            <a:r>
              <a:rPr lang="en-US" sz="2400" dirty="0"/>
              <a:t> override default values in the code</a:t>
            </a:r>
          </a:p>
          <a:p>
            <a:r>
              <a:rPr lang="en-US" sz="2400" dirty="0"/>
              <a:t>Throughout this tutorial, we will be editing many </a:t>
            </a:r>
            <a:r>
              <a:rPr lang="en-US" sz="2400" dirty="0" err="1"/>
              <a:t>namelist</a:t>
            </a:r>
            <a:r>
              <a:rPr lang="en-US" sz="2400" dirty="0"/>
              <a:t> values, while leaving others untouched.</a:t>
            </a:r>
          </a:p>
          <a:p>
            <a:r>
              <a:rPr lang="en-US" sz="2400" dirty="0"/>
              <a:t>Only modify indicated values.  This means: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171" y="3283012"/>
            <a:ext cx="2468544" cy="175432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96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64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9.0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33971" y="3258553"/>
            <a:ext cx="2468544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192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32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2.0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nprow</a:t>
            </a:r>
            <a:r>
              <a:rPr lang="en-US" dirty="0">
                <a:solidFill>
                  <a:schemeClr val="bg1"/>
                </a:solidFill>
              </a:rPr>
              <a:t> = 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npcol</a:t>
            </a:r>
            <a:r>
              <a:rPr lang="en-US" dirty="0">
                <a:solidFill>
                  <a:schemeClr val="bg1"/>
                </a:solidFill>
              </a:rPr>
              <a:t> = 4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04020" y="3258921"/>
            <a:ext cx="2468544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en-US" dirty="0" err="1">
                <a:solidFill>
                  <a:schemeClr val="bg1"/>
                </a:solidFill>
              </a:rPr>
              <a:t>problemsize_namelist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n_theta</a:t>
            </a:r>
            <a:r>
              <a:rPr lang="en-US" dirty="0">
                <a:solidFill>
                  <a:schemeClr val="bg1"/>
                </a:solidFill>
              </a:rPr>
              <a:t> = 96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n_r</a:t>
            </a:r>
            <a:r>
              <a:rPr lang="en-US" dirty="0">
                <a:solidFill>
                  <a:schemeClr val="bg1"/>
                </a:solidFill>
              </a:rPr>
              <a:t> = 64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rmin</a:t>
            </a:r>
            <a:r>
              <a:rPr lang="en-US" dirty="0">
                <a:solidFill>
                  <a:schemeClr val="bg1"/>
                </a:solidFill>
              </a:rPr>
              <a:t> = 9.0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rmax</a:t>
            </a:r>
            <a:r>
              <a:rPr lang="en-US" dirty="0">
                <a:solidFill>
                  <a:schemeClr val="bg1"/>
                </a:solidFill>
              </a:rPr>
              <a:t> = 10.0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nprow</a:t>
            </a:r>
            <a:r>
              <a:rPr lang="en-US" dirty="0">
                <a:solidFill>
                  <a:schemeClr val="bg1"/>
                </a:solidFill>
              </a:rPr>
              <a:t> = 2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npcol</a:t>
            </a:r>
            <a:r>
              <a:rPr lang="en-US" dirty="0">
                <a:solidFill>
                  <a:schemeClr val="bg1"/>
                </a:solidFill>
              </a:rPr>
              <a:t> =4</a:t>
            </a:r>
          </a:p>
          <a:p>
            <a:r>
              <a:rPr lang="en-US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171" y="2833315"/>
            <a:ext cx="23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hear, “set these : 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33971" y="2808856"/>
            <a:ext cx="95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see: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5963" y="2850622"/>
            <a:ext cx="111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need: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4933" y="5698769"/>
            <a:ext cx="6325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i.e., leave </a:t>
            </a:r>
            <a:r>
              <a:rPr lang="en-US" sz="2400" dirty="0" err="1">
                <a:solidFill>
                  <a:srgbClr val="FFFF00"/>
                </a:solidFill>
              </a:rPr>
              <a:t>nprow</a:t>
            </a:r>
            <a:r>
              <a:rPr lang="en-US" sz="2400" dirty="0">
                <a:solidFill>
                  <a:srgbClr val="FFFF00"/>
                </a:solidFill>
              </a:rPr>
              <a:t> and </a:t>
            </a:r>
            <a:r>
              <a:rPr lang="en-US" sz="2400" dirty="0" err="1">
                <a:solidFill>
                  <a:srgbClr val="FFFF00"/>
                </a:solidFill>
              </a:rPr>
              <a:t>npcol</a:t>
            </a:r>
            <a:r>
              <a:rPr lang="en-US" sz="2400" dirty="0">
                <a:solidFill>
                  <a:srgbClr val="FFFF00"/>
                </a:solidFill>
              </a:rPr>
              <a:t> alone in this example.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Omission does not imply deletion!</a:t>
            </a:r>
          </a:p>
        </p:txBody>
      </p:sp>
    </p:spTree>
    <p:extLst>
      <p:ext uri="{BB962C8B-B14F-4D97-AF65-F5344CB8AC3E}">
        <p14:creationId xmlns:p14="http://schemas.microsoft.com/office/powerpoint/2010/main" val="148613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69" y="-203199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b="1" u="sng" dirty="0"/>
              <a:t>A Note on </a:t>
            </a:r>
            <a:r>
              <a:rPr lang="en-US" sz="3200" b="1" u="sng" dirty="0" err="1"/>
              <a:t>benchmark_mode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17" y="1571543"/>
            <a:ext cx="8686800" cy="4555717"/>
          </a:xfrm>
        </p:spPr>
        <p:txBody>
          <a:bodyPr>
            <a:noAutofit/>
          </a:bodyPr>
          <a:lstStyle/>
          <a:p>
            <a:r>
              <a:rPr lang="en-US" sz="2400" dirty="0"/>
              <a:t>Several of the benchmark input examples contain: </a:t>
            </a:r>
          </a:p>
          <a:p>
            <a:pPr marL="457200" lvl="1" indent="0">
              <a:buNone/>
            </a:pPr>
            <a:r>
              <a:rPr lang="en-US" sz="2200" dirty="0" err="1"/>
              <a:t>benchmark_mode</a:t>
            </a:r>
            <a:r>
              <a:rPr lang="en-US" sz="2200" dirty="0"/>
              <a:t> = X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2400" dirty="0"/>
              <a:t>This setting means that:</a:t>
            </a:r>
          </a:p>
          <a:p>
            <a:pPr lvl="1"/>
            <a:r>
              <a:rPr lang="en-US" sz="2400" dirty="0"/>
              <a:t>All user inputs are overwritten by those appropriate for benchmark X</a:t>
            </a:r>
          </a:p>
          <a:p>
            <a:pPr lvl="1"/>
            <a:r>
              <a:rPr lang="en-US" sz="2400" dirty="0"/>
              <a:t>Benchmark analyses are performed (expensive)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DELETE </a:t>
            </a:r>
            <a:r>
              <a:rPr lang="en-US" sz="2400" dirty="0" err="1"/>
              <a:t>benchmark_mode</a:t>
            </a:r>
            <a:r>
              <a:rPr lang="en-US" sz="2400" dirty="0"/>
              <a:t> = X if:</a:t>
            </a:r>
          </a:p>
          <a:p>
            <a:pPr lvl="1"/>
            <a:r>
              <a:rPr lang="en-US" sz="2400" dirty="0"/>
              <a:t>You want to modify the benchmark inputs in any way</a:t>
            </a:r>
          </a:p>
          <a:p>
            <a:pPr lvl="1"/>
            <a:r>
              <a:rPr lang="en-US" sz="2400" dirty="0"/>
              <a:t>You do not want to perform benchmark analyses</a:t>
            </a:r>
          </a:p>
        </p:txBody>
      </p:sp>
    </p:spTree>
    <p:extLst>
      <p:ext uri="{BB962C8B-B14F-4D97-AF65-F5344CB8AC3E}">
        <p14:creationId xmlns:p14="http://schemas.microsoft.com/office/powerpoint/2010/main" val="336004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-211014"/>
            <a:ext cx="7772400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 WE BEGIN (CONTINUED):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53" y="1070709"/>
            <a:ext cx="8857622" cy="18366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4400" dirty="0"/>
              <a:t>DELETE LINE:  </a:t>
            </a:r>
            <a:r>
              <a:rPr lang="en-US" sz="4400" dirty="0" err="1"/>
              <a:t>bous</a:t>
            </a:r>
            <a:r>
              <a:rPr lang="en-US" sz="4400" dirty="0"/>
              <a:t>/</a:t>
            </a:r>
            <a:r>
              <a:rPr lang="en-US" sz="4400" dirty="0" err="1"/>
              <a:t>main_input</a:t>
            </a:r>
            <a:r>
              <a:rPr lang="en-US" sz="4400" dirty="0"/>
              <a:t>   “</a:t>
            </a:r>
            <a:r>
              <a:rPr lang="en-US" sz="4400" dirty="0" err="1"/>
              <a:t>benchmark_mode</a:t>
            </a:r>
            <a:r>
              <a:rPr lang="en-US" sz="4400" dirty="0"/>
              <a:t> = 1”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dirty="0"/>
              <a:t>For all 3 </a:t>
            </a:r>
            <a:r>
              <a:rPr lang="en-US" sz="4400" dirty="0" err="1"/>
              <a:t>main_inputs</a:t>
            </a:r>
            <a:r>
              <a:rPr lang="en-US" sz="4400" dirty="0"/>
              <a:t>, set the following values :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47073" y="2970505"/>
            <a:ext cx="3259015" cy="2308324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problemsize_namelist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n_theta</a:t>
            </a:r>
            <a:r>
              <a:rPr lang="en-US" sz="2400" dirty="0">
                <a:solidFill>
                  <a:schemeClr val="bg1"/>
                </a:solidFill>
              </a:rPr>
              <a:t> = 48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n_r</a:t>
            </a:r>
            <a:r>
              <a:rPr lang="en-US" sz="2400" dirty="0">
                <a:solidFill>
                  <a:schemeClr val="bg1"/>
                </a:solidFill>
              </a:rPr>
              <a:t> = 64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nprow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npcol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7780" y="2970505"/>
            <a:ext cx="4177323" cy="1200329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temporal_controls_namelist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max_iterations</a:t>
            </a:r>
            <a:r>
              <a:rPr lang="en-US" sz="2400" dirty="0">
                <a:solidFill>
                  <a:schemeClr val="bg1"/>
                </a:solidFill>
              </a:rPr>
              <a:t> = 10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016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physics controls in Rayleigh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2030" y="1242648"/>
            <a:ext cx="8857622" cy="18366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Several physical “switches” found in </a:t>
            </a:r>
            <a:r>
              <a:rPr lang="en-US" sz="3800" dirty="0" err="1"/>
              <a:t>physical_controls</a:t>
            </a:r>
            <a:r>
              <a:rPr lang="en-US" sz="3800" dirty="0"/>
              <a:t> </a:t>
            </a:r>
            <a:r>
              <a:rPr lang="en-US" sz="3800" dirty="0" err="1"/>
              <a:t>namelist</a:t>
            </a:r>
            <a:r>
              <a:rPr lang="en-US" sz="3800" dirty="0"/>
              <a:t>.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These switches and their DEFAULT values are: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40860" y="3008924"/>
            <a:ext cx="7971696" cy="2677656"/>
          </a:xfrm>
          <a:prstGeom prst="rect">
            <a:avLst/>
          </a:prstGeom>
          <a:solidFill>
            <a:schemeClr val="tx1"/>
          </a:solidFill>
          <a:ln w="19050">
            <a:solidFill>
              <a:srgbClr val="C00000"/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&amp;</a:t>
            </a:r>
            <a:r>
              <a:rPr lang="en-US" sz="2400" dirty="0" err="1">
                <a:solidFill>
                  <a:schemeClr val="bg1"/>
                </a:solidFill>
              </a:rPr>
              <a:t>physical_controls_namelist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 magnetism = .false.         	</a:t>
            </a:r>
            <a:r>
              <a:rPr lang="en-US" sz="2400" dirty="0">
                <a:solidFill>
                  <a:srgbClr val="0070C0"/>
                </a:solidFill>
              </a:rPr>
              <a:t>Turns induction </a:t>
            </a:r>
            <a:r>
              <a:rPr lang="en-US" sz="2400" dirty="0" err="1">
                <a:solidFill>
                  <a:srgbClr val="0070C0"/>
                </a:solidFill>
              </a:rPr>
              <a:t>equ</a:t>
            </a:r>
            <a:r>
              <a:rPr lang="en-US" sz="2400" dirty="0">
                <a:solidFill>
                  <a:srgbClr val="0070C0"/>
                </a:solidFill>
              </a:rPr>
              <a:t>. off/on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rotation = .false.               	</a:t>
            </a:r>
            <a:r>
              <a:rPr lang="en-US" sz="2400" dirty="0">
                <a:solidFill>
                  <a:srgbClr val="0070C0"/>
                </a:solidFill>
              </a:rPr>
              <a:t>Turns rotation off/on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lorentz_forces</a:t>
            </a:r>
            <a:r>
              <a:rPr lang="en-US" sz="2400" dirty="0">
                <a:solidFill>
                  <a:schemeClr val="bg1"/>
                </a:solidFill>
              </a:rPr>
              <a:t> = .true.    	</a:t>
            </a:r>
            <a:r>
              <a:rPr lang="en-US" sz="2400" dirty="0">
                <a:solidFill>
                  <a:srgbClr val="0070C0"/>
                </a:solidFill>
              </a:rPr>
              <a:t>Turns Lorentz forces off/on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viscous_heating</a:t>
            </a:r>
            <a:r>
              <a:rPr lang="en-US" sz="2400" dirty="0">
                <a:solidFill>
                  <a:schemeClr val="bg1"/>
                </a:solidFill>
              </a:rPr>
              <a:t> = .true. 	</a:t>
            </a:r>
            <a:r>
              <a:rPr lang="en-US" sz="2400" dirty="0">
                <a:solidFill>
                  <a:srgbClr val="0070C0"/>
                </a:solidFill>
              </a:rPr>
              <a:t>Turns </a:t>
            </a:r>
            <a:r>
              <a:rPr lang="en-US" sz="2400" dirty="0" err="1">
                <a:solidFill>
                  <a:srgbClr val="0070C0"/>
                </a:solidFill>
              </a:rPr>
              <a:t>viscous_heating</a:t>
            </a:r>
            <a:r>
              <a:rPr lang="en-US" sz="2400" dirty="0">
                <a:solidFill>
                  <a:srgbClr val="0070C0"/>
                </a:solidFill>
              </a:rPr>
              <a:t> off/on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ohmic_heating</a:t>
            </a:r>
            <a:r>
              <a:rPr lang="en-US" sz="2400" dirty="0">
                <a:solidFill>
                  <a:schemeClr val="bg1"/>
                </a:solidFill>
              </a:rPr>
              <a:t> = .true.   	</a:t>
            </a:r>
            <a:r>
              <a:rPr lang="en-US" sz="2400" dirty="0">
                <a:solidFill>
                  <a:srgbClr val="0070C0"/>
                </a:solidFill>
              </a:rPr>
              <a:t>Turns </a:t>
            </a:r>
            <a:r>
              <a:rPr lang="en-US" sz="2400" dirty="0" err="1">
                <a:solidFill>
                  <a:srgbClr val="0070C0"/>
                </a:solidFill>
              </a:rPr>
              <a:t>ohmic</a:t>
            </a:r>
            <a:r>
              <a:rPr lang="en-US" sz="2400" dirty="0">
                <a:solidFill>
                  <a:srgbClr val="0070C0"/>
                </a:solidFill>
              </a:rPr>
              <a:t> heating off/on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5875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0860" y="88355"/>
            <a:ext cx="9107713" cy="1456267"/>
          </a:xfrm>
        </p:spPr>
        <p:txBody>
          <a:bodyPr>
            <a:normAutofit/>
          </a:bodyPr>
          <a:lstStyle/>
          <a:p>
            <a:r>
              <a:rPr lang="en-US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Boundary Conditions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6378" y="1302937"/>
            <a:ext cx="8857622" cy="43286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3800" dirty="0"/>
          </a:p>
          <a:p>
            <a:r>
              <a:rPr lang="en-US" sz="4400" dirty="0"/>
              <a:t>Rayleigh allows some choice over boundary conditions</a:t>
            </a:r>
          </a:p>
          <a:p>
            <a:endParaRPr lang="en-US" sz="4400" dirty="0"/>
          </a:p>
          <a:p>
            <a:r>
              <a:rPr lang="en-US" sz="4400" dirty="0"/>
              <a:t>Boundaries are ALWAYS impenetrable (zero radial flow)</a:t>
            </a:r>
          </a:p>
          <a:p>
            <a:endParaRPr lang="en-US" sz="4400" dirty="0"/>
          </a:p>
          <a:p>
            <a:r>
              <a:rPr lang="en-US" sz="4400" dirty="0"/>
              <a:t>Magnetic field ALWAYS matches onto a potential field (zero curl) 								</a:t>
            </a:r>
            <a:r>
              <a:rPr lang="en-US" sz="4400" dirty="0">
                <a:solidFill>
                  <a:srgbClr val="FFFF00"/>
                </a:solidFill>
              </a:rPr>
              <a:t>(but other options in development)</a:t>
            </a:r>
          </a:p>
          <a:p>
            <a:endParaRPr lang="en-US" sz="4400" dirty="0"/>
          </a:p>
          <a:p>
            <a:r>
              <a:rPr lang="en-US" sz="4400" dirty="0"/>
              <a:t>Thermal, horizontal-flow boundary conditions are left to the user</a:t>
            </a:r>
          </a:p>
        </p:txBody>
      </p:sp>
    </p:spTree>
    <p:extLst>
      <p:ext uri="{BB962C8B-B14F-4D97-AF65-F5344CB8AC3E}">
        <p14:creationId xmlns:p14="http://schemas.microsoft.com/office/powerpoint/2010/main" val="2226847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849</TotalTime>
  <Words>922</Words>
  <Application>Microsoft Office PowerPoint</Application>
  <PresentationFormat>On-screen Show (4:3)</PresentationFormat>
  <Paragraphs>329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Blackadder ITC</vt:lpstr>
      <vt:lpstr>Calibri</vt:lpstr>
      <vt:lpstr>Calibri Light</vt:lpstr>
      <vt:lpstr>Cambria Math</vt:lpstr>
      <vt:lpstr>Symbol</vt:lpstr>
      <vt:lpstr>Wingdings</vt:lpstr>
      <vt:lpstr>Celestial</vt:lpstr>
      <vt:lpstr>Rayleigh Tutorial</vt:lpstr>
      <vt:lpstr>In This Module: </vt:lpstr>
      <vt:lpstr>Before WE BEGIN:</vt:lpstr>
      <vt:lpstr>Before WE BEGIN:</vt:lpstr>
      <vt:lpstr>REMINDER:   A note about namelists</vt:lpstr>
      <vt:lpstr>A Note on benchmark_mode</vt:lpstr>
      <vt:lpstr>Before WE BEGIN (CONTINUED):</vt:lpstr>
      <vt:lpstr>General physics controls in Rayleigh</vt:lpstr>
      <vt:lpstr>Boundary Conditions</vt:lpstr>
      <vt:lpstr>Boundary Conditions:  Thermal</vt:lpstr>
      <vt:lpstr>PowerPoint Presentation</vt:lpstr>
      <vt:lpstr>Boundary Conditions:  Horizontal Flow</vt:lpstr>
      <vt:lpstr>PowerPoint Presentation</vt:lpstr>
      <vt:lpstr>initialization</vt:lpstr>
      <vt:lpstr>initialization</vt:lpstr>
      <vt:lpstr>initialization</vt:lpstr>
      <vt:lpstr>initialization</vt:lpstr>
      <vt:lpstr>Initialization Exercise</vt:lpstr>
      <vt:lpstr>Initialization Exercise</vt:lpstr>
      <vt:lpstr>Reference/Background States in Rayleigh</vt:lpstr>
      <vt:lpstr>Boussinesq Runs</vt:lpstr>
      <vt:lpstr>Anelastic Runs (dimensional)</vt:lpstr>
      <vt:lpstr>Anelastic (dimensional):   Run Control</vt:lpstr>
      <vt:lpstr>Anelastic Runs (NONdimensional)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Rayleigh Tutorial</dc:title>
  <dc:creator>Nick Featherstone</dc:creator>
  <cp:lastModifiedBy>Nick</cp:lastModifiedBy>
  <cp:revision>155</cp:revision>
  <dcterms:created xsi:type="dcterms:W3CDTF">2016-06-16T18:25:46Z</dcterms:created>
  <dcterms:modified xsi:type="dcterms:W3CDTF">2017-02-24T00:31:33Z</dcterms:modified>
</cp:coreProperties>
</file>