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318" r:id="rId5"/>
    <p:sldId id="319" r:id="rId6"/>
    <p:sldId id="320" r:id="rId7"/>
    <p:sldId id="321" r:id="rId8"/>
    <p:sldId id="322" r:id="rId9"/>
    <p:sldId id="32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7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2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9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07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4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4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5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1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6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9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6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3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8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9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51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84" y="432452"/>
            <a:ext cx="5714228" cy="2421464"/>
          </a:xfrm>
        </p:spPr>
        <p:txBody>
          <a:bodyPr/>
          <a:lstStyle/>
          <a:p>
            <a:r>
              <a:rPr lang="en-US" dirty="0"/>
              <a:t>Rayleigh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4738" y="2919790"/>
            <a:ext cx="7575063" cy="1405467"/>
          </a:xfrm>
        </p:spPr>
        <p:txBody>
          <a:bodyPr/>
          <a:lstStyle/>
          <a:p>
            <a:r>
              <a:rPr lang="en-US" dirty="0"/>
              <a:t>Module 4:  Ensemble MODE</a:t>
            </a:r>
          </a:p>
        </p:txBody>
      </p:sp>
      <p:pic>
        <p:nvPicPr>
          <p:cNvPr id="1026" name="Picture 2" descr="cig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308" y="4325257"/>
            <a:ext cx="3257550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Module: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9039"/>
            <a:ext cx="7772400" cy="3649133"/>
          </a:xfrm>
        </p:spPr>
        <p:txBody>
          <a:bodyPr>
            <a:normAutofit/>
          </a:bodyPr>
          <a:lstStyle/>
          <a:p>
            <a:r>
              <a:rPr lang="en-US" sz="3200" dirty="0"/>
              <a:t>Ensemble Mode Overview</a:t>
            </a:r>
          </a:p>
          <a:p>
            <a:r>
              <a:rPr lang="en-US" sz="3200" dirty="0"/>
              <a:t>I/O Redirection</a:t>
            </a:r>
          </a:p>
          <a:p>
            <a:r>
              <a:rPr lang="en-US" sz="3200" dirty="0"/>
              <a:t>Ensemble Mode Exercise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8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-211014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WE BEGIN: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961294"/>
            <a:ext cx="8752114" cy="8675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4400" dirty="0"/>
              <a:t>Copy your module3 directory to module4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7534" y="2008554"/>
            <a:ext cx="4177323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$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cp</a:t>
            </a:r>
            <a:r>
              <a:rPr lang="en-US" sz="2400" dirty="0">
                <a:solidFill>
                  <a:schemeClr val="bg1"/>
                </a:solidFill>
              </a:rPr>
              <a:t> –r module3   module4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2649973"/>
            <a:ext cx="8752114" cy="1320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/>
          </a:p>
          <a:p>
            <a:r>
              <a:rPr lang="en-US" sz="4400" dirty="0"/>
              <a:t>Verify that each run within module4 still works</a:t>
            </a:r>
          </a:p>
          <a:p>
            <a:pPr marL="0" indent="0">
              <a:buNone/>
            </a:pPr>
            <a:r>
              <a:rPr lang="en-US" sz="4400" dirty="0"/>
              <a:t>				(Call me over if one does not)</a:t>
            </a:r>
          </a:p>
        </p:txBody>
      </p:sp>
    </p:spTree>
    <p:extLst>
      <p:ext uri="{BB962C8B-B14F-4D97-AF65-F5344CB8AC3E}">
        <p14:creationId xmlns:p14="http://schemas.microsoft.com/office/powerpoint/2010/main" val="27573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8616" y="0"/>
            <a:ext cx="9202615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Ensemble mode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" y="1456267"/>
            <a:ext cx="8752114" cy="38998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4400" dirty="0"/>
              <a:t>Multiple simulations may be run under the umbrella of a single executable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Why?</a:t>
            </a:r>
          </a:p>
          <a:p>
            <a:pPr lvl="1"/>
            <a:r>
              <a:rPr lang="en-US" sz="4200" dirty="0"/>
              <a:t>Parameter space studies</a:t>
            </a:r>
          </a:p>
          <a:p>
            <a:pPr lvl="1"/>
            <a:r>
              <a:rPr lang="en-US" sz="4200" dirty="0"/>
              <a:t>Organization (I forgot what I was doing)</a:t>
            </a:r>
          </a:p>
          <a:p>
            <a:pPr lvl="1"/>
            <a:r>
              <a:rPr lang="en-US" sz="4200" dirty="0"/>
              <a:t>Queuing policies/Efficiency Issues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8295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8616" y="0"/>
            <a:ext cx="9202615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Ensemble mode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07" y="1229621"/>
            <a:ext cx="8752114" cy="50226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4400" dirty="0"/>
              <a:t>Ensemble mode has two requirements</a:t>
            </a:r>
          </a:p>
          <a:p>
            <a:pPr lvl="1"/>
            <a:r>
              <a:rPr lang="en-US" sz="4200" dirty="0"/>
              <a:t>Modified call to Rayleigh  ./</a:t>
            </a:r>
            <a:r>
              <a:rPr lang="en-US" sz="4200" dirty="0" err="1"/>
              <a:t>rayleigh</a:t>
            </a:r>
            <a:r>
              <a:rPr lang="en-US" sz="4200" dirty="0"/>
              <a:t> –</a:t>
            </a:r>
            <a:r>
              <a:rPr lang="en-US" sz="4200" dirty="0" err="1"/>
              <a:t>nruns</a:t>
            </a:r>
            <a:r>
              <a:rPr lang="en-US" sz="4200" dirty="0"/>
              <a:t> X</a:t>
            </a:r>
            <a:endParaRPr lang="en-US" sz="4400" dirty="0"/>
          </a:p>
          <a:p>
            <a:pPr lvl="1"/>
            <a:r>
              <a:rPr lang="en-US" sz="4200" dirty="0"/>
              <a:t>A file containing a list of run directories</a:t>
            </a:r>
          </a:p>
          <a:p>
            <a:pPr marL="457200" lvl="1" indent="0">
              <a:buNone/>
            </a:pPr>
            <a:r>
              <a:rPr lang="en-US" sz="4200" dirty="0"/>
              <a:t> </a:t>
            </a:r>
          </a:p>
          <a:p>
            <a:r>
              <a:rPr lang="en-US" sz="4600" dirty="0"/>
              <a:t>Each run still gets its own directory</a:t>
            </a:r>
          </a:p>
          <a:p>
            <a:pPr marL="0" indent="0">
              <a:buNone/>
            </a:pPr>
            <a:endParaRPr lang="en-US" sz="4600" dirty="0"/>
          </a:p>
          <a:p>
            <a:r>
              <a:rPr lang="en-US" sz="4400" dirty="0"/>
              <a:t>Number of MPI ranks must agree with sum of </a:t>
            </a:r>
            <a:r>
              <a:rPr lang="en-US" sz="4400" dirty="0" err="1"/>
              <a:t>nprow</a:t>
            </a:r>
            <a:r>
              <a:rPr lang="en-US" sz="4400" dirty="0"/>
              <a:t>*</a:t>
            </a:r>
            <a:r>
              <a:rPr lang="en-US" sz="4400" dirty="0" err="1"/>
              <a:t>npcol</a:t>
            </a:r>
            <a:r>
              <a:rPr lang="en-US" sz="4400" dirty="0"/>
              <a:t> from all </a:t>
            </a:r>
            <a:r>
              <a:rPr lang="en-US" sz="4400" dirty="0" err="1"/>
              <a:t>main_input</a:t>
            </a:r>
            <a:r>
              <a:rPr lang="en-US" sz="4400" dirty="0"/>
              <a:t> files involved.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CAUTION:  Under-Development.  GREAT for stable runs.</a:t>
            </a:r>
          </a:p>
        </p:txBody>
      </p:sp>
    </p:spTree>
    <p:extLst>
      <p:ext uri="{BB962C8B-B14F-4D97-AF65-F5344CB8AC3E}">
        <p14:creationId xmlns:p14="http://schemas.microsoft.com/office/powerpoint/2010/main" val="400372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8616" y="0"/>
            <a:ext cx="9202615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Ensemble mode: 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38" y="901378"/>
            <a:ext cx="8752114" cy="118533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4400" dirty="0" err="1"/>
              <a:t>Softlink</a:t>
            </a:r>
            <a:r>
              <a:rPr lang="en-US" sz="4400" dirty="0"/>
              <a:t> Rayleigh to the module4 directory</a:t>
            </a:r>
            <a:endParaRPr lang="en-US" sz="4200" dirty="0"/>
          </a:p>
          <a:p>
            <a:pPr marL="457200" lvl="1" indent="0">
              <a:buNone/>
            </a:pPr>
            <a:r>
              <a:rPr lang="en-US" sz="42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764" y="1960528"/>
            <a:ext cx="5682343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$</a:t>
            </a:r>
            <a:r>
              <a:rPr lang="en-US" sz="2400" dirty="0">
                <a:solidFill>
                  <a:schemeClr val="bg1"/>
                </a:solidFill>
              </a:rPr>
              <a:t> ln –s $RDIR/build/</a:t>
            </a:r>
            <a:r>
              <a:rPr lang="en-US" sz="2400" dirty="0" err="1">
                <a:solidFill>
                  <a:schemeClr val="bg1"/>
                </a:solidFill>
              </a:rPr>
              <a:t>rayleigh</a:t>
            </a:r>
            <a:r>
              <a:rPr lang="en-US" sz="2400" dirty="0">
                <a:solidFill>
                  <a:schemeClr val="bg1"/>
                </a:solidFill>
              </a:rPr>
              <a:t> module4/.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0038" y="2452174"/>
            <a:ext cx="8752114" cy="1557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/>
          </a:p>
          <a:p>
            <a:r>
              <a:rPr lang="en-US" sz="4400" dirty="0"/>
              <a:t>Create a file within module4 named </a:t>
            </a:r>
            <a:r>
              <a:rPr lang="en-US" sz="4400" dirty="0" err="1"/>
              <a:t>run_list</a:t>
            </a:r>
            <a:endParaRPr lang="en-US" sz="4400" dirty="0"/>
          </a:p>
          <a:p>
            <a:r>
              <a:rPr lang="en-US" sz="4400" dirty="0"/>
              <a:t>Add these lines:</a:t>
            </a:r>
            <a:endParaRPr lang="en-US" sz="4200" dirty="0"/>
          </a:p>
          <a:p>
            <a:pPr marL="457200" lvl="1" indent="0">
              <a:buFont typeface="Arial"/>
              <a:buNone/>
            </a:pPr>
            <a:r>
              <a:rPr lang="en-US" sz="42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4088" y="3671373"/>
            <a:ext cx="6366189" cy="1569660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bous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anelastic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anelastic_nd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ALWAYS INCLUDE A BLANK LINE HERE AT END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0038" y="5020342"/>
            <a:ext cx="8752114" cy="1557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/>
          </a:p>
          <a:p>
            <a:r>
              <a:rPr lang="en-US" sz="4400" dirty="0"/>
              <a:t>Directory names should be relative to where </a:t>
            </a:r>
            <a:r>
              <a:rPr lang="en-US" sz="4400" dirty="0" err="1"/>
              <a:t>rayleigh</a:t>
            </a:r>
            <a:r>
              <a:rPr lang="en-US" sz="4400" dirty="0"/>
              <a:t> is run from</a:t>
            </a:r>
          </a:p>
          <a:p>
            <a:pPr marL="0" indent="0">
              <a:buNone/>
            </a:pPr>
            <a:r>
              <a:rPr lang="en-US" sz="4400" dirty="0"/>
              <a:t>												(module4, in this case)</a:t>
            </a:r>
            <a:endParaRPr lang="en-US" sz="4200" dirty="0"/>
          </a:p>
          <a:p>
            <a:pPr marL="457200" lvl="1" indent="0">
              <a:buFont typeface="Arial"/>
              <a:buNone/>
            </a:pPr>
            <a:r>
              <a:rPr lang="en-US" sz="4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21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8616" y="0"/>
            <a:ext cx="9202615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Ensemble mode: 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38" y="901378"/>
            <a:ext cx="8752114" cy="118533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4400" dirty="0"/>
              <a:t>Run Rayleigh from within module4:</a:t>
            </a:r>
            <a:endParaRPr lang="en-US" sz="4200" dirty="0"/>
          </a:p>
          <a:p>
            <a:pPr marL="457200" lvl="1" indent="0">
              <a:buNone/>
            </a:pPr>
            <a:r>
              <a:rPr lang="en-US" sz="42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764" y="1960528"/>
            <a:ext cx="5682343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$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mpiexec</a:t>
            </a:r>
            <a:r>
              <a:rPr lang="en-US" sz="2400" dirty="0">
                <a:solidFill>
                  <a:schemeClr val="bg1"/>
                </a:solidFill>
              </a:rPr>
              <a:t> –np N ./</a:t>
            </a:r>
            <a:r>
              <a:rPr lang="en-US" sz="2400" dirty="0" err="1">
                <a:solidFill>
                  <a:schemeClr val="bg1"/>
                </a:solidFill>
              </a:rPr>
              <a:t>rayleigh</a:t>
            </a:r>
            <a:r>
              <a:rPr lang="en-US" sz="2400" dirty="0">
                <a:solidFill>
                  <a:schemeClr val="bg1"/>
                </a:solidFill>
              </a:rPr>
              <a:t> –</a:t>
            </a:r>
            <a:r>
              <a:rPr lang="en-US" sz="2400" dirty="0" err="1">
                <a:solidFill>
                  <a:schemeClr val="bg1"/>
                </a:solidFill>
              </a:rPr>
              <a:t>nruns</a:t>
            </a:r>
            <a:r>
              <a:rPr lang="en-US" sz="2400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0038" y="2590972"/>
            <a:ext cx="8752114" cy="1557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/>
          </a:p>
          <a:p>
            <a:r>
              <a:rPr lang="en-US" sz="4400" dirty="0"/>
              <a:t>N should agree with the total number of cores specified within each </a:t>
            </a:r>
            <a:r>
              <a:rPr lang="en-US" sz="4400" dirty="0" err="1"/>
              <a:t>main_input</a:t>
            </a:r>
            <a:r>
              <a:rPr lang="en-US" sz="4400" dirty="0"/>
              <a:t> file (probably 12)</a:t>
            </a:r>
            <a:endParaRPr lang="en-US" sz="4200" dirty="0"/>
          </a:p>
          <a:p>
            <a:pPr marL="457200" lvl="1" indent="0">
              <a:buFont typeface="Arial"/>
              <a:buNone/>
            </a:pPr>
            <a:r>
              <a:rPr lang="en-US" sz="4200" dirty="0"/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0038" y="4009295"/>
            <a:ext cx="8752114" cy="1383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/>
          </a:p>
          <a:p>
            <a:r>
              <a:rPr lang="en-US" sz="3300" dirty="0"/>
              <a:t>Not bad, but output is a bit messy…</a:t>
            </a:r>
          </a:p>
          <a:p>
            <a:pPr marL="457200" lvl="1" indent="0">
              <a:buFont typeface="Arial"/>
              <a:buNone/>
            </a:pPr>
            <a:r>
              <a:rPr lang="en-US" sz="4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212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8616" y="0"/>
            <a:ext cx="9202615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Redirecting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38" y="901378"/>
            <a:ext cx="8752114" cy="118533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4400" dirty="0"/>
              <a:t>Output for each run can be redirected via the </a:t>
            </a:r>
            <a:r>
              <a:rPr lang="en-US" sz="4400" dirty="0" err="1"/>
              <a:t>io_controls</a:t>
            </a:r>
            <a:r>
              <a:rPr lang="en-US" sz="4400" dirty="0"/>
              <a:t> </a:t>
            </a:r>
            <a:r>
              <a:rPr lang="en-US" sz="4400" dirty="0" err="1"/>
              <a:t>namelist</a:t>
            </a:r>
            <a:endParaRPr lang="en-US" sz="4200" dirty="0"/>
          </a:p>
          <a:p>
            <a:pPr marL="457200" lvl="1" indent="0">
              <a:buNone/>
            </a:pPr>
            <a:r>
              <a:rPr lang="en-US" sz="42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1519" y="1777698"/>
            <a:ext cx="5682343" cy="1569660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io_controls_namelist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stdout_flush_interval</a:t>
            </a:r>
            <a:r>
              <a:rPr lang="en-US" sz="2400" dirty="0">
                <a:solidFill>
                  <a:schemeClr val="bg1"/>
                </a:solidFill>
              </a:rPr>
              <a:t> = 5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stdout_file</a:t>
            </a:r>
            <a:r>
              <a:rPr lang="en-US" sz="2400" dirty="0">
                <a:solidFill>
                  <a:schemeClr val="bg1"/>
                </a:solidFill>
              </a:rPr>
              <a:t> = ‘</a:t>
            </a:r>
            <a:r>
              <a:rPr lang="en-US" sz="2400" dirty="0" err="1">
                <a:solidFill>
                  <a:schemeClr val="bg1"/>
                </a:solidFill>
              </a:rPr>
              <a:t>rayleigh.out</a:t>
            </a:r>
            <a:r>
              <a:rPr lang="en-US" sz="2400" dirty="0">
                <a:solidFill>
                  <a:schemeClr val="bg1"/>
                </a:solidFill>
              </a:rPr>
              <a:t>’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0038" y="3175424"/>
            <a:ext cx="8752114" cy="3459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stdout_file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tells the code where to write</a:t>
            </a:r>
          </a:p>
          <a:p>
            <a:r>
              <a:rPr lang="en-US" sz="2400" dirty="0" err="1"/>
              <a:t>stdout_flush_interval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Number of lines retained in memory before flushing</a:t>
            </a:r>
          </a:p>
          <a:p>
            <a:r>
              <a:rPr lang="en-US" sz="2400" dirty="0"/>
              <a:t>Best practice:  keep </a:t>
            </a:r>
            <a:r>
              <a:rPr lang="en-US" sz="2400" dirty="0" err="1"/>
              <a:t>stdout_flush_interval</a:t>
            </a:r>
            <a:r>
              <a:rPr lang="en-US" sz="2400" dirty="0"/>
              <a:t> around 1,000</a:t>
            </a:r>
          </a:p>
          <a:p>
            <a:r>
              <a:rPr lang="en-US" sz="2400" dirty="0"/>
              <a:t>Flushes occur automatically during important events like birthdays and weddings</a:t>
            </a:r>
          </a:p>
        </p:txBody>
      </p:sp>
    </p:spTree>
    <p:extLst>
      <p:ext uri="{BB962C8B-B14F-4D97-AF65-F5344CB8AC3E}">
        <p14:creationId xmlns:p14="http://schemas.microsoft.com/office/powerpoint/2010/main" val="51196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8616" y="0"/>
            <a:ext cx="9202615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38" y="901378"/>
            <a:ext cx="8752114" cy="118533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4400" dirty="0"/>
              <a:t>Modify all three of your ensemble mode runs to read:</a:t>
            </a:r>
            <a:endParaRPr lang="en-US" sz="4200" dirty="0"/>
          </a:p>
          <a:p>
            <a:pPr marL="457200" lvl="1" indent="0">
              <a:buNone/>
            </a:pPr>
            <a:r>
              <a:rPr lang="en-US" sz="42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1519" y="1777698"/>
            <a:ext cx="5682343" cy="1569660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io_controls_namelist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stdout_flush_interval</a:t>
            </a:r>
            <a:r>
              <a:rPr lang="en-US" sz="2400" dirty="0">
                <a:solidFill>
                  <a:schemeClr val="bg1"/>
                </a:solidFill>
              </a:rPr>
              <a:t> = 5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stdout_file</a:t>
            </a:r>
            <a:r>
              <a:rPr lang="en-US" sz="2400" dirty="0">
                <a:solidFill>
                  <a:schemeClr val="bg1"/>
                </a:solidFill>
              </a:rPr>
              <a:t> = ‘</a:t>
            </a:r>
            <a:r>
              <a:rPr lang="en-US" sz="2400" dirty="0" err="1">
                <a:solidFill>
                  <a:schemeClr val="bg1"/>
                </a:solidFill>
              </a:rPr>
              <a:t>Rayleigh.out</a:t>
            </a:r>
            <a:r>
              <a:rPr lang="en-US" sz="2400" dirty="0">
                <a:solidFill>
                  <a:schemeClr val="bg1"/>
                </a:solidFill>
              </a:rPr>
              <a:t>’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0038" y="3175424"/>
            <a:ext cx="8752114" cy="3459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Rerun the ensemble run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Examine </a:t>
            </a:r>
            <a:r>
              <a:rPr lang="en-US" sz="2400" dirty="0" err="1"/>
              <a:t>bous</a:t>
            </a:r>
            <a:r>
              <a:rPr lang="en-US" sz="2400" dirty="0"/>
              <a:t>/</a:t>
            </a:r>
            <a:r>
              <a:rPr lang="en-US" sz="2400" dirty="0" err="1"/>
              <a:t>Rayleigh.out</a:t>
            </a:r>
            <a:r>
              <a:rPr lang="en-US" sz="2400" dirty="0"/>
              <a:t>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1518" y="4674510"/>
            <a:ext cx="5682343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$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mpiexec</a:t>
            </a:r>
            <a:r>
              <a:rPr lang="en-US" sz="2400" dirty="0">
                <a:solidFill>
                  <a:schemeClr val="bg1"/>
                </a:solidFill>
              </a:rPr>
              <a:t> –np N ./</a:t>
            </a:r>
            <a:r>
              <a:rPr lang="en-US" sz="2400" dirty="0" err="1">
                <a:solidFill>
                  <a:schemeClr val="bg1"/>
                </a:solidFill>
              </a:rPr>
              <a:t>rayleigh</a:t>
            </a:r>
            <a:r>
              <a:rPr lang="en-US" sz="2400" dirty="0">
                <a:solidFill>
                  <a:schemeClr val="bg1"/>
                </a:solidFill>
              </a:rPr>
              <a:t> –</a:t>
            </a:r>
            <a:r>
              <a:rPr lang="en-US" sz="2400" dirty="0" err="1">
                <a:solidFill>
                  <a:schemeClr val="bg1"/>
                </a:solidFill>
              </a:rPr>
              <a:t>nruns</a:t>
            </a:r>
            <a:r>
              <a:rPr lang="en-US" sz="2400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4892" y="6201717"/>
            <a:ext cx="212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31725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883</TotalTime>
  <Words>343</Words>
  <Application>Microsoft Office PowerPoint</Application>
  <PresentationFormat>On-screen Show (4:3)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Rayleigh Tutorial</vt:lpstr>
      <vt:lpstr>In This Module: </vt:lpstr>
      <vt:lpstr>Before WE BEGIN:</vt:lpstr>
      <vt:lpstr>Ensemble mode overview</vt:lpstr>
      <vt:lpstr>Ensemble mode Mechanics</vt:lpstr>
      <vt:lpstr>Ensemble mode: EXERCISE 1</vt:lpstr>
      <vt:lpstr>Ensemble mode: EXERCISE 1</vt:lpstr>
      <vt:lpstr>Redirecting I/O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Rayleigh Tutorial</dc:title>
  <dc:creator>Nick Featherstone</dc:creator>
  <cp:lastModifiedBy>Nick</cp:lastModifiedBy>
  <cp:revision>159</cp:revision>
  <dcterms:created xsi:type="dcterms:W3CDTF">2016-06-16T18:25:46Z</dcterms:created>
  <dcterms:modified xsi:type="dcterms:W3CDTF">2017-02-24T00:43:00Z</dcterms:modified>
</cp:coreProperties>
</file>