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25" r:id="rId3"/>
    <p:sldId id="257" r:id="rId4"/>
    <p:sldId id="324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258" r:id="rId15"/>
    <p:sldId id="335" r:id="rId16"/>
    <p:sldId id="33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84" y="432452"/>
            <a:ext cx="5714228" cy="2421464"/>
          </a:xfrm>
        </p:spPr>
        <p:txBody>
          <a:bodyPr/>
          <a:lstStyle/>
          <a:p>
            <a:r>
              <a:rPr lang="en-US" dirty="0"/>
              <a:t>Rayleigh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738" y="2919790"/>
            <a:ext cx="7575063" cy="1405467"/>
          </a:xfrm>
        </p:spPr>
        <p:txBody>
          <a:bodyPr/>
          <a:lstStyle/>
          <a:p>
            <a:r>
              <a:rPr lang="en-US" dirty="0"/>
              <a:t>Module 5:  Diagnostic Outputs</a:t>
            </a:r>
          </a:p>
        </p:txBody>
      </p:sp>
      <p:pic>
        <p:nvPicPr>
          <p:cNvPr id="1026" name="Picture 2" descr="ci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08" y="4325257"/>
            <a:ext cx="32575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2" y="4252958"/>
            <a:ext cx="7978163" cy="1101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416" y="295732"/>
            <a:ext cx="7287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Globalavg</a:t>
            </a:r>
            <a:r>
              <a:rPr lang="en-US" sz="2400" dirty="0"/>
              <a:t> diagnostics are stored in </a:t>
            </a:r>
            <a:r>
              <a:rPr lang="en-US" sz="2400" dirty="0" err="1"/>
              <a:t>G_Avgs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the contents of that directory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that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output every 2</a:t>
            </a:r>
            <a:r>
              <a:rPr lang="en-US" sz="2400" baseline="30000" dirty="0"/>
              <a:t>nd</a:t>
            </a:r>
            <a:r>
              <a:rPr lang="en-US" sz="2400" dirty="0"/>
              <a:t> time step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stored 10 records per file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86708" y="5236309"/>
            <a:ext cx="2688492" cy="187568"/>
          </a:xfrm>
          <a:prstGeom prst="straightConnector1">
            <a:avLst/>
          </a:prstGeom>
          <a:ln w="22225">
            <a:solidFill>
              <a:srgbClr val="FF0000"/>
            </a:solidFill>
            <a:headEnd w="med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2033" y="5658981"/>
            <a:ext cx="684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00000060 contains time steps</a:t>
            </a:r>
            <a:r>
              <a:rPr lang="en-US" sz="2400"/>
              <a:t>: 42, 44, 46, 48, 50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9449" y="3117803"/>
            <a:ext cx="6846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00000020 contains time steps: </a:t>
            </a:r>
          </a:p>
          <a:p>
            <a:r>
              <a:rPr lang="en-US" sz="2400" dirty="0"/>
              <a:t>	2, 4, 6, 8, 10, 12, 14, 16, 18, 20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49969" y="3532013"/>
            <a:ext cx="734646" cy="1095979"/>
          </a:xfrm>
          <a:prstGeom prst="straightConnector1">
            <a:avLst/>
          </a:prstGeom>
          <a:ln w="22225">
            <a:solidFill>
              <a:srgbClr val="FFC000"/>
            </a:solidFill>
            <a:headEnd w="med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4" y="4183904"/>
            <a:ext cx="8863256" cy="911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84" y="322595"/>
            <a:ext cx="59838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Shellavg</a:t>
            </a:r>
            <a:r>
              <a:rPr lang="en-US" sz="2400" dirty="0"/>
              <a:t> diagnostics are stored in </a:t>
            </a:r>
            <a:r>
              <a:rPr lang="en-US" sz="2400" dirty="0" err="1"/>
              <a:t>Shell_Avgs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the contents of that directory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that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output every 5</a:t>
            </a:r>
            <a:r>
              <a:rPr lang="en-US" sz="2400" baseline="30000" dirty="0"/>
              <a:t>th</a:t>
            </a:r>
            <a:r>
              <a:rPr lang="en-US" sz="2400" dirty="0"/>
              <a:t> time step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stored 5 records per file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86708" y="4970585"/>
            <a:ext cx="2696307" cy="453292"/>
          </a:xfrm>
          <a:prstGeom prst="straightConnector1">
            <a:avLst/>
          </a:prstGeom>
          <a:ln w="22225">
            <a:solidFill>
              <a:srgbClr val="FF0000"/>
            </a:solidFill>
            <a:headEnd w="med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3985" y="5444800"/>
            <a:ext cx="684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00000050 contains time steps: 30, 35, 40, 45, 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9449" y="3117803"/>
            <a:ext cx="6846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00000025 contains time steps: </a:t>
            </a:r>
          </a:p>
          <a:p>
            <a:r>
              <a:rPr lang="en-US" sz="2400" dirty="0"/>
              <a:t>	5, 10, 15, 20, 25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49969" y="3532013"/>
            <a:ext cx="734646" cy="1095979"/>
          </a:xfrm>
          <a:prstGeom prst="straightConnector1">
            <a:avLst/>
          </a:prstGeom>
          <a:ln w="22225">
            <a:solidFill>
              <a:srgbClr val="FFC000"/>
            </a:solidFill>
            <a:headEnd w="med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861929"/>
                  </p:ext>
                </p:extLst>
              </p:nvPr>
            </p:nvGraphicFramePr>
            <p:xfrm>
              <a:off x="140677" y="1000370"/>
              <a:ext cx="8745415" cy="567475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662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28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36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4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Prefix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Directory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77434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globalavg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G_Avgs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Full-Volume Averages:</a:t>
                          </a:r>
                        </a:p>
                        <a:p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nary>
                                  <m:naryPr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53662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shellavg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Shell_Avgs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Averages</a:t>
                          </a:r>
                          <a:r>
                            <a:rPr lang="en-US" sz="2000" baseline="0" dirty="0"/>
                            <a:t> over spherical surfaces:</a:t>
                          </a:r>
                        </a:p>
                        <a:p>
                          <a:endParaRPr lang="en-US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  <m:e>
                                    <m:nary>
                                      <m:nary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1458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azavg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AZ_Avgs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Averages</a:t>
                          </a:r>
                          <a:r>
                            <a:rPr lang="en-US" sz="2000" baseline="0" dirty="0"/>
                            <a:t> in longitude:</a:t>
                          </a:r>
                        </a:p>
                        <a:p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906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shellslice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Shell_Slices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Spherical Surfaces: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43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shellspectra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Shell_Spectra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Spherical </a:t>
                          </a:r>
                          <a:r>
                            <a:rPr lang="en-US" sz="2000" baseline="0" dirty="0"/>
                            <a:t>harmonic spectra on surfaces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861929"/>
                  </p:ext>
                </p:extLst>
              </p:nvPr>
            </p:nvGraphicFramePr>
            <p:xfrm>
              <a:off x="140677" y="1000370"/>
              <a:ext cx="8745415" cy="567475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66277"/>
                    <a:gridCol w="1942868"/>
                    <a:gridCol w="5036270"/>
                  </a:tblGrid>
                  <a:tr h="414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Prefix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Directory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477434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globalavg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G_Avgs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3850" t="-30041" r="-484" b="-264609"/>
                          </a:stretch>
                        </a:blipFill>
                      </a:tcPr>
                    </a:tc>
                  </a:tr>
                  <a:tr h="1453662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shellavg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Shell_Avgs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3850" t="-132773" r="-484" b="-170168"/>
                          </a:stretch>
                        </a:blipFill>
                      </a:tcPr>
                    </a:tc>
                  </a:tr>
                  <a:tr h="1414585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azavg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AZ_Avgs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3850" t="-237768" r="-484" b="-7382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shellslice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Shell_Slices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3850" t="-1049333" r="-484" b="-1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shellspectra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Shell_Spectra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Spherical </a:t>
                          </a:r>
                          <a:r>
                            <a:rPr lang="en-US" sz="2000" baseline="0" dirty="0" smtClean="0"/>
                            <a:t>harmonic spectra on surfaces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8800" y="-211014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 TYPES:</a:t>
            </a:r>
          </a:p>
        </p:txBody>
      </p:sp>
    </p:spTree>
    <p:extLst>
      <p:ext uri="{BB962C8B-B14F-4D97-AF65-F5344CB8AC3E}">
        <p14:creationId xmlns:p14="http://schemas.microsoft.com/office/powerpoint/2010/main" val="149368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696"/>
            <a:ext cx="7772400" cy="1456267"/>
          </a:xfrm>
        </p:spPr>
        <p:txBody>
          <a:bodyPr/>
          <a:lstStyle/>
          <a:p>
            <a:r>
              <a:rPr lang="en-US" b="1" u="sng" dirty="0"/>
              <a:t>Shell Slices and Shell </a:t>
            </a:r>
            <a:r>
              <a:rPr lang="en-US" b="1" u="sng" dirty="0" err="1"/>
              <a:t>SPectra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6975"/>
            <a:ext cx="7772400" cy="1172308"/>
          </a:xfrm>
        </p:spPr>
        <p:txBody>
          <a:bodyPr>
            <a:normAutofit/>
          </a:bodyPr>
          <a:lstStyle/>
          <a:p>
            <a:r>
              <a:rPr lang="en-US" sz="2400" dirty="0"/>
              <a:t>Shell Slices and Shell Spectra have an additional line that needs to be specified: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29508" y="2499238"/>
            <a:ext cx="5146431" cy="1200329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output_namelist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shellslice_levels</a:t>
            </a:r>
            <a:r>
              <a:rPr lang="en-US" sz="2400" dirty="0">
                <a:solidFill>
                  <a:schemeClr val="bg1"/>
                </a:solidFill>
              </a:rPr>
              <a:t>      = 3,16,32,48,62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shellspectra_levels</a:t>
            </a:r>
            <a:r>
              <a:rPr lang="en-US" sz="2400" dirty="0">
                <a:solidFill>
                  <a:schemeClr val="bg1"/>
                </a:solidFill>
              </a:rPr>
              <a:t> = 16,32,48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62843"/>
            <a:ext cx="7772400" cy="208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This line specifies the INDICES of radii at which spherical surfaces or spectra are taken</a:t>
            </a:r>
          </a:p>
          <a:p>
            <a:r>
              <a:rPr lang="en-US" sz="2400" dirty="0"/>
              <a:t>Index 1 corresponds to the upper boundary</a:t>
            </a:r>
          </a:p>
          <a:p>
            <a:r>
              <a:rPr lang="en-US" sz="2400" dirty="0"/>
              <a:t>In our example, index 64 corresponds to the lower boundary</a:t>
            </a:r>
          </a:p>
          <a:p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05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-211014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 MENU codes: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508" y="1323407"/>
            <a:ext cx="6858000" cy="8675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Documentation in prep, but for now, examine:</a:t>
            </a:r>
          </a:p>
          <a:p>
            <a:pPr marL="914400" lvl="2" indent="0">
              <a:buNone/>
            </a:pPr>
            <a:r>
              <a:rPr lang="en-US" sz="2400" dirty="0" err="1"/>
              <a:t>rayleigh</a:t>
            </a:r>
            <a:r>
              <a:rPr lang="en-US" sz="2400" dirty="0"/>
              <a:t>/physics/Diagnostics_Base.F90</a:t>
            </a:r>
          </a:p>
          <a:p>
            <a:r>
              <a:rPr lang="en-US" sz="2400" dirty="0"/>
              <a:t>This is the code menu system.  How do we read 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908799"/>
            <a:ext cx="7753350" cy="3362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7705" y="3131161"/>
            <a:ext cx="2767489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7030A0"/>
                </a:solidFill>
              </a:rPr>
              <a:t>Pressure code: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pressure = </a:t>
            </a:r>
            <a:r>
              <a:rPr lang="en-US" sz="2400" dirty="0" err="1">
                <a:solidFill>
                  <a:schemeClr val="bg1"/>
                </a:solidFill>
              </a:rPr>
              <a:t>pt_off</a:t>
            </a:r>
            <a:r>
              <a:rPr lang="en-US" sz="2400" dirty="0">
                <a:solidFill>
                  <a:schemeClr val="bg1"/>
                </a:solidFill>
              </a:rPr>
              <a:t> + 2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pt_off</a:t>
            </a:r>
            <a:r>
              <a:rPr lang="en-US" sz="2400" dirty="0">
                <a:solidFill>
                  <a:schemeClr val="bg1"/>
                </a:solidFill>
              </a:rPr>
              <a:t> = 63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pressure = 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17" y="4854453"/>
            <a:ext cx="2668487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7030A0"/>
                </a:solidFill>
              </a:rPr>
              <a:t>Entropy code: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entropy = </a:t>
            </a:r>
            <a:r>
              <a:rPr lang="en-US" sz="2400" dirty="0" err="1">
                <a:solidFill>
                  <a:schemeClr val="bg1"/>
                </a:solidFill>
              </a:rPr>
              <a:t>pt_off</a:t>
            </a:r>
            <a:r>
              <a:rPr lang="en-US" sz="2400" dirty="0">
                <a:solidFill>
                  <a:schemeClr val="bg1"/>
                </a:solidFill>
              </a:rPr>
              <a:t> + 1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pt_off</a:t>
            </a:r>
            <a:r>
              <a:rPr lang="en-US" sz="2400" dirty="0">
                <a:solidFill>
                  <a:schemeClr val="bg1"/>
                </a:solidFill>
              </a:rPr>
              <a:t> = 63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pressure = 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45000" y="5951208"/>
            <a:ext cx="431329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See input examples for guidance!</a:t>
            </a:r>
          </a:p>
        </p:txBody>
      </p:sp>
    </p:spTree>
    <p:extLst>
      <p:ext uri="{BB962C8B-B14F-4D97-AF65-F5344CB8AC3E}">
        <p14:creationId xmlns:p14="http://schemas.microsoft.com/office/powerpoint/2010/main" val="27573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79624"/>
              </p:ext>
            </p:extLst>
          </p:nvPr>
        </p:nvGraphicFramePr>
        <p:xfrm>
          <a:off x="375138" y="685800"/>
          <a:ext cx="3704493" cy="594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Quantity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Vr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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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Radial</a:t>
                      </a:r>
                      <a:r>
                        <a:rPr lang="en-US" sz="2000" baseline="0" dirty="0"/>
                        <a:t> Mass Flux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ym typeface="Symbol" panose="05050102010706020507" pitchFamily="18" charset="2"/>
                        </a:rPr>
                        <a:t></a:t>
                      </a:r>
                      <a:r>
                        <a:rPr lang="en-US" sz="2000" baseline="0" dirty="0"/>
                        <a:t>-Mass Flux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Temperature/Entropy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Axisymmetric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V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 </a:t>
                      </a:r>
                      <a:r>
                        <a:rPr lang="en-US" sz="2000" baseline="0" dirty="0"/>
                        <a:t>- KE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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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Magnetic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Axisymmetric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B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 </a:t>
                      </a:r>
                      <a:r>
                        <a:rPr lang="en-US" sz="2000" baseline="0" dirty="0"/>
                        <a:t>- 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32862"/>
            <a:ext cx="266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Useful Menu Codes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0726" y="1555261"/>
            <a:ext cx="41068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Many possible outputs …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specified quantities are calculated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diagnostics types can be used with different code combinations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Try to sync your outputs</a:t>
            </a:r>
          </a:p>
          <a:p>
            <a:r>
              <a:rPr lang="en-US" sz="2400" dirty="0"/>
              <a:t>    so that infrequent outputs</a:t>
            </a:r>
          </a:p>
          <a:p>
            <a:r>
              <a:rPr lang="en-US" sz="2400" dirty="0"/>
              <a:t>    are written at same time as</a:t>
            </a:r>
          </a:p>
          <a:p>
            <a:r>
              <a:rPr lang="en-US" sz="2400" dirty="0"/>
              <a:t>    frequent outputs…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4738" y="777632"/>
            <a:ext cx="235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117149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5138" y="685800"/>
          <a:ext cx="3704493" cy="594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Quantity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Vr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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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Radial</a:t>
                      </a:r>
                      <a:r>
                        <a:rPr lang="en-US" sz="2000" baseline="0" dirty="0"/>
                        <a:t> Mass Flux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ym typeface="Symbol" panose="05050102010706020507" pitchFamily="18" charset="2"/>
                        </a:rPr>
                        <a:t></a:t>
                      </a:r>
                      <a:r>
                        <a:rPr lang="en-US" sz="2000" baseline="0" dirty="0"/>
                        <a:t>-Mass Flux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Temperature/Entropy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Axisymmetric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V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 </a:t>
                      </a:r>
                      <a:r>
                        <a:rPr lang="en-US" sz="2000" baseline="0" dirty="0"/>
                        <a:t>- KE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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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Magnetic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Axisymmetric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B</a:t>
                      </a:r>
                      <a:r>
                        <a:rPr lang="en-US" sz="2000" baseline="-25000" dirty="0">
                          <a:sym typeface="Symbol" panose="05050102010706020507" pitchFamily="18" charset="2"/>
                        </a:rPr>
                        <a:t> </a:t>
                      </a:r>
                      <a:r>
                        <a:rPr lang="en-US" sz="2000" baseline="0" dirty="0"/>
                        <a:t>- 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32862"/>
            <a:ext cx="266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Useful Menu Codes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4770" y="1555261"/>
            <a:ext cx="42828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global averages: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magnetic energy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shell averages: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magnetic energy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shell slices: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B-field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additional radial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Output every 25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 err="1"/>
              <a:t>timestep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 records </a:t>
            </a:r>
            <a:r>
              <a:rPr lang="en-US" sz="2400"/>
              <a:t>per file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the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4738" y="777632"/>
            <a:ext cx="1356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40012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39" y="-282656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1908" y="445478"/>
            <a:ext cx="8752114" cy="614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4400" dirty="0"/>
              <a:t>Create a directory named module5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Copy c2001_case0_input to module5/</a:t>
            </a:r>
            <a:r>
              <a:rPr lang="en-US" sz="4400" dirty="0" err="1"/>
              <a:t>main_input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DELETE </a:t>
            </a:r>
            <a:r>
              <a:rPr lang="en-US" sz="4400" dirty="0" err="1"/>
              <a:t>benchmark_mode</a:t>
            </a:r>
            <a:r>
              <a:rPr lang="en-US" sz="4400" dirty="0"/>
              <a:t> = 1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TURN Magnetism ON  and </a:t>
            </a:r>
            <a:r>
              <a:rPr lang="en-US" sz="4400" dirty="0" err="1"/>
              <a:t>magnetic_init_type</a:t>
            </a:r>
            <a:r>
              <a:rPr lang="en-US" sz="4400" dirty="0"/>
              <a:t> = 7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Set to run for 50 time steps</a:t>
            </a:r>
          </a:p>
          <a:p>
            <a:endParaRPr lang="en-US" sz="4400" dirty="0"/>
          </a:p>
          <a:p>
            <a:r>
              <a:rPr lang="en-US" sz="4400" dirty="0"/>
              <a:t>Set </a:t>
            </a:r>
            <a:r>
              <a:rPr lang="en-US" sz="4400" dirty="0" err="1"/>
              <a:t>n_theta</a:t>
            </a:r>
            <a:r>
              <a:rPr lang="en-US" sz="4400" dirty="0"/>
              <a:t> = 48</a:t>
            </a:r>
          </a:p>
          <a:p>
            <a:endParaRPr lang="en-US" sz="4400" dirty="0"/>
          </a:p>
          <a:p>
            <a:r>
              <a:rPr lang="en-US" sz="4400" dirty="0" err="1"/>
              <a:t>Softlink</a:t>
            </a:r>
            <a:r>
              <a:rPr lang="en-US" sz="4400" dirty="0"/>
              <a:t> </a:t>
            </a:r>
            <a:r>
              <a:rPr lang="en-US" sz="4400" dirty="0" err="1"/>
              <a:t>rayleigh</a:t>
            </a:r>
            <a:r>
              <a:rPr lang="en-US" sz="4400" dirty="0"/>
              <a:t> to module5 directory</a:t>
            </a:r>
          </a:p>
        </p:txBody>
      </p:sp>
    </p:spTree>
    <p:extLst>
      <p:ext uri="{BB962C8B-B14F-4D97-AF65-F5344CB8AC3E}">
        <p14:creationId xmlns:p14="http://schemas.microsoft.com/office/powerpoint/2010/main" val="23308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Module: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9039"/>
            <a:ext cx="7772400" cy="3649133"/>
          </a:xfrm>
        </p:spPr>
        <p:txBody>
          <a:bodyPr>
            <a:normAutofit/>
          </a:bodyPr>
          <a:lstStyle/>
          <a:p>
            <a:r>
              <a:rPr lang="en-US" sz="3200" dirty="0"/>
              <a:t>Overview of Diagnostic Mechanics</a:t>
            </a:r>
            <a:endParaRPr lang="en-US" sz="3000" dirty="0"/>
          </a:p>
          <a:p>
            <a:r>
              <a:rPr lang="en-US" sz="3200" dirty="0"/>
              <a:t>Diagnostic Types</a:t>
            </a:r>
          </a:p>
          <a:p>
            <a:r>
              <a:rPr lang="en-US" sz="3200" dirty="0"/>
              <a:t>Diagnostic Quantities &amp; Menu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4184" y="5277339"/>
            <a:ext cx="597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NOTE:  We cover plotting/analysis in Module 6</a:t>
            </a:r>
          </a:p>
        </p:txBody>
      </p:sp>
    </p:spTree>
    <p:extLst>
      <p:ext uri="{BB962C8B-B14F-4D97-AF65-F5344CB8AC3E}">
        <p14:creationId xmlns:p14="http://schemas.microsoft.com/office/powerpoint/2010/main" val="180888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92" y="85971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Rayleigh diagnostics: 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08" y="1331222"/>
            <a:ext cx="7772400" cy="4775201"/>
          </a:xfrm>
        </p:spPr>
        <p:txBody>
          <a:bodyPr>
            <a:normAutofit/>
          </a:bodyPr>
          <a:lstStyle/>
          <a:p>
            <a:r>
              <a:rPr lang="en-US" sz="2800" dirty="0"/>
              <a:t>Rayleigh performs a number of in-situ diagnostics </a:t>
            </a:r>
          </a:p>
          <a:p>
            <a:r>
              <a:rPr lang="en-US" sz="2800" dirty="0"/>
              <a:t>Reduces disk usage and post-processing</a:t>
            </a:r>
          </a:p>
          <a:p>
            <a:r>
              <a:rPr lang="en-US" sz="2800" dirty="0"/>
              <a:t>In-situ diagnostics represent varying degrees of slicing and averaging</a:t>
            </a:r>
          </a:p>
          <a:p>
            <a:r>
              <a:rPr lang="en-US" sz="2800" dirty="0"/>
              <a:t>Controlled via the output </a:t>
            </a:r>
            <a:r>
              <a:rPr lang="en-US" sz="2800" dirty="0" err="1"/>
              <a:t>namelist</a:t>
            </a:r>
            <a:endParaRPr lang="en-US" sz="2800" dirty="0"/>
          </a:p>
          <a:p>
            <a:r>
              <a:rPr lang="en-US" sz="2800" dirty="0"/>
              <a:t>Each diagnostic stored in dedicated directory</a:t>
            </a:r>
          </a:p>
          <a:p>
            <a:r>
              <a:rPr lang="en-US" sz="2800" dirty="0"/>
              <a:t>All outputs respect 2-D domain decomposition</a:t>
            </a:r>
          </a:p>
          <a:p>
            <a:r>
              <a:rPr lang="en-US" sz="2800" dirty="0"/>
              <a:t>Many use MPI-IO</a:t>
            </a:r>
          </a:p>
        </p:txBody>
      </p:sp>
    </p:spTree>
    <p:extLst>
      <p:ext uri="{BB962C8B-B14F-4D97-AF65-F5344CB8AC3E}">
        <p14:creationId xmlns:p14="http://schemas.microsoft.com/office/powerpoint/2010/main" val="112964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0"/>
            <a:ext cx="7772400" cy="1456267"/>
          </a:xfrm>
        </p:spPr>
        <p:txBody>
          <a:bodyPr/>
          <a:lstStyle/>
          <a:p>
            <a:r>
              <a:rPr lang="en-US" b="1" u="sng" dirty="0"/>
              <a:t>Rayleigh diagnostics: 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56267"/>
            <a:ext cx="7772400" cy="1672495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Examine the </a:t>
            </a:r>
            <a:r>
              <a:rPr lang="en-US" sz="2600" dirty="0" err="1"/>
              <a:t>output_namelist</a:t>
            </a:r>
            <a:r>
              <a:rPr lang="en-US" sz="2600" dirty="0"/>
              <a:t> in </a:t>
            </a:r>
            <a:r>
              <a:rPr lang="en-US" sz="2600" dirty="0" err="1"/>
              <a:t>main_input</a:t>
            </a:r>
            <a:endParaRPr lang="en-US" sz="2600" dirty="0"/>
          </a:p>
          <a:p>
            <a:r>
              <a:rPr lang="en-US" sz="2600" dirty="0"/>
              <a:t>The prefix indicates the diagnostic TYPE</a:t>
            </a:r>
          </a:p>
          <a:p>
            <a:r>
              <a:rPr lang="en-US" sz="2600" dirty="0"/>
              <a:t>This is a particular TYPE of analysis that MAY be performed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6338" y="3440774"/>
            <a:ext cx="4177323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output_namelist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 err="1">
                <a:solidFill>
                  <a:schemeClr val="bg1"/>
                </a:solidFill>
              </a:rPr>
              <a:t>_values</a:t>
            </a:r>
            <a:r>
              <a:rPr lang="en-US" sz="2400" dirty="0">
                <a:solidFill>
                  <a:schemeClr val="bg1"/>
                </a:solidFill>
              </a:rPr>
              <a:t>  = 1, 2, 3, 64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 err="1">
                <a:solidFill>
                  <a:schemeClr val="bg1"/>
                </a:solidFill>
              </a:rPr>
              <a:t>_frequency</a:t>
            </a:r>
            <a:r>
              <a:rPr lang="en-US" sz="2400" dirty="0">
                <a:solidFill>
                  <a:schemeClr val="bg1"/>
                </a:solidFill>
              </a:rPr>
              <a:t> = 100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 err="1">
                <a:solidFill>
                  <a:schemeClr val="bg1"/>
                </a:solidFill>
              </a:rPr>
              <a:t>_nrec</a:t>
            </a:r>
            <a:r>
              <a:rPr lang="en-US" sz="2400" dirty="0">
                <a:solidFill>
                  <a:schemeClr val="bg1"/>
                </a:solidFill>
              </a:rPr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12480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0"/>
            <a:ext cx="7772400" cy="1456267"/>
          </a:xfrm>
        </p:spPr>
        <p:txBody>
          <a:bodyPr/>
          <a:lstStyle/>
          <a:p>
            <a:r>
              <a:rPr lang="en-US" b="1" u="sng" dirty="0"/>
              <a:t>Rayleigh diagnostics: 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836243"/>
            <a:ext cx="8100646" cy="3399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VALUES indicates WHAT should be analyzed in THIS fashion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Numbers are code for physical quantities selected from menu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 this example, we are analyzing the three velocity components (1,2,3) and temperature or entropy (64)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0524" y="4558374"/>
            <a:ext cx="4177323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output_namelist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XXXX_values</a:t>
            </a:r>
            <a:r>
              <a:rPr lang="en-US" sz="2400" dirty="0">
                <a:solidFill>
                  <a:srgbClr val="0070C0"/>
                </a:solidFill>
              </a:rPr>
              <a:t>  = 1, 2, 3, 64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XXXX_frequency</a:t>
            </a:r>
            <a:r>
              <a:rPr lang="en-US" sz="2400" dirty="0">
                <a:solidFill>
                  <a:schemeClr val="bg1"/>
                </a:solidFill>
              </a:rPr>
              <a:t> = 100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XXXX_nrec</a:t>
            </a:r>
            <a:r>
              <a:rPr lang="en-US" sz="2400" dirty="0">
                <a:solidFill>
                  <a:schemeClr val="bg1"/>
                </a:solidFill>
              </a:rPr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425411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0"/>
            <a:ext cx="7772400" cy="1456267"/>
          </a:xfrm>
        </p:spPr>
        <p:txBody>
          <a:bodyPr/>
          <a:lstStyle/>
          <a:p>
            <a:r>
              <a:rPr lang="en-US" b="1" u="sng" dirty="0"/>
              <a:t>Rayleigh diagnostics: 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6" y="1328612"/>
            <a:ext cx="8315569" cy="2844803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FREQUENCY indicates HOW OFTEN we perform THIS analysis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Units are in time steps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 this example, we perform our analysis of velocity and temperature once every 100 time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1785" y="4738128"/>
            <a:ext cx="4177323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output_namelist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XXXX_values</a:t>
            </a:r>
            <a:r>
              <a:rPr lang="en-US" sz="2400" dirty="0">
                <a:solidFill>
                  <a:schemeClr val="bg1"/>
                </a:solidFill>
              </a:rPr>
              <a:t>  = 1, 2, 3, 64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XXXX_frequency</a:t>
            </a:r>
            <a:r>
              <a:rPr lang="en-US" sz="2400" dirty="0">
                <a:solidFill>
                  <a:srgbClr val="0070C0"/>
                </a:solidFill>
              </a:rPr>
              <a:t> = 100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XXXX_nrec</a:t>
            </a:r>
            <a:r>
              <a:rPr lang="en-US" sz="2400" dirty="0">
                <a:solidFill>
                  <a:schemeClr val="bg1"/>
                </a:solidFill>
              </a:rPr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72698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0"/>
            <a:ext cx="7772400" cy="1456267"/>
          </a:xfrm>
        </p:spPr>
        <p:txBody>
          <a:bodyPr/>
          <a:lstStyle/>
          <a:p>
            <a:r>
              <a:rPr lang="en-US" b="1" u="sng" dirty="0"/>
              <a:t>Rayleigh diagnostics: 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77" y="1164489"/>
            <a:ext cx="8315569" cy="3399696"/>
          </a:xfrm>
        </p:spPr>
        <p:txBody>
          <a:bodyPr>
            <a:normAutofit/>
          </a:bodyPr>
          <a:lstStyle/>
          <a:p>
            <a:r>
              <a:rPr lang="en-US" sz="2600" dirty="0"/>
              <a:t>NREC indicates HOW MANY analyses are saved to one file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 this example, 10 analyses are saved within each file.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We generate a new file every 1000 time steps (</a:t>
            </a:r>
            <a:r>
              <a:rPr lang="en-US" sz="2600" dirty="0" err="1"/>
              <a:t>nrec</a:t>
            </a:r>
            <a:r>
              <a:rPr lang="en-US" sz="2600" dirty="0"/>
              <a:t>*</a:t>
            </a:r>
            <a:r>
              <a:rPr lang="en-US" sz="2600" dirty="0" err="1"/>
              <a:t>freq</a:t>
            </a:r>
            <a:r>
              <a:rPr lang="en-US" sz="26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9262" y="4644344"/>
            <a:ext cx="4177323" cy="156966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output_namelist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XXXX_values</a:t>
            </a:r>
            <a:r>
              <a:rPr lang="en-US" sz="2400" dirty="0">
                <a:solidFill>
                  <a:schemeClr val="bg1"/>
                </a:solidFill>
              </a:rPr>
              <a:t>  = 1, 2, 3, 64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XXXX_frequency</a:t>
            </a:r>
            <a:r>
              <a:rPr lang="en-US" sz="2400" dirty="0">
                <a:solidFill>
                  <a:schemeClr val="bg1"/>
                </a:solidFill>
              </a:rPr>
              <a:t> = 100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XXXX_nrec</a:t>
            </a:r>
            <a:r>
              <a:rPr lang="en-US" sz="2400" dirty="0">
                <a:solidFill>
                  <a:srgbClr val="0070C0"/>
                </a:solidFill>
              </a:rPr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0273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53" y="175524"/>
            <a:ext cx="7772400" cy="1456267"/>
          </a:xfrm>
        </p:spPr>
        <p:txBody>
          <a:bodyPr/>
          <a:lstStyle/>
          <a:p>
            <a:r>
              <a:rPr lang="en-US" b="1" u="sng" dirty="0"/>
              <a:t>Exercise: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084"/>
            <a:ext cx="8327292" cy="136704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Before we go any further, let’s try this out</a:t>
            </a:r>
          </a:p>
          <a:p>
            <a:r>
              <a:rPr lang="en-US" sz="2400" dirty="0"/>
              <a:t>Modify these portions (only) of </a:t>
            </a:r>
            <a:r>
              <a:rPr lang="en-US" sz="2400" dirty="0" err="1"/>
              <a:t>main_input</a:t>
            </a:r>
            <a:r>
              <a:rPr lang="en-US" sz="2400" dirty="0"/>
              <a:t> </a:t>
            </a:r>
          </a:p>
          <a:p>
            <a:r>
              <a:rPr lang="en-US" sz="2400" dirty="0"/>
              <a:t>Run your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6492" y="3063632"/>
            <a:ext cx="4177323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output_namelist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globalavg_frequency</a:t>
            </a:r>
            <a:r>
              <a:rPr lang="en-US" sz="2400" dirty="0">
                <a:solidFill>
                  <a:schemeClr val="bg1"/>
                </a:solidFill>
              </a:rPr>
              <a:t> =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globalavg_nrec</a:t>
            </a:r>
            <a:r>
              <a:rPr lang="en-US" sz="2400" dirty="0">
                <a:solidFill>
                  <a:schemeClr val="bg1"/>
                </a:solidFill>
              </a:rPr>
              <a:t> = 10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shellavg_frequency</a:t>
            </a:r>
            <a:r>
              <a:rPr lang="en-US" sz="2400" dirty="0">
                <a:solidFill>
                  <a:schemeClr val="bg1"/>
                </a:solidFill>
              </a:rPr>
              <a:t> = 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shellavg_nrec</a:t>
            </a:r>
            <a:r>
              <a:rPr lang="en-US" sz="2400" dirty="0">
                <a:solidFill>
                  <a:schemeClr val="bg1"/>
                </a:solidFill>
              </a:rPr>
              <a:t> = 5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0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1042</TotalTime>
  <Words>803</Words>
  <Application>Microsoft Office PowerPoint</Application>
  <PresentationFormat>On-screen Show (4:3)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Celestial</vt:lpstr>
      <vt:lpstr>Rayleigh Tutorial</vt:lpstr>
      <vt:lpstr>Before WE BEGIN:</vt:lpstr>
      <vt:lpstr>In This Module: </vt:lpstr>
      <vt:lpstr>Rayleigh diagnostics:  Overview</vt:lpstr>
      <vt:lpstr>Rayleigh diagnostics:  MECHANICS</vt:lpstr>
      <vt:lpstr>Rayleigh diagnostics:  MECHANICS</vt:lpstr>
      <vt:lpstr>Rayleigh diagnostics:  MECHANICS</vt:lpstr>
      <vt:lpstr>Rayleigh diagnostics:  MECHANICS</vt:lpstr>
      <vt:lpstr>Exercise:</vt:lpstr>
      <vt:lpstr>PowerPoint Presentation</vt:lpstr>
      <vt:lpstr>PowerPoint Presentation</vt:lpstr>
      <vt:lpstr>DIAGNOSTIC TYPES:</vt:lpstr>
      <vt:lpstr>Shell Slices and Shell SPectra</vt:lpstr>
      <vt:lpstr>DIAGNOSTIC MENU codes: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Rayleigh Tutorial</dc:title>
  <dc:creator>Nick Featherstone</dc:creator>
  <cp:lastModifiedBy>Nick</cp:lastModifiedBy>
  <cp:revision>183</cp:revision>
  <dcterms:created xsi:type="dcterms:W3CDTF">2016-06-16T18:25:46Z</dcterms:created>
  <dcterms:modified xsi:type="dcterms:W3CDTF">2017-02-24T00:44:55Z</dcterms:modified>
</cp:coreProperties>
</file>