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4" r:id="rId17"/>
    <p:sldId id="285" r:id="rId18"/>
    <p:sldId id="277" r:id="rId19"/>
    <p:sldId id="278" r:id="rId20"/>
    <p:sldId id="279" r:id="rId21"/>
    <p:sldId id="280" r:id="rId22"/>
    <p:sldId id="281" r:id="rId23"/>
    <p:sldId id="282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75E47"/>
    <a:srgbClr val="7F7F7F"/>
    <a:srgbClr val="A9A57C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8DDF-47E0-4AF0-85E9-7F6BA9B5C30E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A18F-2DC5-415B-92FE-D3524B97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7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BDA31C-CF4C-844C-9EB3-653D6944B10C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3106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093788" y="933450"/>
            <a:ext cx="4483100" cy="3363913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31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103" y="4342605"/>
            <a:ext cx="5031287" cy="4115481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6" tIns="41028" rIns="82056" bIns="41028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95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36D155-FE44-C44B-A588-8CEAFEDABE3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515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093788" y="933450"/>
            <a:ext cx="4483100" cy="3363913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51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103" y="4342605"/>
            <a:ext cx="5031287" cy="4115481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6" tIns="41028" rIns="82056" bIns="41028" anchor="ctr"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0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F09879-D6BD-974B-B04D-31F648FA53A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02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093788" y="933450"/>
            <a:ext cx="4483100" cy="3363913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103" y="4342605"/>
            <a:ext cx="5031287" cy="4115481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6" tIns="41028" rIns="82056" bIns="41028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74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04A0D-06F4-6446-9FA2-EE6C06591E2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11298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093788" y="933450"/>
            <a:ext cx="4483100" cy="3363913"/>
          </a:xfrm>
          <a:solidFill>
            <a:srgbClr val="FFFFFF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129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103" y="4342605"/>
            <a:ext cx="5031287" cy="4115481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6" tIns="41028" rIns="82056" bIns="41028" anchor="ctr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53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3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0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2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191533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4343400" y="2057399"/>
            <a:ext cx="457200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19999" y="6400799"/>
            <a:ext cx="4572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261" y="6450987"/>
            <a:ext cx="501939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fr-FR"/>
              <a:t>CSDMS MPI Session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541" y="6450987"/>
            <a:ext cx="86188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863" y="6495368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Helvetica Neue"/>
              </a:rPr>
              <a:t>CU Boulder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49E94F7-107C-CE46-8C56-9CACFF99CD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mpi-11-html/node31.html#Node3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9393"/>
            <a:ext cx="7543800" cy="2593975"/>
          </a:xfrm>
        </p:spPr>
        <p:txBody>
          <a:bodyPr/>
          <a:lstStyle/>
          <a:p>
            <a:pPr algn="ctr"/>
            <a:r>
              <a:rPr lang="en-US" sz="4800" dirty="0"/>
              <a:t>MPI Session 2:</a:t>
            </a:r>
            <a:br>
              <a:rPr lang="en-US" sz="4800" dirty="0"/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Point-to-Point Communication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23641"/>
            <a:ext cx="6461760" cy="10668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Nick Featherstone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CU Research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CSDMS MPI Session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6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Communication: 				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63995"/>
            <a:ext cx="8191533" cy="641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Programs written using blocking sends &amp; receives possess portions similar to schematic below: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67556"/>
            <a:ext cx="8370533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4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receive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295400"/>
            <a:ext cx="81534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Process must wait until message is received to return from call.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Stalls progress of program BUT</a:t>
            </a:r>
          </a:p>
          <a:p>
            <a:pPr lvl="1"/>
            <a:r>
              <a:rPr lang="en-US" sz="2600" dirty="0"/>
              <a:t>blocking sends and receives enforce process synchronization</a:t>
            </a:r>
          </a:p>
          <a:p>
            <a:pPr lvl="1"/>
            <a:r>
              <a:rPr lang="en-US" sz="2800" dirty="0"/>
              <a:t>so enforce consistency of data</a:t>
            </a:r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9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receive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2954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call MPI_RECV(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0000FF"/>
                </a:solidFill>
              </a:rPr>
              <a:t>message</a:t>
            </a:r>
            <a:r>
              <a:rPr lang="en-US" dirty="0"/>
              <a:t>,               e.g., </a:t>
            </a:r>
            <a:r>
              <a:rPr lang="en-US" dirty="0" err="1"/>
              <a:t>my_partial_sum</a:t>
            </a:r>
            <a:r>
              <a:rPr lang="en-US" dirty="0"/>
              <a:t>,    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FF6600"/>
                </a:solidFill>
              </a:rPr>
              <a:t>count</a:t>
            </a:r>
            <a:r>
              <a:rPr lang="en-US" dirty="0"/>
              <a:t>,                   number of values in </a:t>
            </a:r>
            <a:r>
              <a:rPr lang="en-US" dirty="0" err="1"/>
              <a:t>msg</a:t>
            </a:r>
            <a:endParaRPr lang="en-US" dirty="0"/>
          </a:p>
          <a:p>
            <a:pPr marL="273050" indent="590550">
              <a:buNone/>
            </a:pPr>
            <a:r>
              <a:rPr lang="en-US" dirty="0" err="1"/>
              <a:t>data_type</a:t>
            </a:r>
            <a:r>
              <a:rPr lang="en-US" dirty="0"/>
              <a:t>,             </a:t>
            </a:r>
            <a:r>
              <a:rPr lang="en-US" dirty="0" err="1"/>
              <a:t>e.g</a:t>
            </a:r>
            <a:r>
              <a:rPr lang="en-US" dirty="0"/>
              <a:t>, MPI_DOUBLE_PRECISION,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008000"/>
                </a:solidFill>
              </a:rPr>
              <a:t>source</a:t>
            </a:r>
            <a:r>
              <a:rPr lang="en-US" dirty="0"/>
              <a:t>,                 e.g., </a:t>
            </a:r>
            <a:r>
              <a:rPr lang="en-US" dirty="0" err="1"/>
              <a:t>myid</a:t>
            </a:r>
            <a:r>
              <a:rPr lang="en-US" dirty="0"/>
              <a:t> - 1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660066"/>
                </a:solidFill>
              </a:rPr>
              <a:t>tag</a:t>
            </a:r>
            <a:r>
              <a:rPr lang="en-US" dirty="0"/>
              <a:t>,                       some info about </a:t>
            </a:r>
            <a:r>
              <a:rPr lang="en-US" dirty="0" err="1"/>
              <a:t>msg</a:t>
            </a:r>
            <a:r>
              <a:rPr lang="en-US" dirty="0"/>
              <a:t>, e.g., store it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FF0000"/>
                </a:solidFill>
              </a:rPr>
              <a:t>communicator</a:t>
            </a:r>
            <a:r>
              <a:rPr lang="en-US" dirty="0"/>
              <a:t>,      e.g., MPI_COMM_WORLD,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90"/>
                </a:solidFill>
              </a:rPr>
              <a:t>status</a:t>
            </a:r>
            <a:r>
              <a:rPr lang="en-US" dirty="0"/>
              <a:t>,                  info on size of message received</a:t>
            </a:r>
          </a:p>
          <a:p>
            <a:pPr marL="273050" indent="590550">
              <a:buNone/>
            </a:pPr>
            <a:r>
              <a:rPr lang="en-US" dirty="0" err="1"/>
              <a:t>ierr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arguments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2954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outputs:  </a:t>
            </a:r>
            <a:r>
              <a:rPr lang="en-US" sz="2800" dirty="0">
                <a:solidFill>
                  <a:srgbClr val="3366FF"/>
                </a:solidFill>
              </a:rPr>
              <a:t>message, status</a:t>
            </a:r>
          </a:p>
          <a:p>
            <a:pPr marL="114300" indent="0">
              <a:buNone/>
            </a:pPr>
            <a:endParaRPr lang="en-US" sz="1100" dirty="0">
              <a:solidFill>
                <a:srgbClr val="3366FF"/>
              </a:solidFill>
            </a:endParaRPr>
          </a:p>
          <a:p>
            <a:r>
              <a:rPr lang="en-US" sz="2800" dirty="0"/>
              <a:t>count*size of </a:t>
            </a:r>
            <a:r>
              <a:rPr lang="en-US" sz="2800" dirty="0" err="1"/>
              <a:t>data_type</a:t>
            </a:r>
            <a:r>
              <a:rPr lang="en-US" sz="2800" dirty="0"/>
              <a:t> determines size of </a:t>
            </a:r>
            <a:br>
              <a:rPr lang="en-US" sz="2800" dirty="0"/>
            </a:br>
            <a:r>
              <a:rPr lang="en-US" sz="2800" dirty="0"/>
              <a:t>receive buffer:   </a:t>
            </a:r>
            <a:br>
              <a:rPr lang="en-US" sz="2800" dirty="0"/>
            </a:br>
            <a:r>
              <a:rPr lang="en-US" sz="2800" dirty="0"/>
              <a:t>--too large message received gives error,</a:t>
            </a:r>
          </a:p>
          <a:p>
            <a:pPr>
              <a:buNone/>
            </a:pPr>
            <a:r>
              <a:rPr lang="en-US" sz="2800" dirty="0"/>
              <a:t>   --too small message is ok</a:t>
            </a:r>
          </a:p>
          <a:p>
            <a:endParaRPr lang="en-US" sz="1100" dirty="0"/>
          </a:p>
          <a:p>
            <a:r>
              <a:rPr lang="en-US" sz="2800" dirty="0"/>
              <a:t>status must be decoded if needed</a:t>
            </a:r>
          </a:p>
          <a:p>
            <a:pPr lvl="1"/>
            <a:r>
              <a:rPr lang="en-US" sz="2600" dirty="0" err="1"/>
              <a:t>MPI_Get_Count</a:t>
            </a:r>
            <a:r>
              <a:rPr lang="en-US" sz="2600" dirty="0"/>
              <a:t>(status, </a:t>
            </a:r>
            <a:r>
              <a:rPr lang="en-US" sz="2600" dirty="0" err="1"/>
              <a:t>datatype</a:t>
            </a:r>
            <a:r>
              <a:rPr lang="en-US" sz="2600" dirty="0"/>
              <a:t>, </a:t>
            </a:r>
            <a:r>
              <a:rPr lang="en-US" sz="2600" dirty="0" err="1"/>
              <a:t>ierror</a:t>
            </a:r>
            <a:r>
              <a:rPr lang="en-US" sz="2600" dirty="0"/>
              <a:t>) </a:t>
            </a:r>
          </a:p>
          <a:p>
            <a:pPr lvl="1"/>
            <a:r>
              <a:rPr lang="en-US" sz="2600" dirty="0"/>
              <a:t>status(MPI_SOURCE)		</a:t>
            </a:r>
            <a:r>
              <a:rPr lang="en-US" sz="2600" dirty="0" err="1"/>
              <a:t>status.MPI_SOURCE</a:t>
            </a:r>
            <a:endParaRPr lang="en-US" sz="2600" dirty="0"/>
          </a:p>
          <a:p>
            <a:pPr lvl="1"/>
            <a:r>
              <a:rPr lang="en-US" sz="2600" dirty="0"/>
              <a:t>status(MPI_TAG)		</a:t>
            </a:r>
            <a:r>
              <a:rPr lang="en-US" sz="2600" dirty="0" err="1"/>
              <a:t>status.MPI_TAG</a:t>
            </a:r>
            <a:endParaRPr lang="en-US" sz="2600" dirty="0"/>
          </a:p>
          <a:p>
            <a:pPr lvl="1"/>
            <a:r>
              <a:rPr lang="en-US" sz="2600" dirty="0"/>
              <a:t>status(MPI_ERROR)		</a:t>
            </a:r>
            <a:r>
              <a:rPr lang="en-US" sz="2600" dirty="0" err="1"/>
              <a:t>status.MPI_ERROR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MPI_ANY_SOURCE</a:t>
            </a:r>
          </a:p>
          <a:p>
            <a:r>
              <a:rPr lang="en-US" dirty="0"/>
              <a:t>MPI_ANY_TAG</a:t>
            </a:r>
          </a:p>
          <a:p>
            <a:endParaRPr lang="en-US" dirty="0"/>
          </a:p>
          <a:p>
            <a:r>
              <a:rPr lang="en-US" dirty="0"/>
              <a:t>Send must send to specific receiver</a:t>
            </a:r>
          </a:p>
          <a:p>
            <a:r>
              <a:rPr lang="en-US" dirty="0"/>
              <a:t>Receive can receive from arbitrary sender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2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52" y="117893"/>
            <a:ext cx="8191532" cy="1143000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2" y="1260893"/>
            <a:ext cx="8792309" cy="4688490"/>
          </a:xfrm>
        </p:spPr>
        <p:txBody>
          <a:bodyPr>
            <a:normAutofit/>
          </a:bodyPr>
          <a:lstStyle/>
          <a:p>
            <a:r>
              <a:rPr lang="en-US" dirty="0"/>
              <a:t>Some examples of point-to-point communication: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MPI/session2/examples/</a:t>
            </a:r>
            <a:r>
              <a:rPr lang="en-US" dirty="0" err="1"/>
              <a:t>mpi_messages</a:t>
            </a:r>
            <a:r>
              <a:rPr lang="en-US" dirty="0"/>
              <a:t>.{f90,cpp}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Start an interactive session (if not </a:t>
            </a:r>
            <a:r>
              <a:rPr lang="en-US"/>
              <a:t>already active):</a:t>
            </a:r>
            <a:endParaRPr lang="en-US" dirty="0"/>
          </a:p>
          <a:p>
            <a:pPr marL="777240" lvl="2" indent="0">
              <a:buNone/>
            </a:pPr>
            <a:r>
              <a:rPr lang="en-US" dirty="0" err="1"/>
              <a:t>sinteractive</a:t>
            </a:r>
            <a:r>
              <a:rPr lang="en-US" dirty="0"/>
              <a:t> –N1 –n24 - - reservation=</a:t>
            </a:r>
            <a:r>
              <a:rPr lang="en-US" dirty="0" err="1"/>
              <a:t>csdms</a:t>
            </a:r>
            <a:endParaRPr lang="en-US" dirty="0"/>
          </a:p>
          <a:p>
            <a:pPr marL="777240" lvl="2" indent="0">
              <a:buNone/>
            </a:pPr>
            <a:endParaRPr lang="en-US" dirty="0"/>
          </a:p>
          <a:p>
            <a:r>
              <a:rPr lang="en-US" dirty="0"/>
              <a:t>Build and run the code with 24 cores:</a:t>
            </a:r>
          </a:p>
          <a:p>
            <a:pPr lvl="1"/>
            <a:r>
              <a:rPr lang="en-US" dirty="0"/>
              <a:t>module load intel </a:t>
            </a:r>
            <a:r>
              <a:rPr lang="en-US" dirty="0" err="1"/>
              <a:t>impi</a:t>
            </a:r>
            <a:endParaRPr lang="en-US" dirty="0"/>
          </a:p>
          <a:p>
            <a:pPr lvl="1"/>
            <a:r>
              <a:rPr lang="en-US" dirty="0" err="1"/>
              <a:t>mpi</a:t>
            </a:r>
            <a:r>
              <a:rPr lang="en-US" dirty="0"/>
              <a:t>{f90,cc} </a:t>
            </a:r>
            <a:r>
              <a:rPr lang="en-US" dirty="0" err="1"/>
              <a:t>mpi_messages</a:t>
            </a:r>
            <a:r>
              <a:rPr lang="en-US" dirty="0"/>
              <a:t>.{f90,cpp} –o </a:t>
            </a:r>
            <a:r>
              <a:rPr lang="en-US" dirty="0" err="1"/>
              <a:t>mpi_messages.out</a:t>
            </a:r>
            <a:endParaRPr lang="en-US" dirty="0"/>
          </a:p>
          <a:p>
            <a:pPr lvl="1"/>
            <a:r>
              <a:rPr lang="en-US" dirty="0" err="1"/>
              <a:t>mpirun</a:t>
            </a:r>
            <a:r>
              <a:rPr lang="en-US" dirty="0"/>
              <a:t> –np 24 ./</a:t>
            </a:r>
            <a:r>
              <a:rPr lang="en-US" dirty="0" err="1"/>
              <a:t>mpi_messages.out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1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8894" y="691833"/>
            <a:ext cx="3899647" cy="2308324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send(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send( to rank 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1489" y="1255175"/>
            <a:ext cx="313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Good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mpi_messages</a:t>
            </a:r>
            <a:r>
              <a:rPr lang="en-US" sz="2000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.{f90,cpp})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489" y="3546926"/>
            <a:ext cx="216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Bad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823" y="3546926"/>
            <a:ext cx="4262718" cy="2677656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send(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N-1)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lvl="0" defTabSz="914400"/>
            <a:r>
              <a:rPr lang="en-US" sz="2400" kern="0" dirty="0">
                <a:solidFill>
                  <a:prstClr val="black"/>
                </a:solidFill>
              </a:rPr>
              <a:t>	send( to rank 0)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1928" y="4362534"/>
            <a:ext cx="343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Communication hangs</a:t>
            </a: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341489" y="-106072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287074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8894" y="691833"/>
            <a:ext cx="3899647" cy="2308324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send(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send( to rank 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823" y="3546926"/>
            <a:ext cx="4262718" cy="2677656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send(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N-1)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lvl="0" defTabSz="914400"/>
            <a:r>
              <a:rPr lang="en-US" sz="2400" kern="0" dirty="0">
                <a:solidFill>
                  <a:prstClr val="black"/>
                </a:solidFill>
              </a:rPr>
              <a:t>	send( to rank 0)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receive(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341489" y="-106072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Deadlock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488" y="1804965"/>
            <a:ext cx="3662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Quick Exercise: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/>
              <a:t>Induce a deadlock in your program by swapping the order of one send/receive pair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818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Send &amp; Receive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833"/>
            <a:ext cx="8191533" cy="4688490"/>
          </a:xfrm>
        </p:spPr>
        <p:txBody>
          <a:bodyPr/>
          <a:lstStyle/>
          <a:p>
            <a:r>
              <a:rPr lang="en-US" dirty="0"/>
              <a:t>Same syntax as </a:t>
            </a:r>
            <a:r>
              <a:rPr lang="en-US" dirty="0" err="1"/>
              <a:t>MPI_Send</a:t>
            </a:r>
            <a:r>
              <a:rPr lang="en-US" dirty="0"/>
              <a:t>() and </a:t>
            </a:r>
            <a:r>
              <a:rPr lang="en-US" dirty="0" err="1"/>
              <a:t>MPI_Recv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Addition of a request handle argument.</a:t>
            </a:r>
          </a:p>
          <a:p>
            <a:pPr marL="411480" lvl="1" indent="0">
              <a:buNone/>
            </a:pPr>
            <a:endParaRPr lang="en-US" sz="1000" dirty="0"/>
          </a:p>
          <a:p>
            <a:r>
              <a:rPr lang="en-US" dirty="0"/>
              <a:t>Calls return immediately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dirty="0"/>
              <a:t>Data in the buffer (send and receive) may not be accessed until operation is complete.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dirty="0"/>
              <a:t>Send and receive are completed by</a:t>
            </a:r>
          </a:p>
          <a:p>
            <a:pPr lvl="1"/>
            <a:r>
              <a:rPr lang="en-US" dirty="0" err="1"/>
              <a:t>MPI_Test</a:t>
            </a:r>
            <a:endParaRPr lang="en-US" dirty="0"/>
          </a:p>
          <a:p>
            <a:pPr lvl="1"/>
            <a:r>
              <a:rPr lang="en-US" dirty="0" err="1"/>
              <a:t>MPI_Wait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Communication: 				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63995"/>
            <a:ext cx="8191533" cy="641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Programs written using </a:t>
            </a:r>
            <a:r>
              <a:rPr lang="en-US" dirty="0" err="1"/>
              <a:t>ISends</a:t>
            </a:r>
            <a:r>
              <a:rPr lang="en-US" dirty="0"/>
              <a:t> &amp; </a:t>
            </a:r>
            <a:r>
              <a:rPr lang="en-US" dirty="0" err="1"/>
              <a:t>IReceives</a:t>
            </a:r>
            <a:r>
              <a:rPr lang="en-US" dirty="0"/>
              <a:t> possess portions that are schematically similar to: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6" y="2880877"/>
            <a:ext cx="8468078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3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Blocking Communication</a:t>
            </a:r>
          </a:p>
          <a:p>
            <a:r>
              <a:rPr lang="en-US" dirty="0"/>
              <a:t>Non-blocking Communication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0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normAutofit fontScale="90000"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j-cs"/>
              </a:rPr>
              <a:t>MPI_ISEND (</a:t>
            </a:r>
            <a:r>
              <a:rPr lang="en-GB" dirty="0" err="1">
                <a:cs typeface="+mj-cs"/>
              </a:rPr>
              <a:t>buf</a:t>
            </a:r>
            <a:r>
              <a:rPr lang="en-GB" dirty="0">
                <a:cs typeface="+mj-cs"/>
              </a:rPr>
              <a:t>, </a:t>
            </a:r>
            <a:r>
              <a:rPr lang="en-GB" dirty="0" err="1">
                <a:cs typeface="+mj-cs"/>
              </a:rPr>
              <a:t>cnt</a:t>
            </a:r>
            <a:r>
              <a:rPr lang="en-GB" dirty="0">
                <a:cs typeface="+mj-cs"/>
              </a:rPr>
              <a:t>, </a:t>
            </a:r>
            <a:r>
              <a:rPr lang="en-GB" dirty="0" err="1">
                <a:cs typeface="+mj-cs"/>
              </a:rPr>
              <a:t>dtype</a:t>
            </a:r>
            <a:r>
              <a:rPr lang="en-GB" dirty="0">
                <a:cs typeface="+mj-cs"/>
              </a:rPr>
              <a:t>, </a:t>
            </a:r>
            <a:r>
              <a:rPr lang="en-GB" dirty="0" err="1">
                <a:cs typeface="+mj-cs"/>
              </a:rPr>
              <a:t>dest</a:t>
            </a:r>
            <a:r>
              <a:rPr lang="en-GB" dirty="0">
                <a:cs typeface="+mj-cs"/>
              </a:rPr>
              <a:t>, tag, </a:t>
            </a:r>
            <a:r>
              <a:rPr lang="en-GB" dirty="0" err="1">
                <a:cs typeface="+mj-cs"/>
              </a:rPr>
              <a:t>comm</a:t>
            </a:r>
            <a:r>
              <a:rPr lang="en-GB" dirty="0">
                <a:cs typeface="+mj-cs"/>
              </a:rPr>
              <a:t>, request, </a:t>
            </a:r>
            <a:r>
              <a:rPr lang="en-GB" dirty="0" err="1">
                <a:cs typeface="+mj-cs"/>
              </a:rPr>
              <a:t>ierr</a:t>
            </a:r>
            <a:r>
              <a:rPr lang="en-GB" dirty="0">
                <a:cs typeface="+mj-cs"/>
              </a:rPr>
              <a:t>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562130" y="1810626"/>
            <a:ext cx="8191533" cy="468849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/>
          <a:lstStyle/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Same syntax as MPI_SEND with the addition of a request handle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Request is a handle (</a:t>
            </a:r>
            <a:r>
              <a:rPr lang="en-GB" dirty="0" err="1">
                <a:cs typeface="+mn-cs"/>
              </a:rPr>
              <a:t>int</a:t>
            </a:r>
            <a:r>
              <a:rPr lang="en-GB" dirty="0">
                <a:cs typeface="+mn-cs"/>
              </a:rPr>
              <a:t> in Fortran; </a:t>
            </a:r>
            <a:r>
              <a:rPr lang="en-GB" dirty="0" err="1">
                <a:cs typeface="+mn-cs"/>
              </a:rPr>
              <a:t>MPI_Request</a:t>
            </a:r>
            <a:r>
              <a:rPr lang="en-GB" dirty="0">
                <a:cs typeface="+mn-cs"/>
              </a:rPr>
              <a:t> in C) used to check for completeness of the send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This call returns immediately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Data in </a:t>
            </a:r>
            <a:r>
              <a:rPr lang="en-GB" dirty="0" err="1">
                <a:solidFill>
                  <a:srgbClr val="3366FF"/>
                </a:solidFill>
                <a:cs typeface="+mn-cs"/>
              </a:rPr>
              <a:t>buf</a:t>
            </a:r>
            <a:r>
              <a:rPr lang="en-GB" dirty="0">
                <a:cs typeface="+mn-cs"/>
              </a:rPr>
              <a:t> may not be accessed until the user has completed the send operation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The send is completed by a successful call to MPI_TEST or a call to MPI_WAIT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75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normAutofit fontScale="90000"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j-cs"/>
              </a:rPr>
              <a:t>MPI_IRECV(</a:t>
            </a:r>
            <a:r>
              <a:rPr lang="en-GB" dirty="0" err="1">
                <a:cs typeface="+mj-cs"/>
              </a:rPr>
              <a:t>buf</a:t>
            </a:r>
            <a:r>
              <a:rPr lang="en-GB" dirty="0">
                <a:cs typeface="+mj-cs"/>
              </a:rPr>
              <a:t>, </a:t>
            </a:r>
            <a:r>
              <a:rPr lang="en-GB" dirty="0" err="1">
                <a:cs typeface="+mj-cs"/>
              </a:rPr>
              <a:t>cnt</a:t>
            </a:r>
            <a:r>
              <a:rPr lang="en-GB" dirty="0">
                <a:cs typeface="+mj-cs"/>
              </a:rPr>
              <a:t>, </a:t>
            </a:r>
            <a:r>
              <a:rPr lang="en-GB" dirty="0" err="1">
                <a:cs typeface="+mj-cs"/>
              </a:rPr>
              <a:t>dtype</a:t>
            </a:r>
            <a:r>
              <a:rPr lang="en-GB" dirty="0">
                <a:cs typeface="+mj-cs"/>
              </a:rPr>
              <a:t>, source, tag, </a:t>
            </a:r>
            <a:r>
              <a:rPr lang="en-GB" dirty="0" err="1">
                <a:cs typeface="+mj-cs"/>
              </a:rPr>
              <a:t>comm</a:t>
            </a:r>
            <a:r>
              <a:rPr lang="en-GB" dirty="0">
                <a:cs typeface="+mj-cs"/>
              </a:rPr>
              <a:t>, request, </a:t>
            </a:r>
            <a:r>
              <a:rPr lang="en-GB" dirty="0" err="1">
                <a:cs typeface="+mj-cs"/>
              </a:rPr>
              <a:t>ierr</a:t>
            </a:r>
            <a:r>
              <a:rPr lang="en-GB" dirty="0">
                <a:cs typeface="+mj-cs"/>
              </a:rPr>
              <a:t>)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762813"/>
            <a:ext cx="8191533" cy="468849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/>
          <a:lstStyle/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Same syntax as MPI_RECV except status is replaced with a request handle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Request is a handle (</a:t>
            </a:r>
            <a:r>
              <a:rPr lang="en-GB" dirty="0" err="1">
                <a:cs typeface="+mn-cs"/>
              </a:rPr>
              <a:t>int</a:t>
            </a:r>
            <a:r>
              <a:rPr lang="en-GB" dirty="0">
                <a:cs typeface="+mn-cs"/>
              </a:rPr>
              <a:t> in Fortran </a:t>
            </a:r>
            <a:r>
              <a:rPr lang="en-GB" dirty="0" err="1">
                <a:cs typeface="+mn-cs"/>
              </a:rPr>
              <a:t>MPI_Request</a:t>
            </a:r>
            <a:r>
              <a:rPr lang="en-GB" dirty="0">
                <a:cs typeface="+mn-cs"/>
              </a:rPr>
              <a:t> in C) used to check for completeness of the </a:t>
            </a:r>
            <a:r>
              <a:rPr lang="en-GB" dirty="0" err="1">
                <a:cs typeface="+mn-cs"/>
              </a:rPr>
              <a:t>recv</a:t>
            </a:r>
            <a:endParaRPr lang="en-GB" dirty="0">
              <a:cs typeface="+mn-cs"/>
            </a:endParaRP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This call returns immediately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Data in </a:t>
            </a:r>
            <a:r>
              <a:rPr lang="en-GB" dirty="0" err="1">
                <a:cs typeface="+mn-cs"/>
              </a:rPr>
              <a:t>buf</a:t>
            </a:r>
            <a:r>
              <a:rPr lang="en-GB" dirty="0">
                <a:cs typeface="+mn-cs"/>
              </a:rPr>
              <a:t> may not be accessed until the user has completed the receive operation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The receive is completed by a successful call to MPI_TEST or a call to MPI_WAIT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6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/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>
                <a:cs typeface="+mj-cs"/>
              </a:rPr>
              <a:t>MPI_WAIT (request, status, ierr)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normAutofit/>
          </a:bodyPr>
          <a:lstStyle/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dirty="0">
                <a:cs typeface="+mn-cs"/>
              </a:rPr>
              <a:t>Request is the handle returned by the non-blocking send or receive call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dirty="0">
                <a:cs typeface="+mn-cs"/>
              </a:rPr>
              <a:t>Upon return, status holds source, tag, and error code information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dirty="0">
                <a:cs typeface="+mn-cs"/>
              </a:rPr>
              <a:t>This call does not return until the non-blocking call referenced by </a:t>
            </a:r>
            <a:r>
              <a:rPr lang="en-GB" sz="2400" i="1" dirty="0">
                <a:cs typeface="+mn-cs"/>
              </a:rPr>
              <a:t>request</a:t>
            </a:r>
            <a:r>
              <a:rPr lang="en-GB" sz="2400" dirty="0">
                <a:cs typeface="+mn-cs"/>
              </a:rPr>
              <a:t> has completed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dirty="0">
                <a:cs typeface="+mn-cs"/>
              </a:rPr>
              <a:t>Upon return, the request handle is freed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dirty="0">
                <a:cs typeface="+mn-cs"/>
              </a:rPr>
              <a:t>If </a:t>
            </a:r>
            <a:r>
              <a:rPr lang="en-GB" sz="2400" i="1" dirty="0">
                <a:cs typeface="+mn-cs"/>
              </a:rPr>
              <a:t>request</a:t>
            </a:r>
            <a:r>
              <a:rPr lang="en-GB" sz="2400" dirty="0">
                <a:cs typeface="+mn-cs"/>
              </a:rPr>
              <a:t> was returned by a call to MPI_ISEND, return of this call indicates nothing about the destination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64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>
            <a:normAutofit fontScale="90000"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j-cs"/>
              </a:rPr>
              <a:t>MPI_WAITALL (count, requests,  statuses, </a:t>
            </a:r>
            <a:r>
              <a:rPr lang="en-GB" dirty="0" err="1">
                <a:cs typeface="+mj-cs"/>
              </a:rPr>
              <a:t>ierr</a:t>
            </a:r>
            <a:r>
              <a:rPr lang="en-GB" dirty="0">
                <a:cs typeface="+mj-cs"/>
              </a:rPr>
              <a:t>)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2452" rIns="81639" bIns="42452"/>
          <a:lstStyle/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i="1" dirty="0">
                <a:cs typeface="+mn-cs"/>
              </a:rPr>
              <a:t>requests</a:t>
            </a:r>
            <a:r>
              <a:rPr lang="en-GB" dirty="0">
                <a:cs typeface="+mn-cs"/>
              </a:rPr>
              <a:t> is an array of handles returned by non-blocking send or receive calls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i="1" dirty="0">
                <a:cs typeface="+mn-cs"/>
              </a:rPr>
              <a:t>count</a:t>
            </a:r>
            <a:r>
              <a:rPr lang="en-GB" dirty="0">
                <a:cs typeface="+mn-cs"/>
              </a:rPr>
              <a:t> is the number of requests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This call does not return until all non-blocking call referenced by </a:t>
            </a:r>
            <a:r>
              <a:rPr lang="en-GB" i="1" dirty="0">
                <a:cs typeface="+mn-cs"/>
              </a:rPr>
              <a:t>requests</a:t>
            </a:r>
            <a:r>
              <a:rPr lang="en-GB" dirty="0">
                <a:cs typeface="+mn-cs"/>
              </a:rPr>
              <a:t> have completed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Upon return, </a:t>
            </a:r>
            <a:r>
              <a:rPr lang="en-GB" i="1" dirty="0">
                <a:cs typeface="+mn-cs"/>
              </a:rPr>
              <a:t>statuses</a:t>
            </a:r>
            <a:r>
              <a:rPr lang="en-GB" dirty="0">
                <a:cs typeface="+mn-cs"/>
              </a:rPr>
              <a:t> hold source, tag, and error code information for all the calls that completed</a:t>
            </a:r>
          </a:p>
          <a:p>
            <a:pPr marL="107950" indent="0" defTabSz="449263" eaLnBrk="1" hangingPunct="1">
              <a:lnSpc>
                <a:spcPct val="89000"/>
              </a:lnSpc>
              <a:spcBef>
                <a:spcPts val="700"/>
              </a:spcBef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00" dirty="0">
              <a:cs typeface="+mn-cs"/>
            </a:endParaRPr>
          </a:p>
          <a:p>
            <a:pPr marL="431800" indent="-323850" defTabSz="449263" eaLnBrk="1" hangingPunct="1">
              <a:lnSpc>
                <a:spcPct val="89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cs typeface="+mn-cs"/>
              </a:rPr>
              <a:t>Upon return, the request handles stored in </a:t>
            </a:r>
            <a:r>
              <a:rPr lang="en-GB" i="1" dirty="0">
                <a:cs typeface="+mn-cs"/>
              </a:rPr>
              <a:t>requests</a:t>
            </a:r>
            <a:r>
              <a:rPr lang="en-GB" dirty="0">
                <a:cs typeface="+mn-cs"/>
              </a:rPr>
              <a:t> are all freed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708624" y="6495368"/>
            <a:ext cx="284189" cy="276999"/>
          </a:xfrm>
          <a:prstGeom prst="rect">
            <a:avLst/>
          </a:prstGeom>
        </p:spPr>
        <p:txBody>
          <a:bodyPr/>
          <a:lstStyle/>
          <a:p>
            <a:fld id="{249E94F7-107C-CE46-8C56-9CACFF99CD9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61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52" y="117893"/>
            <a:ext cx="8191532" cy="1143000"/>
          </a:xfrm>
        </p:spPr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2" y="1260893"/>
            <a:ext cx="8792309" cy="4688490"/>
          </a:xfrm>
        </p:spPr>
        <p:txBody>
          <a:bodyPr>
            <a:normAutofit/>
          </a:bodyPr>
          <a:lstStyle/>
          <a:p>
            <a:r>
              <a:rPr lang="en-US" dirty="0"/>
              <a:t>Some examples of non-blocking communication: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MPI/session2/examples/</a:t>
            </a:r>
            <a:r>
              <a:rPr lang="en-US" dirty="0" err="1"/>
              <a:t>mpi_messages</a:t>
            </a:r>
            <a:r>
              <a:rPr lang="en-US" dirty="0"/>
              <a:t>.{f90,cpp}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dirty="0"/>
              <a:t>Build and run the code with 24 cores:</a:t>
            </a:r>
          </a:p>
          <a:p>
            <a:pPr lvl="1"/>
            <a:r>
              <a:rPr lang="en-US" dirty="0"/>
              <a:t>module load intel </a:t>
            </a:r>
            <a:r>
              <a:rPr lang="en-US" dirty="0" err="1"/>
              <a:t>impi</a:t>
            </a:r>
            <a:endParaRPr lang="en-US" dirty="0"/>
          </a:p>
          <a:p>
            <a:pPr lvl="1"/>
            <a:r>
              <a:rPr lang="en-US" dirty="0" err="1"/>
              <a:t>mpi</a:t>
            </a:r>
            <a:r>
              <a:rPr lang="en-US" dirty="0"/>
              <a:t>{f90,cc} </a:t>
            </a:r>
            <a:r>
              <a:rPr lang="en-US" dirty="0" err="1"/>
              <a:t>mpi_imessages</a:t>
            </a:r>
            <a:r>
              <a:rPr lang="en-US" dirty="0"/>
              <a:t>.{f90,cpp} –o </a:t>
            </a:r>
            <a:r>
              <a:rPr lang="en-US" dirty="0" err="1"/>
              <a:t>mpi_imessages.out</a:t>
            </a:r>
            <a:endParaRPr lang="en-US" dirty="0"/>
          </a:p>
          <a:p>
            <a:pPr lvl="1"/>
            <a:r>
              <a:rPr lang="en-US" dirty="0" err="1"/>
              <a:t>mpirun</a:t>
            </a:r>
            <a:r>
              <a:rPr lang="en-US" dirty="0"/>
              <a:t> –np 24 ./</a:t>
            </a:r>
            <a:r>
              <a:rPr lang="en-US" dirty="0" err="1"/>
              <a:t>mpi_imessages.out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4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7255" y="364545"/>
            <a:ext cx="3899647" cy="3046988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isend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	</a:t>
            </a:r>
            <a:r>
              <a:rPr lang="en-US" sz="2400" kern="0" dirty="0" err="1">
                <a:solidFill>
                  <a:prstClr val="black"/>
                </a:solidFill>
              </a:rPr>
              <a:t>MPI_waitall</a:t>
            </a:r>
            <a:r>
              <a:rPr lang="en-US" sz="2400" kern="0" dirty="0">
                <a:solidFill>
                  <a:prstClr val="black"/>
                </a:solidFill>
              </a:rPr>
              <a:t>()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isend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to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	</a:t>
            </a:r>
            <a:r>
              <a:rPr lang="en-US" sz="2400" kern="0" dirty="0" err="1">
                <a:solidFill>
                  <a:prstClr val="black"/>
                </a:solidFill>
              </a:rPr>
              <a:t>MPI_waitall</a:t>
            </a:r>
            <a:r>
              <a:rPr lang="en-US" sz="2400" kern="0" dirty="0">
                <a:solidFill>
                  <a:prstClr val="black"/>
                </a:solidFill>
              </a:rPr>
              <a:t>()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489" y="1255175"/>
            <a:ext cx="3131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Good Logic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mpi_imessages</a:t>
            </a:r>
            <a:r>
              <a:rPr lang="en-US" sz="2000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.{f90,cpp})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Only processes sending and receiving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 call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waitall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050" y="3411533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Bad Logic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3125" y="3570242"/>
            <a:ext cx="4262718" cy="2677656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isend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N-1)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lvl="0" defTabSz="914400"/>
            <a:r>
              <a:rPr lang="en-US" sz="2400" kern="0" dirty="0">
                <a:solidFill>
                  <a:prstClr val="black"/>
                </a:solidFill>
              </a:rPr>
              <a:t>	</a:t>
            </a:r>
            <a:r>
              <a:rPr lang="en-US" sz="2400" kern="0" dirty="0" err="1">
                <a:solidFill>
                  <a:prstClr val="black"/>
                </a:solidFill>
              </a:rPr>
              <a:t>isend</a:t>
            </a:r>
            <a:r>
              <a:rPr lang="en-US" sz="2400" kern="0" dirty="0">
                <a:solidFill>
                  <a:prstClr val="black"/>
                </a:solidFill>
              </a:rPr>
              <a:t>( to rank 0)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prstClr val="black"/>
                </a:solidFill>
              </a:rPr>
              <a:t>MPI_waitall</a:t>
            </a:r>
            <a:r>
              <a:rPr lang="en-US" sz="2400" kern="0" dirty="0">
                <a:solidFill>
                  <a:prstClr val="black"/>
                </a:solidFill>
              </a:rPr>
              <a:t>()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489" y="4227141"/>
            <a:ext cx="343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Processes not sending and receiving call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waitall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…</a:t>
            </a: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341489" y="-106072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MPI_Waitall</a:t>
            </a:r>
            <a:endParaRPr lang="en-US" sz="4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58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7255" y="364545"/>
            <a:ext cx="3899647" cy="3046988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isend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	</a:t>
            </a:r>
            <a:r>
              <a:rPr lang="en-US" sz="2400" kern="0" dirty="0" err="1">
                <a:solidFill>
                  <a:prstClr val="black"/>
                </a:solidFill>
              </a:rPr>
              <a:t>MPI_waitall</a:t>
            </a:r>
            <a:r>
              <a:rPr lang="en-US" sz="2400" kern="0" dirty="0">
                <a:solidFill>
                  <a:prstClr val="black"/>
                </a:solidFill>
              </a:rPr>
              <a:t>()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isend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to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	</a:t>
            </a:r>
            <a:r>
              <a:rPr lang="en-US" sz="2400" kern="0" dirty="0" err="1">
                <a:solidFill>
                  <a:prstClr val="black"/>
                </a:solidFill>
              </a:rPr>
              <a:t>MPI_waitall</a:t>
            </a:r>
            <a:r>
              <a:rPr lang="en-US" sz="2400" kern="0" dirty="0">
                <a:solidFill>
                  <a:prstClr val="black"/>
                </a:solidFill>
              </a:rPr>
              <a:t>()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489" y="1255175"/>
            <a:ext cx="3131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Good Logic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</a:t>
            </a:r>
            <a:r>
              <a:rPr lang="en-US" sz="2000" kern="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mpi_imessages</a:t>
            </a:r>
            <a:r>
              <a:rPr lang="en-US" sz="2000" kern="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.{f90,cpp})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Only processes sending and receiving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 call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waitall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050" y="3411533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</a:rPr>
              <a:t>Bad Logic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3125" y="3570242"/>
            <a:ext cx="4262718" cy="2677656"/>
          </a:xfrm>
          <a:prstGeom prst="rect">
            <a:avLst/>
          </a:prstGeom>
          <a:solidFill>
            <a:sysClr val="window" lastClr="FFFFFF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isend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to rank 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N-1)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If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my_rank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== N):</a:t>
            </a:r>
          </a:p>
          <a:p>
            <a:pPr lvl="0" defTabSz="914400"/>
            <a:r>
              <a:rPr lang="en-US" sz="2400" kern="0" dirty="0">
                <a:solidFill>
                  <a:prstClr val="black"/>
                </a:solidFill>
              </a:rPr>
              <a:t>	</a:t>
            </a:r>
            <a:r>
              <a:rPr lang="en-US" sz="2400" kern="0" dirty="0" err="1">
                <a:solidFill>
                  <a:prstClr val="black"/>
                </a:solidFill>
              </a:rPr>
              <a:t>isend</a:t>
            </a:r>
            <a:r>
              <a:rPr lang="en-US" sz="2400" kern="0" dirty="0">
                <a:solidFill>
                  <a:prstClr val="black"/>
                </a:solidFill>
              </a:rPr>
              <a:t>( to rank 0)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ireceive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 from rank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prstClr val="black"/>
                </a:solidFill>
              </a:rPr>
              <a:t>MPI_waitall</a:t>
            </a:r>
            <a:r>
              <a:rPr lang="en-US" sz="2400" kern="0" dirty="0">
                <a:solidFill>
                  <a:prstClr val="black"/>
                </a:solidFill>
              </a:rPr>
              <a:t>()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1489" y="4227141"/>
            <a:ext cx="343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Processes not sending and receiving call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waitall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…</a:t>
            </a:r>
          </a:p>
        </p:txBody>
      </p:sp>
      <p:sp>
        <p:nvSpPr>
          <p:cNvPr id="17" name="Title 5"/>
          <p:cNvSpPr txBox="1">
            <a:spLocks/>
          </p:cNvSpPr>
          <p:nvPr/>
        </p:nvSpPr>
        <p:spPr>
          <a:xfrm>
            <a:off x="341489" y="-106072"/>
            <a:ext cx="81915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Helvetica Neue"/>
                <a:ea typeface="+mj-ea"/>
                <a:cs typeface="+mj-cs"/>
              </a:defRPr>
            </a:lvl1pPr>
          </a:lstStyle>
          <a:p>
            <a:r>
              <a:rPr lang="en-US" sz="48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MPI_Waitall</a:t>
            </a:r>
            <a:endParaRPr lang="en-US" sz="48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055" y="4154197"/>
            <a:ext cx="3200918" cy="1200329"/>
          </a:xfrm>
          <a:prstGeom prst="rect">
            <a:avLst/>
          </a:prstGeom>
          <a:solidFill>
            <a:srgbClr val="FFFF99"/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Quick Exercise: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/>
              <a:t>Mimic this bad logic to “break” your program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95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passing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295400"/>
            <a:ext cx="8153400" cy="4953000"/>
          </a:xfrm>
        </p:spPr>
        <p:txBody>
          <a:bodyPr>
            <a:noAutofit/>
          </a:bodyPr>
          <a:lstStyle/>
          <a:p>
            <a:r>
              <a:rPr lang="en-US" sz="2800" dirty="0"/>
              <a:t>Most natural and efficient paradigm for distributed-memory systems</a:t>
            </a:r>
          </a:p>
          <a:p>
            <a:endParaRPr lang="en-US" sz="800" dirty="0"/>
          </a:p>
          <a:p>
            <a:r>
              <a:rPr lang="en-US" sz="2800" dirty="0"/>
              <a:t>Two-sided, </a:t>
            </a:r>
            <a:r>
              <a:rPr lang="en-US" sz="2800" dirty="0">
                <a:solidFill>
                  <a:srgbClr val="3366FF"/>
                </a:solidFill>
              </a:rPr>
              <a:t>send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3366FF"/>
                </a:solidFill>
              </a:rPr>
              <a:t>receive</a:t>
            </a:r>
            <a:r>
              <a:rPr lang="en-US" sz="2800" dirty="0"/>
              <a:t> communication between processes</a:t>
            </a:r>
          </a:p>
          <a:p>
            <a:endParaRPr lang="en-US" sz="800" dirty="0"/>
          </a:p>
          <a:p>
            <a:r>
              <a:rPr lang="en-US" sz="2800" dirty="0"/>
              <a:t>Efficiently portable to shared-memory or almost any other parallel architecture:</a:t>
            </a:r>
          </a:p>
          <a:p>
            <a:pPr lvl="1">
              <a:buNone/>
            </a:pPr>
            <a:r>
              <a:rPr lang="en-US" sz="2600" dirty="0"/>
              <a:t>   “assembly language of parallel computing” due to universality and detailed, low-level control of parallelism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message passing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28600" y="1219200"/>
            <a:ext cx="8915400" cy="4953000"/>
          </a:xfrm>
        </p:spPr>
        <p:txBody>
          <a:bodyPr>
            <a:noAutofit/>
          </a:bodyPr>
          <a:lstStyle/>
          <a:p>
            <a:r>
              <a:rPr lang="en-US" sz="2800" dirty="0"/>
              <a:t>Provides natural synchronization among processes (through blocking receives, for example), so explicit synchronization of memory access is unnecessary</a:t>
            </a:r>
          </a:p>
          <a:p>
            <a:pPr marL="114300" indent="0">
              <a:buNone/>
            </a:pPr>
            <a:endParaRPr lang="en-US" sz="1000" dirty="0"/>
          </a:p>
          <a:p>
            <a:r>
              <a:rPr lang="en-US" sz="2800" dirty="0"/>
              <a:t>Sometimes deemed tedious and low-level, but thinking about locality promotes</a:t>
            </a:r>
          </a:p>
          <a:p>
            <a:pPr marL="857250" indent="-273050"/>
            <a:r>
              <a:rPr lang="en-US" sz="2400" dirty="0"/>
              <a:t>good performance, </a:t>
            </a:r>
          </a:p>
          <a:p>
            <a:pPr marL="908050" indent="-273050">
              <a:tabLst>
                <a:tab pos="977900" algn="l"/>
              </a:tabLst>
            </a:pPr>
            <a:r>
              <a:rPr lang="en-US" sz="2400" dirty="0"/>
              <a:t>scalability,</a:t>
            </a:r>
          </a:p>
          <a:p>
            <a:pPr marL="908050" indent="-273050">
              <a:tabLst>
                <a:tab pos="977900" algn="l"/>
              </a:tabLst>
            </a:pPr>
            <a:r>
              <a:rPr lang="en-US" sz="2400" dirty="0"/>
              <a:t>Portability</a:t>
            </a:r>
          </a:p>
          <a:p>
            <a:pPr marL="635000" indent="0">
              <a:buNone/>
              <a:tabLst>
                <a:tab pos="977900" algn="l"/>
              </a:tabLst>
            </a:pPr>
            <a:endParaRPr lang="en-US" sz="1000" dirty="0"/>
          </a:p>
          <a:p>
            <a:r>
              <a:rPr lang="en-US" sz="2800" dirty="0"/>
              <a:t>Dominant paradigm for developing portable and scalable applications for massively parallel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sending and receiving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process is sending the message?</a:t>
            </a:r>
          </a:p>
          <a:p>
            <a:r>
              <a:rPr lang="en-US" dirty="0"/>
              <a:t>Where is the data on the sending process?</a:t>
            </a:r>
          </a:p>
          <a:p>
            <a:r>
              <a:rPr lang="en-US" dirty="0"/>
              <a:t>What kind of data is being sent?</a:t>
            </a:r>
          </a:p>
          <a:p>
            <a:r>
              <a:rPr lang="en-US" dirty="0"/>
              <a:t>How much data is there?</a:t>
            </a:r>
          </a:p>
          <a:p>
            <a:r>
              <a:rPr lang="en-US" dirty="0"/>
              <a:t>Which process is going to receive the message?</a:t>
            </a:r>
          </a:p>
          <a:p>
            <a:r>
              <a:rPr lang="en-US" dirty="0"/>
              <a:t>Where should the data be stored on the receiving process?</a:t>
            </a:r>
          </a:p>
          <a:p>
            <a:r>
              <a:rPr lang="en-US" dirty="0"/>
              <a:t>What amount of data is the receiving process prepared to accept?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1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 send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2954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call MPI_SEND(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0000FF"/>
                </a:solidFill>
              </a:rPr>
              <a:t>message</a:t>
            </a:r>
            <a:r>
              <a:rPr lang="en-US" dirty="0"/>
              <a:t>,               	e.g., </a:t>
            </a:r>
            <a:r>
              <a:rPr lang="en-US" dirty="0" err="1"/>
              <a:t>my_partial_sum</a:t>
            </a:r>
            <a:r>
              <a:rPr lang="en-US" dirty="0"/>
              <a:t>,    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FF6600"/>
                </a:solidFill>
              </a:rPr>
              <a:t>count</a:t>
            </a:r>
            <a:r>
              <a:rPr lang="en-US" dirty="0"/>
              <a:t>,                  	number of values in </a:t>
            </a:r>
            <a:r>
              <a:rPr lang="en-US" dirty="0" err="1"/>
              <a:t>msg</a:t>
            </a:r>
            <a:endParaRPr lang="en-US" dirty="0"/>
          </a:p>
          <a:p>
            <a:pPr marL="273050" indent="590550">
              <a:buNone/>
            </a:pPr>
            <a:r>
              <a:rPr lang="en-US" dirty="0" err="1"/>
              <a:t>data_type</a:t>
            </a:r>
            <a:r>
              <a:rPr lang="en-US" dirty="0"/>
              <a:t>,             	</a:t>
            </a:r>
            <a:r>
              <a:rPr lang="en-US" dirty="0" err="1"/>
              <a:t>e.g</a:t>
            </a:r>
            <a:r>
              <a:rPr lang="en-US" dirty="0"/>
              <a:t>, MPI_DOUBLE_PRECISION, 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008000"/>
                </a:solidFill>
              </a:rPr>
              <a:t>destination</a:t>
            </a:r>
            <a:r>
              <a:rPr lang="en-US" dirty="0"/>
              <a:t>,           	e.g., </a:t>
            </a:r>
            <a:r>
              <a:rPr lang="en-US" dirty="0" err="1"/>
              <a:t>myid</a:t>
            </a:r>
            <a:r>
              <a:rPr lang="en-US" dirty="0"/>
              <a:t> + 1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660066"/>
                </a:solidFill>
              </a:rPr>
              <a:t>tag</a:t>
            </a:r>
            <a:r>
              <a:rPr lang="en-US" dirty="0"/>
              <a:t>,                       	some info about </a:t>
            </a:r>
            <a:r>
              <a:rPr lang="en-US" dirty="0" err="1"/>
              <a:t>msg</a:t>
            </a:r>
            <a:r>
              <a:rPr lang="en-US" dirty="0"/>
              <a:t>, e.g., store it</a:t>
            </a:r>
          </a:p>
          <a:p>
            <a:pPr marL="273050" indent="590550">
              <a:buNone/>
            </a:pPr>
            <a:r>
              <a:rPr lang="en-US" dirty="0">
                <a:solidFill>
                  <a:srgbClr val="FF0000"/>
                </a:solidFill>
              </a:rPr>
              <a:t>communicator</a:t>
            </a:r>
            <a:r>
              <a:rPr lang="en-US" dirty="0"/>
              <a:t>,     	e.g., MPI_COMM_WORLD, </a:t>
            </a:r>
          </a:p>
          <a:p>
            <a:pPr marL="273050" indent="590550">
              <a:buNone/>
            </a:pPr>
            <a:r>
              <a:rPr lang="en-US" dirty="0" err="1"/>
              <a:t>ierr</a:t>
            </a:r>
            <a:r>
              <a:rPr lang="en-US" dirty="0"/>
              <a:t>			error tag (return value)</a:t>
            </a:r>
            <a:br>
              <a:rPr lang="en-US" dirty="0"/>
            </a:b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5791200"/>
            <a:ext cx="489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arguments are inputs (except </a:t>
            </a:r>
            <a:r>
              <a:rPr lang="en-US" sz="2400" dirty="0" err="1"/>
              <a:t>ierr</a:t>
            </a:r>
            <a:r>
              <a:rPr lang="en-US" sz="2400" dirty="0"/>
              <a:t>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4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MPI Data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50193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MPI_CHARACTER</a:t>
            </a:r>
          </a:p>
          <a:p>
            <a:r>
              <a:rPr lang="en-US" dirty="0"/>
              <a:t>MPI_COMPLEX,  MPI_COMPLEX8,  also 16 and 32</a:t>
            </a:r>
          </a:p>
          <a:p>
            <a:r>
              <a:rPr lang="en-US" dirty="0"/>
              <a:t>MPI_DOUBLE_COMPLEX</a:t>
            </a:r>
          </a:p>
          <a:p>
            <a:r>
              <a:rPr lang="en-US" dirty="0"/>
              <a:t>MPI_DOUBLE_PRECISION</a:t>
            </a:r>
          </a:p>
          <a:p>
            <a:r>
              <a:rPr lang="en-US" dirty="0"/>
              <a:t>MPI_INTEGER</a:t>
            </a:r>
          </a:p>
          <a:p>
            <a:r>
              <a:rPr lang="en-US" dirty="0"/>
              <a:t>MPI_INTEGER1,  MPI_INTEGER2,  also 4 and 8</a:t>
            </a:r>
          </a:p>
          <a:p>
            <a:r>
              <a:rPr lang="en-US" dirty="0"/>
              <a:t>MPI_LOGICAL</a:t>
            </a:r>
          </a:p>
          <a:p>
            <a:r>
              <a:rPr lang="en-US" dirty="0"/>
              <a:t>MPI_LOGICAL1,  MPI_LOGICAL2,  also 4 and 8</a:t>
            </a:r>
          </a:p>
          <a:p>
            <a:r>
              <a:rPr lang="en-US" dirty="0"/>
              <a:t>MPI_REAL</a:t>
            </a:r>
          </a:p>
          <a:p>
            <a:r>
              <a:rPr lang="en-US" dirty="0"/>
              <a:t>MPI_REAL4,  MPI_REAL8,  MPI_REAL16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Numbers = numbers of bytes</a:t>
            </a:r>
          </a:p>
          <a:p>
            <a:r>
              <a:rPr lang="en-US" dirty="0"/>
              <a:t>Somewhat different in C—see text or Google 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MPI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MPI_CHAR			8-bit character</a:t>
            </a:r>
          </a:p>
          <a:p>
            <a:pPr marL="114300" indent="0">
              <a:buNone/>
            </a:pPr>
            <a:r>
              <a:rPr lang="en-US" dirty="0"/>
              <a:t>MPI_DOUBLE			64-bit floating point</a:t>
            </a:r>
          </a:p>
          <a:p>
            <a:pPr marL="114300" indent="0">
              <a:buNone/>
            </a:pPr>
            <a:r>
              <a:rPr lang="en-US" dirty="0"/>
              <a:t>MPI_FLOAT			32-bit floating point</a:t>
            </a:r>
          </a:p>
          <a:p>
            <a:pPr marL="114300" indent="0">
              <a:buNone/>
            </a:pPr>
            <a:r>
              <a:rPr lang="en-US" dirty="0"/>
              <a:t>MPI_INT			32-bit integer</a:t>
            </a:r>
          </a:p>
          <a:p>
            <a:pPr marL="114300" indent="0">
              <a:buNone/>
            </a:pPr>
            <a:r>
              <a:rPr lang="en-US" dirty="0"/>
              <a:t>MPI_LONG			32-bit integer</a:t>
            </a:r>
          </a:p>
          <a:p>
            <a:pPr marL="114300" indent="0">
              <a:buNone/>
            </a:pPr>
            <a:r>
              <a:rPr lang="en-US" dirty="0"/>
              <a:t>MPI_LONG_DOUBLE		64-bit floating point</a:t>
            </a:r>
          </a:p>
          <a:p>
            <a:pPr marL="114300" indent="0">
              <a:buNone/>
            </a:pPr>
            <a:r>
              <a:rPr lang="en-US" dirty="0"/>
              <a:t>MPI_LONG_LONG		64-bit integer</a:t>
            </a:r>
          </a:p>
          <a:p>
            <a:pPr marL="114300" indent="0">
              <a:buNone/>
            </a:pPr>
            <a:r>
              <a:rPr lang="en-US" dirty="0"/>
              <a:t>MPI_LONG_LONG_INT		64-bit integer</a:t>
            </a:r>
          </a:p>
          <a:p>
            <a:pPr marL="114300" indent="0">
              <a:buNone/>
            </a:pPr>
            <a:r>
              <a:rPr lang="en-US" dirty="0"/>
              <a:t>MPI_SHORT			16-bit integer</a:t>
            </a:r>
          </a:p>
          <a:p>
            <a:pPr marL="114300" indent="0">
              <a:buNone/>
            </a:pPr>
            <a:r>
              <a:rPr lang="en-US" dirty="0"/>
              <a:t>MPI_SIGNED_CHAR		8-bit signed character</a:t>
            </a:r>
          </a:p>
          <a:p>
            <a:pPr marL="114300" indent="0">
              <a:buNone/>
            </a:pPr>
            <a:r>
              <a:rPr lang="en-US" dirty="0"/>
              <a:t>MPI_UNSIGNED		32-bit unsigned integer</a:t>
            </a:r>
          </a:p>
          <a:p>
            <a:pPr marL="114300" indent="0">
              <a:buNone/>
            </a:pPr>
            <a:r>
              <a:rPr lang="en-US" dirty="0"/>
              <a:t>MPI_UNSIGNED_CHAR		8-bit unsigned character</a:t>
            </a:r>
          </a:p>
          <a:p>
            <a:pPr marL="114300" indent="0">
              <a:buNone/>
            </a:pPr>
            <a:r>
              <a:rPr lang="en-US" dirty="0"/>
              <a:t>MPI_UNSIGNED_LONG		32-bit unsigned integer</a:t>
            </a:r>
          </a:p>
          <a:p>
            <a:pPr marL="114300" indent="0">
              <a:buNone/>
            </a:pPr>
            <a:r>
              <a:rPr lang="en-US" dirty="0"/>
              <a:t>MPI_UNSIGNED_LONG_LONG	64-bit unsigned integer</a:t>
            </a:r>
          </a:p>
          <a:p>
            <a:pPr marL="114300" indent="0">
              <a:buNone/>
            </a:pPr>
            <a:r>
              <a:rPr lang="en-US" dirty="0"/>
              <a:t>MPI_UNSIGNED_SHORT	16-bit unsigned integer</a:t>
            </a:r>
          </a:p>
          <a:p>
            <a:pPr marL="114300" indent="0">
              <a:buNone/>
            </a:pPr>
            <a:r>
              <a:rPr lang="en-US" dirty="0"/>
              <a:t>MPI_WCHAR			Wide (16-bit) unsigned character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Blocking?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000" y="12954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rgbClr val="7030A0"/>
                </a:solidFill>
                <a:hlinkClick r:id="rId2"/>
              </a:rPr>
              <a:t>MPI_send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 </a:t>
            </a:r>
            <a:r>
              <a:rPr lang="en-US" sz="2800" dirty="0"/>
              <a:t> </a:t>
            </a:r>
          </a:p>
          <a:p>
            <a:pPr marL="857250" indent="-273050"/>
            <a:r>
              <a:rPr lang="en-US" sz="2800" dirty="0"/>
              <a:t>does not return until the message data and envelope have been buffered in matching receive buffer or temporary system buffer. </a:t>
            </a:r>
          </a:p>
          <a:p>
            <a:pPr marL="857250" indent="-273050"/>
            <a:r>
              <a:rPr lang="en-US" sz="2800" dirty="0"/>
              <a:t>can complete as soon as the message was buffered, even if no matching receive has been executed by the receiver. </a:t>
            </a:r>
          </a:p>
          <a:p>
            <a:pPr marL="857250" indent="-273050"/>
            <a:r>
              <a:rPr lang="en-US" sz="2800" dirty="0"/>
              <a:t>MPI buffers or not, depending on availability of space</a:t>
            </a:r>
          </a:p>
          <a:p>
            <a:pPr marL="857250" indent="-273050"/>
            <a:r>
              <a:rPr lang="en-US" sz="2800" b="1" dirty="0">
                <a:solidFill>
                  <a:srgbClr val="7030A0"/>
                </a:solidFill>
              </a:rPr>
              <a:t>non-local</a:t>
            </a:r>
            <a:r>
              <a:rPr lang="en-US" sz="2800" dirty="0">
                <a:solidFill>
                  <a:srgbClr val="7030A0"/>
                </a:solidFill>
              </a:rPr>
              <a:t>:  </a:t>
            </a:r>
            <a:r>
              <a:rPr lang="en-US" sz="2800" dirty="0"/>
              <a:t>successful completion of the send operation may depend on the occurrence of a matching receive. </a:t>
            </a:r>
          </a:p>
          <a:p>
            <a:endParaRPr lang="en-US" sz="1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5/22/17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CSDMS MPI Session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9E94F7-107C-CE46-8C56-9CACFF99CD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-templat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1214</Words>
  <Application>Microsoft Office PowerPoint</Application>
  <PresentationFormat>On-screen Show (4:3)</PresentationFormat>
  <Paragraphs>347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Helvetica Neue</vt:lpstr>
      <vt:lpstr>rc-template</vt:lpstr>
      <vt:lpstr>MPI Session 2: Point-to-Point Communication</vt:lpstr>
      <vt:lpstr>Outline</vt:lpstr>
      <vt:lpstr>Message passing</vt:lpstr>
      <vt:lpstr>More on message passing </vt:lpstr>
      <vt:lpstr>Message sending and receiving</vt:lpstr>
      <vt:lpstr>Blocking send </vt:lpstr>
      <vt:lpstr>Fortran MPI Data Types</vt:lpstr>
      <vt:lpstr>C MPI Datatypes</vt:lpstr>
      <vt:lpstr>Blocking? </vt:lpstr>
      <vt:lpstr>Blocking Communication:     Program Flow</vt:lpstr>
      <vt:lpstr>Blocking receive </vt:lpstr>
      <vt:lpstr>Blocking receive </vt:lpstr>
      <vt:lpstr>The arguments </vt:lpstr>
      <vt:lpstr>Wildcards</vt:lpstr>
      <vt:lpstr>Example Program</vt:lpstr>
      <vt:lpstr>PowerPoint Presentation</vt:lpstr>
      <vt:lpstr>PowerPoint Presentation</vt:lpstr>
      <vt:lpstr>Non-Blocking Send &amp; Receive</vt:lpstr>
      <vt:lpstr>Non-Blocking Communication:     Program Flow</vt:lpstr>
      <vt:lpstr>MPI_ISEND (buf, cnt, dtype, dest, tag, comm, request, ierr)</vt:lpstr>
      <vt:lpstr>MPI_IRECV(buf, cnt, dtype, source, tag, comm, request, ierr)</vt:lpstr>
      <vt:lpstr>MPI_WAIT (request, status, ierr)</vt:lpstr>
      <vt:lpstr>MPI_WAITALL (count, requests,  statuses, ierr)</vt:lpstr>
      <vt:lpstr>Example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173</cp:revision>
  <dcterms:created xsi:type="dcterms:W3CDTF">2017-05-16T02:02:04Z</dcterms:created>
  <dcterms:modified xsi:type="dcterms:W3CDTF">2017-05-20T03:26:39Z</dcterms:modified>
</cp:coreProperties>
</file>