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943e170c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943e170c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943e170c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943e170c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43e170c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43e170c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943e170c4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943e170c4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943e170c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943e170c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943e170c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943e170c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296ce921f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296ce921f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96ce921f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96ce921f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96ce921f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96ce921f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96ce921f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296ce921f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96ce921f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296ce921f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2943e170c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2943e170c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96ce921f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96ce921f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96ce921f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96ce921f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2943e170c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2943e170c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943e170c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943e170c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943e170c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943e170c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943e170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2943e170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943e170c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943e170c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943e170c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943e170c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2943e170c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2943e170c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943e170c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943e170c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943e170c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943e170c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43e170c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43e170c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943e170c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943e170c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943e170c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943e170c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43e170c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43e170c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43e170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43e170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5.png"/><Relationship Id="rId4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Relationship Id="rId4" Type="http://schemas.openxmlformats.org/officeDocument/2006/relationships/image" Target="../media/image4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8.png"/><Relationship Id="rId4" Type="http://schemas.openxmlformats.org/officeDocument/2006/relationships/image" Target="../media/image4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3.png"/><Relationship Id="rId4" Type="http://schemas.openxmlformats.org/officeDocument/2006/relationships/image" Target="../media/image4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Inflows generated with gaussian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755000" y="3848100"/>
            <a:ext cx="776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 alternative policy, one of the port gates is closed, forcing trucks to reroute.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/>
              <a:t> | Total (21 variables)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725" y="715738"/>
            <a:ext cx="5760500" cy="37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33150"/>
            <a:ext cx="1724850" cy="4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/>
              <a:t> | Elicoidale Upstream (6 variables)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6200" y="670150"/>
            <a:ext cx="6310626" cy="406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707950"/>
            <a:ext cx="1608375" cy="418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/>
              <a:t> | Elicoidale Downstream (6 variables)</a:t>
            </a:r>
            <a:endParaRPr/>
          </a:p>
        </p:txBody>
      </p:sp>
      <p:sp>
        <p:nvSpPr>
          <p:cNvPr id="139" name="Google Shape;139;p24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0725" y="683300"/>
            <a:ext cx="5773049" cy="372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722075"/>
            <a:ext cx="1664225" cy="4270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/>
              <a:t> | Lungomare Canepa (6 variables)</a:t>
            </a:r>
            <a:endParaRPr/>
          </a:p>
        </p:txBody>
      </p:sp>
      <p:sp>
        <p:nvSpPr>
          <p:cNvPr id="147" name="Google Shape;147;p25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75" y="728300"/>
            <a:ext cx="5869999" cy="37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825" y="728300"/>
            <a:ext cx="1664425" cy="425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Uniform</a:t>
            </a:r>
            <a:r>
              <a:rPr lang="en"/>
              <a:t> | Via di Francia (3 variables)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575" y="757325"/>
            <a:ext cx="6033026" cy="38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3" y="644425"/>
            <a:ext cx="1723000" cy="437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</a:t>
            </a:r>
            <a:endParaRPr/>
          </a:p>
        </p:txBody>
      </p:sp>
      <p:sp>
        <p:nvSpPr>
          <p:cNvPr id="163" name="Google Shape;163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(70%)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in “weekend” conditions (30%) </a:t>
            </a:r>
            <a:endParaRPr/>
          </a:p>
        </p:txBody>
      </p:sp>
      <p:sp>
        <p:nvSpPr>
          <p:cNvPr id="164" name="Google Shape;164;p27"/>
          <p:cNvSpPr txBox="1"/>
          <p:nvPr/>
        </p:nvSpPr>
        <p:spPr>
          <a:xfrm>
            <a:off x="755000" y="3848100"/>
            <a:ext cx="77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 alternative policy keeping the basic scenario and changed slightly the timing of two traffic lights.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500" y="611925"/>
            <a:ext cx="1957075" cy="436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2425" y="611925"/>
            <a:ext cx="5943824" cy="38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(70%) + weekend (30%)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>
                <a:solidFill>
                  <a:schemeClr val="dk1"/>
                </a:solidFill>
              </a:rPr>
              <a:t>ul</a:t>
            </a:r>
            <a:r>
              <a:rPr lang="en"/>
              <a:t>timodal: uniform (70%) + weekend (30%) | Total (21 variables)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075" y="611925"/>
            <a:ext cx="1726975" cy="437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32375" y="611925"/>
            <a:ext cx="6311399" cy="406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9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(70%) + weekend (30%) | Elicoidale Upstream (6 variables)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825" y="670150"/>
            <a:ext cx="6153949" cy="396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4" y="670150"/>
            <a:ext cx="1675925" cy="42404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(70%) + weekend (30%) | Elicoidale Downstream (6 variables)</a:t>
            </a:r>
            <a:endParaRPr/>
          </a:p>
        </p:txBody>
      </p:sp>
      <p:sp>
        <p:nvSpPr>
          <p:cNvPr id="193" name="Google Shape;193;p31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5225" y="683288"/>
            <a:ext cx="6148551" cy="39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83300"/>
            <a:ext cx="1737850" cy="43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Gaussian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500" y="827050"/>
            <a:ext cx="5928275" cy="38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586550"/>
            <a:ext cx="1867384" cy="431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(70%) + weekend (30%) | Lungomare Canepa (6 variables)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02" name="Google Shape;20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11" y="672675"/>
            <a:ext cx="6145565" cy="396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72675"/>
            <a:ext cx="1685575" cy="4268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(70%) + weekend (30%) | Via di Francia (3 variables)</a:t>
            </a:r>
            <a:endParaRPr/>
          </a:p>
        </p:txBody>
      </p:sp>
      <p:sp>
        <p:nvSpPr>
          <p:cNvPr id="209" name="Google Shape;209;p33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10" name="Google Shape;21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550" y="756525"/>
            <a:ext cx="5921224" cy="381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425" y="728300"/>
            <a:ext cx="1709575" cy="42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</a:t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(50%)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 in “weekend” conditions (50%) </a:t>
            </a:r>
            <a:endParaRPr/>
          </a:p>
        </p:txBody>
      </p:sp>
      <p:sp>
        <p:nvSpPr>
          <p:cNvPr id="218" name="Google Shape;218;p34"/>
          <p:cNvSpPr txBox="1"/>
          <p:nvPr/>
        </p:nvSpPr>
        <p:spPr>
          <a:xfrm>
            <a:off x="755000" y="3848100"/>
            <a:ext cx="77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 alternative policy keeping the basic scenario and changed slightly the timing of two traffic lights.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(50%) + weekend (50%)</a:t>
            </a:r>
            <a:endParaRPr/>
          </a:p>
        </p:txBody>
      </p:sp>
      <p:pic>
        <p:nvPicPr>
          <p:cNvPr id="224" name="Google Shape;22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775" y="683050"/>
            <a:ext cx="6019999" cy="389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598625"/>
            <a:ext cx="1890240" cy="43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</a:t>
            </a:r>
            <a:r>
              <a:rPr lang="en">
                <a:solidFill>
                  <a:schemeClr val="dk1"/>
                </a:solidFill>
              </a:rPr>
              <a:t>ul</a:t>
            </a:r>
            <a:r>
              <a:rPr lang="en"/>
              <a:t>timodal: uniform (50%) + weekend (50%) | Total (21 variables)</a:t>
            </a:r>
            <a:endParaRPr/>
          </a:p>
        </p:txBody>
      </p:sp>
      <p:sp>
        <p:nvSpPr>
          <p:cNvPr id="231" name="Google Shape;231;p36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32" name="Google Shape;23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795" y="740100"/>
            <a:ext cx="6015981" cy="3876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3" y="686775"/>
            <a:ext cx="1682850" cy="43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(50%) + weekend (50%) | Elicoidale Upstream (6 variables)</a:t>
            </a:r>
            <a:endParaRPr/>
          </a:p>
        </p:txBody>
      </p:sp>
      <p:sp>
        <p:nvSpPr>
          <p:cNvPr id="239" name="Google Shape;239;p37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40" name="Google Shape;24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496" y="665625"/>
            <a:ext cx="6200278" cy="39954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736175"/>
            <a:ext cx="1620450" cy="420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(50%) + weekend (50%) | Elicoidale Downstream (6 variables)</a:t>
            </a:r>
            <a:endParaRPr/>
          </a:p>
        </p:txBody>
      </p:sp>
      <p:sp>
        <p:nvSpPr>
          <p:cNvPr id="247" name="Google Shape;247;p38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48" name="Google Shape;24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7900" y="744399"/>
            <a:ext cx="6085874" cy="392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595650"/>
            <a:ext cx="1755750" cy="43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(50%) + weekend (50%) | Lungomare Canepa (6 variables)</a:t>
            </a:r>
            <a:endParaRPr/>
          </a:p>
        </p:txBody>
      </p:sp>
      <p:sp>
        <p:nvSpPr>
          <p:cNvPr id="255" name="Google Shape;255;p39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56" name="Google Shape;25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3275" y="633775"/>
            <a:ext cx="6060500" cy="39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573900"/>
            <a:ext cx="1718375" cy="438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Multimodal: uniform (50%) + weekend (50%) | Via di Francia (3 variables)</a:t>
            </a:r>
            <a:endParaRPr/>
          </a:p>
        </p:txBody>
      </p:sp>
      <p:sp>
        <p:nvSpPr>
          <p:cNvPr id="263" name="Google Shape;263;p40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264" name="Google Shape;2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725" y="670775"/>
            <a:ext cx="5900050" cy="380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125" y="609175"/>
            <a:ext cx="1726325" cy="4303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</a:t>
            </a:r>
            <a:r>
              <a:rPr lang="en"/>
              <a:t> | Total (21 variables)</a:t>
            </a:r>
            <a:endParaRPr/>
          </a:p>
        </p:txBody>
      </p:sp>
      <p:sp>
        <p:nvSpPr>
          <p:cNvPr id="69" name="Google Shape;69;p15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7000" y="755800"/>
            <a:ext cx="6166775" cy="3973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96600"/>
            <a:ext cx="1692250" cy="425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</a:t>
            </a:r>
            <a:r>
              <a:rPr lang="en"/>
              <a:t> | Elicoidale Upstream (6 variables)</a:t>
            </a:r>
            <a:endParaRPr/>
          </a:p>
        </p:txBody>
      </p:sp>
      <p:sp>
        <p:nvSpPr>
          <p:cNvPr id="77" name="Google Shape;77;p16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5500" y="836124"/>
            <a:ext cx="5998274" cy="38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86775"/>
            <a:ext cx="1675225" cy="425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</a:t>
            </a:r>
            <a:r>
              <a:rPr lang="en"/>
              <a:t> | Elicoidale Downstream (6 variables)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9125" y="697438"/>
            <a:ext cx="6104650" cy="393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69350"/>
            <a:ext cx="1685200" cy="434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</a:t>
            </a:r>
            <a:r>
              <a:rPr lang="en"/>
              <a:t> | Lungomare Canepa (6 variables)</a:t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8950" y="720788"/>
            <a:ext cx="5744825" cy="370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4" y="720800"/>
            <a:ext cx="1692700" cy="4348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Gaussian</a:t>
            </a:r>
            <a:r>
              <a:rPr lang="en"/>
              <a:t> | Via di Francia (3 variables)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649900" y="4804800"/>
            <a:ext cx="3494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OBS: FPR here is the averaged FPR of the two scenarios </a:t>
            </a:r>
            <a:endParaRPr sz="1000"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8675" y="699300"/>
            <a:ext cx="5965100" cy="38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250" y="665600"/>
            <a:ext cx="1641925" cy="417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</a:t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Inflows g</a:t>
            </a:r>
            <a:r>
              <a:rPr lang="en"/>
              <a:t>enerated with uniform distribution</a:t>
            </a:r>
            <a:endParaRPr/>
          </a:p>
        </p:txBody>
      </p:sp>
      <p:sp>
        <p:nvSpPr>
          <p:cNvPr id="110" name="Google Shape;110;p20"/>
          <p:cNvSpPr txBox="1"/>
          <p:nvPr/>
        </p:nvSpPr>
        <p:spPr>
          <a:xfrm>
            <a:off x="755000" y="3848100"/>
            <a:ext cx="7761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0: basic conditions with added some ferry passengers traffic.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Scenario 1:  alternative policy keeping the basic scenario and changed slightly the timing of two traffic lights.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/>
        </p:nvSpPr>
        <p:spPr>
          <a:xfrm>
            <a:off x="536075" y="84050"/>
            <a:ext cx="8207700" cy="43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Uniform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450" y="704950"/>
            <a:ext cx="6084326" cy="393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075" y="619800"/>
            <a:ext cx="1871596" cy="431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