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3e80b3da4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3e80b3da4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3e80b3da4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3e80b3da4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3e80b3da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3e80b3da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3e80b3da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3e80b3da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3e80b3da4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3e80b3da4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3e80b3da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3e80b3da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3e80b3da4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3e80b3da4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3e80b3da4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3e80b3da4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3e80b3da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3e80b3da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3e80b3da4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3e80b3da4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f86b2008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f86b2008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3e80b3da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3e80b3da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f86b2008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f86b2008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f86b2008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f86b2008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f86b2008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f86b2008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f86b2008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2f86b2008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f86b2008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2f86b2008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3e80b3d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3e80b3d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3e80b3da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3e80b3da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3e80b3da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3e80b3da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38be5bd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38be5bd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3e80b3da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3e80b3da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3e80b3da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3e80b3da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3e80b3da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3e80b3da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QuantTree EWMA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Report of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Poisson</a:t>
            </a:r>
            <a:r>
              <a:rPr lang="en">
                <a:solidFill>
                  <a:schemeClr val="dk1"/>
                </a:solidFill>
              </a:rPr>
              <a:t>  | Elicoidale Downstream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000" y="1361475"/>
            <a:ext cx="4086776" cy="24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598625"/>
            <a:ext cx="2906801" cy="437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Poisson</a:t>
            </a:r>
            <a:r>
              <a:rPr lang="en">
                <a:solidFill>
                  <a:schemeClr val="dk1"/>
                </a:solidFill>
              </a:rPr>
              <a:t>  | Lungomare Canepa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750" y="1414613"/>
            <a:ext cx="3832025" cy="231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577450"/>
            <a:ext cx="2949050" cy="443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Poisson</a:t>
            </a:r>
            <a:r>
              <a:rPr lang="en">
                <a:solidFill>
                  <a:schemeClr val="dk1"/>
                </a:solidFill>
              </a:rPr>
              <a:t>  | Via di Francia (d=2)</a:t>
            </a:r>
            <a:r>
              <a:rPr lang="en"/>
              <a:t>, qtree ewma (K=32)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850" y="1504375"/>
            <a:ext cx="3853926" cy="230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893675"/>
            <a:ext cx="4259073" cy="31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Uniform</a:t>
            </a:r>
            <a:endParaRPr/>
          </a:p>
        </p:txBody>
      </p:sp>
      <p:sp>
        <p:nvSpPr>
          <p:cNvPr id="175" name="Google Shape;17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(50%)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in “weekend” conditions (50%) 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762050" y="3721100"/>
            <a:ext cx="776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Medium</a:t>
            </a:r>
            <a:r>
              <a:rPr lang="en">
                <a:solidFill>
                  <a:schemeClr val="dk1"/>
                </a:solidFill>
              </a:rPr>
              <a:t> change between scenarios.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0: basic conditions with added some ferry passengers traffic.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1:  alternative policy keeping the basic scenario and changed slightly the timing of two traffic lights.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Here we do add a gaussian noise (0 mean, 0.001 sigma) to the variables “flow cars” or “flow trucks”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Uniform </a:t>
            </a:r>
            <a:r>
              <a:rPr lang="en"/>
              <a:t> (d=21), qtree ewma (K=32)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19800"/>
            <a:ext cx="2869543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299" y="1313001"/>
            <a:ext cx="4279474" cy="25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Uniform </a:t>
            </a:r>
            <a:r>
              <a:rPr lang="en">
                <a:solidFill>
                  <a:schemeClr val="dk1"/>
                </a:solidFill>
              </a:rPr>
              <a:t> | Elicoidale Upstream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189" name="Google Shape;18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480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275" y="1304624"/>
            <a:ext cx="4291500" cy="25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Uniform </a:t>
            </a:r>
            <a:r>
              <a:rPr lang="en">
                <a:solidFill>
                  <a:schemeClr val="dk1"/>
                </a:solidFill>
              </a:rPr>
              <a:t> | Elicoidale Downstream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12750"/>
            <a:ext cx="2869543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523" y="1546301"/>
            <a:ext cx="3997250" cy="24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Uniform </a:t>
            </a:r>
            <a:r>
              <a:rPr lang="en">
                <a:solidFill>
                  <a:schemeClr val="dk1"/>
                </a:solidFill>
              </a:rPr>
              <a:t> | Lungomare Canepa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33925"/>
            <a:ext cx="2869543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298" y="1347085"/>
            <a:ext cx="4025475" cy="2449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</a:t>
            </a:r>
            <a:r>
              <a:rPr lang="en">
                <a:solidFill>
                  <a:schemeClr val="dk1"/>
                </a:solidFill>
              </a:rPr>
              <a:t>Uniform | Via di Francia (d=3)</a:t>
            </a:r>
            <a:r>
              <a:rPr lang="en"/>
              <a:t>, qtree ewma (K=32)</a:t>
            </a:r>
            <a:endParaRPr/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1095975"/>
            <a:ext cx="4336000" cy="324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4225" y="1714586"/>
            <a:ext cx="3369550" cy="200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</a:t>
            </a:r>
            <a:endParaRPr/>
          </a:p>
        </p:txBody>
      </p:sp>
      <p:sp>
        <p:nvSpPr>
          <p:cNvPr id="217" name="Google Shape;217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Inflows generated with gaussian 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755000" y="3763450"/>
            <a:ext cx="776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Bigger change between scenarios.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0: basic conditions with added some ferry passengers traffic.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1: alternative policy, one of the port gates is closed, forcing trucks to reroute.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Here we do add a gaussian noise (0 mean, 0.001 sigma) to the variables “flow cars” or “flow trucks”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Sequences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Explanation on how the training data and sequences are generated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 (d=21), qtree ewma (K=32)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339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125" y="1339499"/>
            <a:ext cx="4130651" cy="246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 </a:t>
            </a:r>
            <a:r>
              <a:rPr lang="en">
                <a:solidFill>
                  <a:schemeClr val="dk1"/>
                </a:solidFill>
              </a:rPr>
              <a:t>| Elicoidale Upstream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480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175" y="1405725"/>
            <a:ext cx="3919601" cy="2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 </a:t>
            </a:r>
            <a:r>
              <a:rPr lang="en">
                <a:solidFill>
                  <a:schemeClr val="dk1"/>
                </a:solidFill>
              </a:rPr>
              <a:t>| Elicoidale Downstream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339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675" y="1353774"/>
            <a:ext cx="4075100" cy="24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 </a:t>
            </a:r>
            <a:r>
              <a:rPr lang="en">
                <a:solidFill>
                  <a:schemeClr val="dk1"/>
                </a:solidFill>
              </a:rPr>
              <a:t>| Lungomare Canepa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33925"/>
            <a:ext cx="2871650" cy="43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0425" y="1668689"/>
            <a:ext cx="3633350" cy="224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 </a:t>
            </a:r>
            <a:r>
              <a:rPr lang="en">
                <a:solidFill>
                  <a:schemeClr val="dk1"/>
                </a:solidFill>
              </a:rPr>
              <a:t>| Via di Francia (d=3)</a:t>
            </a:r>
            <a:r>
              <a:rPr lang="en"/>
              <a:t>, qtree ewma (K=32)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1025450"/>
            <a:ext cx="4498450" cy="336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300" y="1663200"/>
            <a:ext cx="3513475" cy="209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17250" y="0"/>
            <a:ext cx="9109500" cy="6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Sequence Generation (</a:t>
            </a:r>
            <a:r>
              <a:rPr lang="en" sz="3600"/>
              <a:t>1/2</a:t>
            </a:r>
            <a:r>
              <a:rPr lang="en" sz="3600"/>
              <a:t>) - Inputs</a:t>
            </a:r>
            <a:endParaRPr sz="3600"/>
          </a:p>
        </p:txBody>
      </p:sp>
      <p:sp>
        <p:nvSpPr>
          <p:cNvPr id="67" name="Google Shape;67;p15"/>
          <p:cNvSpPr/>
          <p:nvPr/>
        </p:nvSpPr>
        <p:spPr>
          <a:xfrm>
            <a:off x="1078125" y="1448625"/>
            <a:ext cx="4017300" cy="4425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122950" y="2896500"/>
            <a:ext cx="4017300" cy="442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983350" y="3239975"/>
            <a:ext cx="11532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938525" y="1793375"/>
            <a:ext cx="9732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816625" y="1454325"/>
            <a:ext cx="42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600">
                <a:solidFill>
                  <a:srgbClr val="202122"/>
                </a:solidFill>
              </a:rPr>
              <a:t>0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861450" y="2902200"/>
            <a:ext cx="42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600">
                <a:solidFill>
                  <a:srgbClr val="202122"/>
                </a:solidFill>
              </a:rPr>
              <a:t>1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rot="5400000">
            <a:off x="2966325" y="-694975"/>
            <a:ext cx="240900" cy="3988200"/>
          </a:xfrm>
          <a:prstGeom prst="leftBrace">
            <a:avLst>
              <a:gd fmla="val 50000" name="adj1"/>
              <a:gd fmla="val 5004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rot="5400000">
            <a:off x="2989850" y="748250"/>
            <a:ext cx="240900" cy="3997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1156475" y="1291750"/>
            <a:ext cx="32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782900" y="884013"/>
            <a:ext cx="271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Scenario 0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794450" y="2305850"/>
            <a:ext cx="2887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Scenario 1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74575" y="4178575"/>
            <a:ext cx="87966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 is the number of dimensions/variables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s is the number of samples/days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200">
                <a:solidFill>
                  <a:srgbClr val="202122"/>
                </a:solidFill>
              </a:rPr>
              <a:t>0</a:t>
            </a:r>
            <a:r>
              <a:rPr lang="en" sz="1200">
                <a:solidFill>
                  <a:schemeClr val="dk1"/>
                </a:solidFill>
              </a:rPr>
              <a:t> i</a:t>
            </a:r>
            <a:r>
              <a:rPr lang="en" sz="1200">
                <a:solidFill>
                  <a:schemeClr val="dk2"/>
                </a:solidFill>
              </a:rPr>
              <a:t>s the distribution of scenario 0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200">
                <a:solidFill>
                  <a:srgbClr val="202122"/>
                </a:solidFill>
              </a:rPr>
              <a:t>1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2"/>
                </a:solidFill>
              </a:rPr>
              <a:t>is the distribution of scenario 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849325" y="1453200"/>
            <a:ext cx="190500" cy="431100"/>
          </a:xfrm>
          <a:prstGeom prst="leftBrace">
            <a:avLst>
              <a:gd fmla="val 50000" name="adj1"/>
              <a:gd fmla="val 5067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894150" y="2901075"/>
            <a:ext cx="190500" cy="431100"/>
          </a:xfrm>
          <a:prstGeom prst="leftBrace">
            <a:avLst>
              <a:gd fmla="val 50000" name="adj1"/>
              <a:gd fmla="val 5067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63475" y="1419575"/>
            <a:ext cx="309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608300" y="2866175"/>
            <a:ext cx="309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926650" y="2003675"/>
            <a:ext cx="28872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For each iteration of the experiments (each time we run quantree), we shuffles the indexes of these vectors, from which we generate the sequences (next slide).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0" y="0"/>
            <a:ext cx="9109500" cy="6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Sequence Generation (2/2) - Outputs</a:t>
            </a:r>
            <a:endParaRPr sz="3600"/>
          </a:p>
        </p:txBody>
      </p:sp>
      <p:sp>
        <p:nvSpPr>
          <p:cNvPr id="89" name="Google Shape;89;p16"/>
          <p:cNvSpPr/>
          <p:nvPr/>
        </p:nvSpPr>
        <p:spPr>
          <a:xfrm>
            <a:off x="1202325" y="993650"/>
            <a:ext cx="2308500" cy="4425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510825" y="993650"/>
            <a:ext cx="4017300" cy="4425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202325" y="3035450"/>
            <a:ext cx="2308500" cy="4425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510825" y="3035450"/>
            <a:ext cx="4269300" cy="442500"/>
          </a:xfrm>
          <a:prstGeom prst="rect">
            <a:avLst/>
          </a:prstGeom>
          <a:solidFill>
            <a:srgbClr val="EA99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3354850" y="578950"/>
            <a:ext cx="36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354850" y="3549050"/>
            <a:ext cx="36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522500" y="3411900"/>
            <a:ext cx="11532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7053075" y="635175"/>
            <a:ext cx="9732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 - 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144175" y="999350"/>
            <a:ext cx="42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600">
                <a:solidFill>
                  <a:srgbClr val="202122"/>
                </a:solidFill>
              </a:rPr>
              <a:t>0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5249325" y="999350"/>
            <a:ext cx="42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600">
                <a:solidFill>
                  <a:srgbClr val="202122"/>
                </a:solidFill>
              </a:rPr>
              <a:t>0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2144175" y="3041150"/>
            <a:ext cx="42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600">
                <a:solidFill>
                  <a:srgbClr val="202122"/>
                </a:solidFill>
              </a:rPr>
              <a:t>0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249325" y="3041150"/>
            <a:ext cx="42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600">
                <a:solidFill>
                  <a:srgbClr val="202122"/>
                </a:solidFill>
              </a:rPr>
              <a:t>1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-5400000">
            <a:off x="2236125" y="458625"/>
            <a:ext cx="240900" cy="2286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rot="-5400000">
            <a:off x="5407950" y="-392475"/>
            <a:ext cx="240900" cy="3988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 rot="5400000">
            <a:off x="2236125" y="1742800"/>
            <a:ext cx="240900" cy="2286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5400000">
            <a:off x="5505475" y="759550"/>
            <a:ext cx="240900" cy="425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3589175" y="836775"/>
            <a:ext cx="32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174300" y="1766113"/>
            <a:ext cx="2286000" cy="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Training data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(same for both sequences)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182325" y="1656088"/>
            <a:ext cx="271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Sequence 0 (no change and non overlapping with training data)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182325" y="2444800"/>
            <a:ext cx="28872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Sequence 1 (with change)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12800" y="3890275"/>
            <a:ext cx="87966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N is the moment where the change happens, from which we start to monitor on QuanTree EWMA.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d is the number of dimensions/variables in the sequence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s is the number of samples/days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200">
                <a:solidFill>
                  <a:srgbClr val="202122"/>
                </a:solidFill>
              </a:rPr>
              <a:t>0</a:t>
            </a:r>
            <a:r>
              <a:rPr lang="en" sz="1200">
                <a:solidFill>
                  <a:schemeClr val="dk1"/>
                </a:solidFill>
              </a:rPr>
              <a:t> i</a:t>
            </a:r>
            <a:r>
              <a:rPr lang="en" sz="1200">
                <a:solidFill>
                  <a:schemeClr val="dk2"/>
                </a:solidFill>
              </a:rPr>
              <a:t>s the distribution of scenario 0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rgbClr val="2021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Φ</a:t>
            </a:r>
            <a:r>
              <a:rPr baseline="-25000" lang="en" sz="1200">
                <a:solidFill>
                  <a:srgbClr val="202122"/>
                </a:solidFill>
              </a:rPr>
              <a:t>1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chemeClr val="dk2"/>
                </a:solidFill>
              </a:rPr>
              <a:t>is the distribution of scenario 1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983800" y="999350"/>
            <a:ext cx="190500" cy="431100"/>
          </a:xfrm>
          <a:prstGeom prst="leftBrace">
            <a:avLst>
              <a:gd fmla="val 50000" name="adj1"/>
              <a:gd fmla="val 5067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983800" y="3041150"/>
            <a:ext cx="190500" cy="431100"/>
          </a:xfrm>
          <a:prstGeom prst="leftBrace">
            <a:avLst>
              <a:gd fmla="val 50000" name="adj1"/>
              <a:gd fmla="val 5067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697950" y="965725"/>
            <a:ext cx="309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697950" y="3006250"/>
            <a:ext cx="3096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Artificially generated data to check 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755000" y="3848100"/>
            <a:ext cx="77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0 → Scenario 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distribution under Scenario 0 is gaussian and under Scenario 1 is poisson.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Sanity check (d=21), qtree ewma (K=32)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800" y="1505200"/>
            <a:ext cx="3845974" cy="233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633900"/>
            <a:ext cx="2871650" cy="431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Poisson</a:t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Inflows generated with poisson 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Multimodal: Weekday (50%)  +  Weekend (50%)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755000" y="3848100"/>
            <a:ext cx="7761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Minimal</a:t>
            </a:r>
            <a:r>
              <a:rPr lang="en">
                <a:solidFill>
                  <a:schemeClr val="dk1"/>
                </a:solidFill>
              </a:rPr>
              <a:t> change between scenarios.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0 → Scenario 1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change is minimal: 5 seconds longer in a single red phase of a single traffic light.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Here we do add a gaussian noise (0 mean, 0.001 sigma) to the variables “flow cars” or “flow trucks”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Poisson (d=21), qtree ewma (K=32)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600" y="1327475"/>
            <a:ext cx="4205174" cy="24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612750"/>
            <a:ext cx="2869543" cy="431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Multimodal Poisson</a:t>
            </a:r>
            <a:r>
              <a:rPr lang="en">
                <a:solidFill>
                  <a:schemeClr val="dk1"/>
                </a:solidFill>
              </a:rPr>
              <a:t>  | Elicoidale Upstream (d=6)</a:t>
            </a:r>
            <a:r>
              <a:rPr lang="en"/>
              <a:t>, qtree ewma (K=32)</a:t>
            </a:r>
            <a:endParaRPr/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000" y="1301876"/>
            <a:ext cx="4256775" cy="25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626850"/>
            <a:ext cx="2869543" cy="431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