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43e170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43e170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f86b200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f86b200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f86b2008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f86b200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f86b200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f86b200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f86b200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f86b200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86b200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86b200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f86b2008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f86b2008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86b200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f86b200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f86b2008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f86b2008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f86b200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f86b200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943e170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943e170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86b200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f86b200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f86b200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f86b200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f86b200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f86b200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f86b200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f86b200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ce921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6ce921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86b200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86b200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6b200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f86b200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Poisson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Inflows generated with poisson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Multimodal: Weekday (50%)  +  Weekend (50%)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55000" y="3848100"/>
            <a:ext cx="77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 → Scenario 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change is minimal: 5 seconds longer in a single red phase of a single traffic light.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</a:t>
            </a: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>
                <a:solidFill>
                  <a:schemeClr val="dk1"/>
                </a:solidFill>
              </a:rPr>
              <a:t> | Elicoidale Downstream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27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25" y="858054"/>
            <a:ext cx="5183649" cy="380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</a:t>
            </a: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>
                <a:solidFill>
                  <a:schemeClr val="dk1"/>
                </a:solidFill>
              </a:rPr>
              <a:t> | Lungomare Canepa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4097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25" y="837760"/>
            <a:ext cx="5183649" cy="382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</a:t>
            </a: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>
                <a:solidFill>
                  <a:schemeClr val="dk1"/>
                </a:solidFill>
              </a:rPr>
              <a:t> | Via di Francia (d=3)</a:t>
            </a:r>
            <a:r>
              <a:rPr lang="en"/>
              <a:t>, qtree ewma (K=32)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921724"/>
            <a:ext cx="4161612" cy="311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76" y="967701"/>
            <a:ext cx="3893701" cy="28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Inflows generated with gaussian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755000" y="3848100"/>
            <a:ext cx="77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alternative policy, one of the port gates is closed, forcing trucks to reroute.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(d=21), qtree ewma (K=32)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598650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25" y="829300"/>
            <a:ext cx="5183649" cy="37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980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025" y="828869"/>
            <a:ext cx="5185749" cy="378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Elicoidale Downstream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26850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25" y="856531"/>
            <a:ext cx="5183650" cy="377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Lungomare Canepa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8330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25" y="847000"/>
            <a:ext cx="5076749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Via di Francia (d=3)</a:t>
            </a:r>
            <a:r>
              <a:rPr lang="en"/>
              <a:t>, qtree ewma (K=32)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952800"/>
            <a:ext cx="4133474" cy="30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50" y="1051723"/>
            <a:ext cx="3945626" cy="289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Poisson (d=21), qtree ewma (K=32)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08875"/>
            <a:ext cx="2964774" cy="44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950" y="1178575"/>
            <a:ext cx="4327826" cy="31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 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08875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593" y="883575"/>
            <a:ext cx="48291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 | </a:t>
            </a:r>
            <a:r>
              <a:rPr lang="en">
                <a:solidFill>
                  <a:schemeClr val="dk1"/>
                </a:solidFill>
              </a:rPr>
              <a:t>Elicoidale Downstream</a:t>
            </a:r>
            <a:r>
              <a:rPr lang="en">
                <a:solidFill>
                  <a:schemeClr val="dk1"/>
                </a:solidFill>
              </a:rPr>
              <a:t>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46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100" y="956400"/>
            <a:ext cx="48196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 | </a:t>
            </a:r>
            <a:r>
              <a:rPr lang="en">
                <a:solidFill>
                  <a:schemeClr val="dk1"/>
                </a:solidFill>
              </a:rPr>
              <a:t>Lungomare Canepa</a:t>
            </a:r>
            <a:r>
              <a:rPr lang="en">
                <a:solidFill>
                  <a:schemeClr val="dk1"/>
                </a:solidFill>
              </a:rPr>
              <a:t>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202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650" y="805125"/>
            <a:ext cx="48101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 | </a:t>
            </a:r>
            <a:r>
              <a:rPr lang="en">
                <a:solidFill>
                  <a:schemeClr val="dk1"/>
                </a:solidFill>
              </a:rPr>
              <a:t>Via di Francia</a:t>
            </a:r>
            <a:r>
              <a:rPr lang="en">
                <a:solidFill>
                  <a:schemeClr val="dk1"/>
                </a:solidFill>
              </a:rPr>
              <a:t> (d=3)</a:t>
            </a:r>
            <a:r>
              <a:rPr lang="en"/>
              <a:t>, qtree ewma (K=32)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828550"/>
            <a:ext cx="4359901" cy="32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925" y="1006397"/>
            <a:ext cx="3773850" cy="273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Uniform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(50%)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in “weekend” conditions (50%) 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755000" y="3848100"/>
            <a:ext cx="77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 keeping the basic scenario and changed slightly the timing of two traffic lights.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Uniform (d=21), qtree ewma (K=32)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0887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25" y="778397"/>
            <a:ext cx="5183651" cy="375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</a:t>
            </a: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>
                <a:solidFill>
                  <a:schemeClr val="dk1"/>
                </a:solidFill>
              </a:rPr>
              <a:t> 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59157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175" y="851801"/>
            <a:ext cx="5067600" cy="3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