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handoutMasterIdLst>
    <p:handoutMasterId r:id="rId27"/>
  </p:handoutMasterIdLst>
  <p:sldIdLst>
    <p:sldId id="266" r:id="rId5"/>
    <p:sldId id="256" r:id="rId6"/>
    <p:sldId id="257" r:id="rId7"/>
    <p:sldId id="258" r:id="rId8"/>
    <p:sldId id="273" r:id="rId9"/>
    <p:sldId id="274" r:id="rId10"/>
    <p:sldId id="277" r:id="rId11"/>
    <p:sldId id="275" r:id="rId12"/>
    <p:sldId id="281" r:id="rId13"/>
    <p:sldId id="270" r:id="rId14"/>
    <p:sldId id="276" r:id="rId15"/>
    <p:sldId id="278" r:id="rId16"/>
    <p:sldId id="279" r:id="rId17"/>
    <p:sldId id="282" r:id="rId18"/>
    <p:sldId id="283" r:id="rId19"/>
    <p:sldId id="286" r:id="rId20"/>
    <p:sldId id="284" r:id="rId21"/>
    <p:sldId id="285" r:id="rId22"/>
    <p:sldId id="287" r:id="rId23"/>
    <p:sldId id="288" r:id="rId24"/>
    <p:sldId id="269" r:id="rId2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6AC"/>
    <a:srgbClr val="005FEA"/>
    <a:srgbClr val="6699FF"/>
    <a:srgbClr val="FF99CC"/>
    <a:srgbClr val="F20C7F"/>
    <a:srgbClr val="FF3399"/>
    <a:srgbClr val="BC7FBB"/>
    <a:srgbClr val="7FC6ED"/>
    <a:srgbClr val="197D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7" autoAdjust="0"/>
    <p:restoredTop sz="94274" autoAdjust="0"/>
  </p:normalViewPr>
  <p:slideViewPr>
    <p:cSldViewPr snapToGrid="0" showGuides="1">
      <p:cViewPr varScale="1">
        <p:scale>
          <a:sx n="72" d="100"/>
          <a:sy n="72" d="100"/>
        </p:scale>
        <p:origin x="576" y="78"/>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en-US"/>
              <a:t>Category &amp; Percentage.</a:t>
            </a:r>
          </a:p>
        </c:rich>
      </c:tx>
      <c:layout>
        <c:manualLayout>
          <c:xMode val="edge"/>
          <c:yMode val="edge"/>
          <c:x val="0.13952824857049168"/>
          <c:y val="0.10005265929436545"/>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lotArea>
      <c:layout>
        <c:manualLayout>
          <c:layoutTarget val="inner"/>
          <c:xMode val="edge"/>
          <c:yMode val="edge"/>
          <c:x val="0"/>
          <c:y val="0.29382389645733609"/>
          <c:w val="0.71423920741925762"/>
          <c:h val="0.70617610354266391"/>
        </c:manualLayout>
      </c:layout>
      <c:pieChart>
        <c:varyColors val="1"/>
        <c:ser>
          <c:idx val="0"/>
          <c:order val="0"/>
          <c:tx>
            <c:strRef>
              <c:f>Sheet1!$B$1</c:f>
              <c:strCache>
                <c:ptCount val="1"/>
                <c:pt idx="0">
                  <c:v>category and percentage.</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388F-4E58-B17E-C2086B1706E2}"/>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9512-45C6-8CC7-C54F144C247F}"/>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9512-45C6-8CC7-C54F144C247F}"/>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9512-45C6-8CC7-C54F144C247F}"/>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9512-45C6-8CC7-C54F144C247F}"/>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Facial Care</c:v>
                </c:pt>
                <c:pt idx="1">
                  <c:v>Body Care</c:v>
                </c:pt>
                <c:pt idx="2">
                  <c:v>Hand Care</c:v>
                </c:pt>
                <c:pt idx="3">
                  <c:v>Foot Care</c:v>
                </c:pt>
                <c:pt idx="4">
                  <c:v>Others</c:v>
                </c:pt>
              </c:strCache>
            </c:strRef>
          </c:cat>
          <c:val>
            <c:numRef>
              <c:f>Sheet1!$B$2:$B$6</c:f>
              <c:numCache>
                <c:formatCode>0%</c:formatCode>
                <c:ptCount val="5"/>
                <c:pt idx="0">
                  <c:v>0.6</c:v>
                </c:pt>
                <c:pt idx="1">
                  <c:v>0.2</c:v>
                </c:pt>
                <c:pt idx="2">
                  <c:v>0.05</c:v>
                </c:pt>
                <c:pt idx="3">
                  <c:v>0.03</c:v>
                </c:pt>
                <c:pt idx="4">
                  <c:v>0.12</c:v>
                </c:pt>
              </c:numCache>
            </c:numRef>
          </c:val>
          <c:extLst>
            <c:ext xmlns:c16="http://schemas.microsoft.com/office/drawing/2014/chart" uri="{C3380CC4-5D6E-409C-BE32-E72D297353CC}">
              <c16:uniqueId val="{00000000-388F-4E58-B17E-C2086B1706E2}"/>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layout>
        <c:manualLayout>
          <c:xMode val="edge"/>
          <c:yMode val="edge"/>
          <c:x val="0.64930813408141297"/>
          <c:y val="0.30329558192266248"/>
          <c:w val="0.30069178312979705"/>
          <c:h val="0.64166313711661704"/>
        </c:manualLayout>
      </c:layout>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24295171702884585"/>
          <c:y val="6.3724648503844752E-2"/>
        </c:manualLayout>
      </c:layout>
      <c:overlay val="0"/>
      <c:spPr>
        <a:noFill/>
        <a:ln>
          <a:noFill/>
        </a:ln>
        <a:effectLst/>
      </c:spPr>
      <c:txPr>
        <a:bodyPr rot="0" spcFirstLastPara="1" vertOverflow="ellipsis" vert="horz" wrap="square" anchor="ctr" anchorCtr="1"/>
        <a:lstStyle/>
        <a:p>
          <a:pPr>
            <a:defRPr sz="2200" b="1" i="0" u="none" strike="noStrike" kern="1200" baseline="0">
              <a:solidFill>
                <a:srgbClr val="002060"/>
              </a:solidFill>
              <a:latin typeface="+mn-lt"/>
              <a:ea typeface="+mn-ea"/>
              <a:cs typeface="+mn-cs"/>
            </a:defRPr>
          </a:pPr>
          <a:endParaRPr lang="en-US"/>
        </a:p>
      </c:txPr>
    </c:title>
    <c:autoTitleDeleted val="0"/>
    <c:plotArea>
      <c:layout/>
      <c:doughnutChart>
        <c:varyColors val="1"/>
        <c:ser>
          <c:idx val="0"/>
          <c:order val="0"/>
          <c:tx>
            <c:strRef>
              <c:f>Sheet1!$B$1</c:f>
              <c:strCache>
                <c:ptCount val="1"/>
                <c:pt idx="0">
                  <c:v>Skincare Market Share</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3D01-4394-98F1-2545E1D91E51}"/>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3D01-4394-98F1-2545E1D91E51}"/>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3D01-4394-98F1-2545E1D91E51}"/>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3D01-4394-98F1-2545E1D91E51}"/>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Urban India</c:v>
                </c:pt>
                <c:pt idx="1">
                  <c:v>Rural India</c:v>
                </c:pt>
              </c:strCache>
            </c:strRef>
          </c:cat>
          <c:val>
            <c:numRef>
              <c:f>Sheet1!$B$2:$B$5</c:f>
              <c:numCache>
                <c:formatCode>0%</c:formatCode>
                <c:ptCount val="4"/>
                <c:pt idx="0">
                  <c:v>0.7</c:v>
                </c:pt>
                <c:pt idx="1">
                  <c:v>0.3</c:v>
                </c:pt>
              </c:numCache>
            </c:numRef>
          </c:val>
          <c:extLst>
            <c:ext xmlns:c16="http://schemas.microsoft.com/office/drawing/2014/chart" uri="{C3380CC4-5D6E-409C-BE32-E72D297353CC}">
              <c16:uniqueId val="{00000000-4FFE-429E-AEA8-7E379E21543A}"/>
            </c:ext>
          </c:extLst>
        </c:ser>
        <c:dLbls>
          <c:showLegendKey val="0"/>
          <c:showVal val="0"/>
          <c:showCatName val="0"/>
          <c:showSerName val="0"/>
          <c:showPercent val="1"/>
          <c:showBubbleSize val="0"/>
          <c:showLeaderLines val="1"/>
        </c:dLbls>
        <c:firstSliceAng val="0"/>
        <c:holeSize val="70"/>
      </c:doughnutChart>
      <c:spPr>
        <a:noFill/>
        <a:ln>
          <a:noFill/>
        </a:ln>
        <a:effectLst/>
      </c:spPr>
    </c:plotArea>
    <c:legend>
      <c:legendPos val="b"/>
      <c:legendEntry>
        <c:idx val="2"/>
        <c:delete val="1"/>
      </c:legendEntry>
      <c:legendEntry>
        <c:idx val="3"/>
        <c:delete val="1"/>
      </c:legendEntry>
      <c:overlay val="0"/>
      <c:spPr>
        <a:solidFill>
          <a:schemeClr val="lt1">
            <a:alpha val="78000"/>
          </a:schemeClr>
        </a:solidFill>
        <a:ln>
          <a:noFill/>
        </a:ln>
        <a:effectLst/>
      </c:spPr>
      <c:txPr>
        <a:bodyPr rot="0" spcFirstLastPara="1" vertOverflow="ellipsis" vert="horz" wrap="square" anchor="ctr" anchorCtr="1"/>
        <a:lstStyle/>
        <a:p>
          <a:pPr>
            <a:defRPr sz="1800" b="0" i="0" u="none" strike="noStrike" kern="1200" baseline="0">
              <a:solidFill>
                <a:schemeClr val="tx1">
                  <a:lumMod val="95000"/>
                  <a:lumOff val="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289512702405885"/>
          <c:y val="8.8778212913358426E-2"/>
          <c:w val="0.77927102891383015"/>
          <c:h val="0.76379757777673096"/>
        </c:manualLayout>
      </c:layout>
      <c:barChart>
        <c:barDir val="col"/>
        <c:grouping val="stacked"/>
        <c:varyColors val="0"/>
        <c:ser>
          <c:idx val="0"/>
          <c:order val="0"/>
          <c:tx>
            <c:strRef>
              <c:f>Sheet1!$B$1</c:f>
              <c:strCache>
                <c:ptCount val="1"/>
                <c:pt idx="0">
                  <c:v>Series 1</c:v>
                </c:pt>
              </c:strCache>
            </c:strRef>
          </c:tx>
          <c:spPr>
            <a:solidFill>
              <a:schemeClr val="tx2">
                <a:lumMod val="60000"/>
                <a:lumOff val="40000"/>
              </a:schemeClr>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Cetaphil</c:v>
                </c:pt>
                <c:pt idx="1">
                  <c:v>Mamaearth</c:v>
                </c:pt>
                <c:pt idx="2">
                  <c:v>Alps Goodness</c:v>
                </c:pt>
                <c:pt idx="3">
                  <c:v>Himalaya</c:v>
                </c:pt>
              </c:strCache>
            </c:strRef>
          </c:cat>
          <c:val>
            <c:numRef>
              <c:f>Sheet1!$B$2:$B$5</c:f>
              <c:numCache>
                <c:formatCode>0%</c:formatCode>
                <c:ptCount val="4"/>
                <c:pt idx="0">
                  <c:v>0.95</c:v>
                </c:pt>
                <c:pt idx="1">
                  <c:v>0.6</c:v>
                </c:pt>
                <c:pt idx="2">
                  <c:v>0.4</c:v>
                </c:pt>
                <c:pt idx="3">
                  <c:v>0.3</c:v>
                </c:pt>
              </c:numCache>
            </c:numRef>
          </c:val>
          <c:extLst>
            <c:ext xmlns:c16="http://schemas.microsoft.com/office/drawing/2014/chart" uri="{C3380CC4-5D6E-409C-BE32-E72D297353CC}">
              <c16:uniqueId val="{00000000-3F21-4568-BDD5-FB4D795216D7}"/>
            </c:ext>
          </c:extLst>
        </c:ser>
        <c:ser>
          <c:idx val="1"/>
          <c:order val="1"/>
          <c:tx>
            <c:strRef>
              <c:f>Sheet1!$C$1</c:f>
              <c:strCache>
                <c:ptCount val="1"/>
                <c:pt idx="0">
                  <c:v>Column1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Cetaphil</c:v>
                </c:pt>
                <c:pt idx="1">
                  <c:v>Mamaearth</c:v>
                </c:pt>
                <c:pt idx="2">
                  <c:v>Alps Goodness</c:v>
                </c:pt>
                <c:pt idx="3">
                  <c:v>Himalaya</c:v>
                </c:pt>
              </c:strCache>
            </c:strRef>
          </c:cat>
          <c:val>
            <c:numRef>
              <c:f>Sheet1!$C$2:$C$5</c:f>
              <c:numCache>
                <c:formatCode>General</c:formatCode>
                <c:ptCount val="4"/>
              </c:numCache>
            </c:numRef>
          </c:val>
          <c:extLst>
            <c:ext xmlns:c16="http://schemas.microsoft.com/office/drawing/2014/chart" uri="{C3380CC4-5D6E-409C-BE32-E72D297353CC}">
              <c16:uniqueId val="{00000001-3F21-4568-BDD5-FB4D795216D7}"/>
            </c:ext>
          </c:extLst>
        </c:ser>
        <c:ser>
          <c:idx val="2"/>
          <c:order val="2"/>
          <c:tx>
            <c:strRef>
              <c:f>Sheet1!$D$1</c:f>
              <c:strCache>
                <c:ptCount val="1"/>
                <c:pt idx="0">
                  <c:v>Column2</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Cetaphil</c:v>
                </c:pt>
                <c:pt idx="1">
                  <c:v>Mamaearth</c:v>
                </c:pt>
                <c:pt idx="2">
                  <c:v>Alps Goodness</c:v>
                </c:pt>
                <c:pt idx="3">
                  <c:v>Himalaya</c:v>
                </c:pt>
              </c:strCache>
            </c:strRef>
          </c:cat>
          <c:val>
            <c:numRef>
              <c:f>Sheet1!$D$2:$D$5</c:f>
              <c:numCache>
                <c:formatCode>General</c:formatCode>
                <c:ptCount val="4"/>
              </c:numCache>
            </c:numRef>
          </c:val>
          <c:extLst>
            <c:ext xmlns:c16="http://schemas.microsoft.com/office/drawing/2014/chart" uri="{C3380CC4-5D6E-409C-BE32-E72D297353CC}">
              <c16:uniqueId val="{00000002-3F21-4568-BDD5-FB4D795216D7}"/>
            </c:ext>
          </c:extLst>
        </c:ser>
        <c:dLbls>
          <c:dLblPos val="ctr"/>
          <c:showLegendKey val="0"/>
          <c:showVal val="1"/>
          <c:showCatName val="0"/>
          <c:showSerName val="0"/>
          <c:showPercent val="0"/>
          <c:showBubbleSize val="0"/>
        </c:dLbls>
        <c:gapWidth val="150"/>
        <c:overlap val="100"/>
        <c:axId val="466916872"/>
        <c:axId val="466917232"/>
      </c:barChart>
      <c:catAx>
        <c:axId val="46691687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66917232"/>
        <c:crosses val="autoZero"/>
        <c:auto val="1"/>
        <c:lblAlgn val="ctr"/>
        <c:lblOffset val="100"/>
        <c:noMultiLvlLbl val="0"/>
      </c:catAx>
      <c:valAx>
        <c:axId val="466917232"/>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66916872"/>
        <c:crosses val="autoZero"/>
        <c:crossBetween val="between"/>
      </c:valAx>
      <c:spPr>
        <a:solidFill>
          <a:srgbClr val="F20C7F"/>
        </a:solidFill>
        <a:ln>
          <a:solidFill>
            <a:srgbClr val="FF99CC"/>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20C7F"/>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Column2</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Cetaphil</c:v>
                </c:pt>
                <c:pt idx="1">
                  <c:v>Mamaearth</c:v>
                </c:pt>
                <c:pt idx="2">
                  <c:v>Alps Goodness</c:v>
                </c:pt>
                <c:pt idx="3">
                  <c:v>Himalaya</c:v>
                </c:pt>
              </c:strCache>
            </c:strRef>
          </c:cat>
          <c:val>
            <c:numRef>
              <c:f>Sheet1!$B$2:$B$5</c:f>
              <c:numCache>
                <c:formatCode>General</c:formatCode>
                <c:ptCount val="4"/>
              </c:numCache>
            </c:numRef>
          </c:val>
          <c:extLst>
            <c:ext xmlns:c16="http://schemas.microsoft.com/office/drawing/2014/chart" uri="{C3380CC4-5D6E-409C-BE32-E72D297353CC}">
              <c16:uniqueId val="{00000000-D2AF-495B-AAD0-ADE8FF3D43DC}"/>
            </c:ext>
          </c:extLst>
        </c:ser>
        <c:ser>
          <c:idx val="1"/>
          <c:order val="1"/>
          <c:tx>
            <c:strRef>
              <c:f>Sheet1!$C$1</c:f>
              <c:strCache>
                <c:ptCount val="1"/>
                <c:pt idx="0">
                  <c:v>Column1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Cetaphil</c:v>
                </c:pt>
                <c:pt idx="1">
                  <c:v>Mamaearth</c:v>
                </c:pt>
                <c:pt idx="2">
                  <c:v>Alps Goodness</c:v>
                </c:pt>
                <c:pt idx="3">
                  <c:v>Himalaya</c:v>
                </c:pt>
              </c:strCache>
            </c:strRef>
          </c:cat>
          <c:val>
            <c:numRef>
              <c:f>Sheet1!$C$2:$C$5</c:f>
              <c:numCache>
                <c:formatCode>General</c:formatCode>
                <c:ptCount val="4"/>
              </c:numCache>
            </c:numRef>
          </c:val>
          <c:extLst>
            <c:ext xmlns:c16="http://schemas.microsoft.com/office/drawing/2014/chart" uri="{C3380CC4-5D6E-409C-BE32-E72D297353CC}">
              <c16:uniqueId val="{00000001-D2AF-495B-AAD0-ADE8FF3D43DC}"/>
            </c:ext>
          </c:extLst>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Cetaphil</c:v>
                </c:pt>
                <c:pt idx="1">
                  <c:v>Mamaearth</c:v>
                </c:pt>
                <c:pt idx="2">
                  <c:v>Alps Goodness</c:v>
                </c:pt>
                <c:pt idx="3">
                  <c:v>Himalaya</c:v>
                </c:pt>
              </c:strCache>
            </c:strRef>
          </c:cat>
          <c:val>
            <c:numRef>
              <c:f>Sheet1!$D$2:$D$5</c:f>
              <c:numCache>
                <c:formatCode>0%</c:formatCode>
                <c:ptCount val="4"/>
                <c:pt idx="0">
                  <c:v>0.95</c:v>
                </c:pt>
                <c:pt idx="1">
                  <c:v>0.2</c:v>
                </c:pt>
                <c:pt idx="2">
                  <c:v>0.1</c:v>
                </c:pt>
                <c:pt idx="3">
                  <c:v>0.05</c:v>
                </c:pt>
              </c:numCache>
            </c:numRef>
          </c:val>
          <c:extLst>
            <c:ext xmlns:c16="http://schemas.microsoft.com/office/drawing/2014/chart" uri="{C3380CC4-5D6E-409C-BE32-E72D297353CC}">
              <c16:uniqueId val="{00000002-D2AF-495B-AAD0-ADE8FF3D43DC}"/>
            </c:ext>
          </c:extLst>
        </c:ser>
        <c:dLbls>
          <c:dLblPos val="ctr"/>
          <c:showLegendKey val="0"/>
          <c:showVal val="1"/>
          <c:showCatName val="0"/>
          <c:showSerName val="0"/>
          <c:showPercent val="0"/>
          <c:showBubbleSize val="0"/>
        </c:dLbls>
        <c:gapWidth val="150"/>
        <c:overlap val="100"/>
        <c:axId val="480422968"/>
        <c:axId val="382520312"/>
      </c:barChart>
      <c:catAx>
        <c:axId val="480422968"/>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82520312"/>
        <c:crosses val="autoZero"/>
        <c:auto val="1"/>
        <c:lblAlgn val="ctr"/>
        <c:lblOffset val="100"/>
        <c:noMultiLvlLbl val="0"/>
      </c:catAx>
      <c:valAx>
        <c:axId val="382520312"/>
        <c:scaling>
          <c:orientation val="minMax"/>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80422968"/>
        <c:crosses val="autoZero"/>
        <c:crossBetween val="between"/>
      </c:valAx>
      <c:spPr>
        <a:noFill/>
        <a:ln>
          <a:solidFill>
            <a:schemeClr val="accent1">
              <a:lumMod val="60000"/>
              <a:lumOff val="40000"/>
            </a:schemeClr>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75000"/>
      </a:schemeClr>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358511198662798"/>
          <c:y val="7.3755432870639681E-2"/>
          <c:w val="0.79650141343203562"/>
          <c:h val="0.82609632906675723"/>
        </c:manualLayout>
      </c:layout>
      <c:barChart>
        <c:barDir val="col"/>
        <c:grouping val="stacked"/>
        <c:varyColors val="0"/>
        <c:ser>
          <c:idx val="0"/>
          <c:order val="0"/>
          <c:tx>
            <c:strRef>
              <c:f>Sheet1!$B$1</c:f>
              <c:strCache>
                <c:ptCount val="1"/>
                <c:pt idx="0">
                  <c:v>Column2</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Cetaphil</c:v>
                </c:pt>
                <c:pt idx="1">
                  <c:v>Mamaearth</c:v>
                </c:pt>
                <c:pt idx="2">
                  <c:v>Alps Goodness</c:v>
                </c:pt>
                <c:pt idx="3">
                  <c:v>Himalaya</c:v>
                </c:pt>
              </c:strCache>
            </c:strRef>
          </c:cat>
          <c:val>
            <c:numRef>
              <c:f>Sheet1!$B$2:$B$5</c:f>
              <c:numCache>
                <c:formatCode>General</c:formatCode>
                <c:ptCount val="4"/>
              </c:numCache>
            </c:numRef>
          </c:val>
          <c:extLst>
            <c:ext xmlns:c16="http://schemas.microsoft.com/office/drawing/2014/chart" uri="{C3380CC4-5D6E-409C-BE32-E72D297353CC}">
              <c16:uniqueId val="{00000000-D2AF-495B-AAD0-ADE8FF3D43DC}"/>
            </c:ext>
          </c:extLst>
        </c:ser>
        <c:ser>
          <c:idx val="1"/>
          <c:order val="1"/>
          <c:tx>
            <c:strRef>
              <c:f>Sheet1!$C$1</c:f>
              <c:strCache>
                <c:ptCount val="1"/>
                <c:pt idx="0">
                  <c:v>Column1</c:v>
                </c:pt>
              </c:strCache>
            </c:strRef>
          </c:tx>
          <c:spPr>
            <a:solidFill>
              <a:schemeClr val="accent3">
                <a:lumMod val="60000"/>
                <a:lumOff val="40000"/>
              </a:schemeClr>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Cetaphil</c:v>
                </c:pt>
                <c:pt idx="1">
                  <c:v>Mamaearth</c:v>
                </c:pt>
                <c:pt idx="2">
                  <c:v>Alps Goodness</c:v>
                </c:pt>
                <c:pt idx="3">
                  <c:v>Himalaya</c:v>
                </c:pt>
              </c:strCache>
            </c:strRef>
          </c:cat>
          <c:val>
            <c:numRef>
              <c:f>Sheet1!$C$2:$C$5</c:f>
              <c:numCache>
                <c:formatCode>0%</c:formatCode>
                <c:ptCount val="4"/>
                <c:pt idx="0">
                  <c:v>0.8</c:v>
                </c:pt>
                <c:pt idx="1">
                  <c:v>0.6</c:v>
                </c:pt>
                <c:pt idx="2">
                  <c:v>0.5</c:v>
                </c:pt>
                <c:pt idx="3">
                  <c:v>0.7</c:v>
                </c:pt>
              </c:numCache>
            </c:numRef>
          </c:val>
          <c:extLst>
            <c:ext xmlns:c16="http://schemas.microsoft.com/office/drawing/2014/chart" uri="{C3380CC4-5D6E-409C-BE32-E72D297353CC}">
              <c16:uniqueId val="{00000001-D2AF-495B-AAD0-ADE8FF3D43DC}"/>
            </c:ext>
          </c:extLst>
        </c:ser>
        <c:ser>
          <c:idx val="2"/>
          <c:order val="2"/>
          <c:tx>
            <c:strRef>
              <c:f>Sheet1!$D$1</c:f>
              <c:strCache>
                <c:ptCount val="1"/>
                <c:pt idx="0">
                  <c:v>Column3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Cetaphil</c:v>
                </c:pt>
                <c:pt idx="1">
                  <c:v>Mamaearth</c:v>
                </c:pt>
                <c:pt idx="2">
                  <c:v>Alps Goodness</c:v>
                </c:pt>
                <c:pt idx="3">
                  <c:v>Himalaya</c:v>
                </c:pt>
              </c:strCache>
            </c:strRef>
          </c:cat>
          <c:val>
            <c:numRef>
              <c:f>Sheet1!$D$2:$D$5</c:f>
              <c:numCache>
                <c:formatCode>General</c:formatCode>
                <c:ptCount val="4"/>
              </c:numCache>
            </c:numRef>
          </c:val>
          <c:extLst>
            <c:ext xmlns:c16="http://schemas.microsoft.com/office/drawing/2014/chart" uri="{C3380CC4-5D6E-409C-BE32-E72D297353CC}">
              <c16:uniqueId val="{00000002-D2AF-495B-AAD0-ADE8FF3D43DC}"/>
            </c:ext>
          </c:extLst>
        </c:ser>
        <c:dLbls>
          <c:dLblPos val="ctr"/>
          <c:showLegendKey val="0"/>
          <c:showVal val="1"/>
          <c:showCatName val="0"/>
          <c:showSerName val="0"/>
          <c:showPercent val="0"/>
          <c:showBubbleSize val="0"/>
        </c:dLbls>
        <c:gapWidth val="150"/>
        <c:overlap val="100"/>
        <c:axId val="480422968"/>
        <c:axId val="382520312"/>
      </c:barChart>
      <c:catAx>
        <c:axId val="48042296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82520312"/>
        <c:crosses val="autoZero"/>
        <c:auto val="1"/>
        <c:lblAlgn val="ctr"/>
        <c:lblOffset val="100"/>
        <c:noMultiLvlLbl val="0"/>
      </c:catAx>
      <c:valAx>
        <c:axId val="382520312"/>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80422968"/>
        <c:crosses val="autoZero"/>
        <c:crossBetween val="between"/>
      </c:valAx>
      <c:spPr>
        <a:solidFill>
          <a:schemeClr val="tx2"/>
        </a:solidFill>
        <a:ln>
          <a:solidFill>
            <a:schemeClr val="bg1">
              <a:alpha val="99000"/>
            </a:schemeClr>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0046AC"/>
    </a:soli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Average Price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Sheet1!$B$1</c:f>
              <c:strCache>
                <c:ptCount val="1"/>
                <c:pt idx="0">
                  <c:v>Price</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17A-4C4E-AFB5-28791986CBEE}"/>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17A-4C4E-AFB5-28791986CBEE}"/>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17A-4C4E-AFB5-28791986CBEE}"/>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17A-4C4E-AFB5-28791986CBEE}"/>
              </c:ext>
            </c:extLst>
          </c:dPt>
          <c:dLbls>
            <c:dLbl>
              <c:idx val="0"/>
              <c:layout>
                <c:manualLayout>
                  <c:x val="-0.21478305170397355"/>
                  <c:y val="-4.9773297880638303E-3"/>
                </c:manualLayout>
              </c:layout>
              <c:tx>
                <c:rich>
                  <a:bodyPr/>
                  <a:lstStyle/>
                  <a:p>
                    <a:r>
                      <a:rPr lang="en-US" dirty="0"/>
                      <a:t>₹300 - ₹1500</a:t>
                    </a:r>
                  </a:p>
                </c:rich>
              </c:tx>
              <c:dLblPos val="bestFit"/>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1-B17A-4C4E-AFB5-28791986CBEE}"/>
                </c:ext>
              </c:extLst>
            </c:dLbl>
            <c:dLbl>
              <c:idx val="1"/>
              <c:layout>
                <c:manualLayout>
                  <c:x val="0.12284296546621319"/>
                  <c:y val="-0.17843347587005448"/>
                </c:manualLayout>
              </c:layout>
              <c:tx>
                <c:rich>
                  <a:bodyPr/>
                  <a:lstStyle/>
                  <a:p>
                    <a:r>
                      <a:rPr lang="en-US" dirty="0"/>
                      <a:t>₹200</a:t>
                    </a:r>
                    <a:r>
                      <a:rPr lang="en-US" baseline="0" dirty="0"/>
                      <a:t> - ₹1000</a:t>
                    </a:r>
                    <a:endParaRPr lang="en-US" dirty="0"/>
                  </a:p>
                </c:rich>
              </c:tx>
              <c:dLblPos val="bestFit"/>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3-B17A-4C4E-AFB5-28791986CBEE}"/>
                </c:ext>
              </c:extLst>
            </c:dLbl>
            <c:dLbl>
              <c:idx val="2"/>
              <c:layout>
                <c:manualLayout>
                  <c:x val="0.17507499919753941"/>
                  <c:y val="1.4629256505088088E-2"/>
                </c:manualLayout>
              </c:layout>
              <c:tx>
                <c:rich>
                  <a:bodyPr/>
                  <a:lstStyle/>
                  <a:p>
                    <a:r>
                      <a:rPr lang="en-US" dirty="0"/>
                      <a:t>₹200 -₹1200</a:t>
                    </a:r>
                  </a:p>
                </c:rich>
              </c:tx>
              <c:dLblPos val="bestFit"/>
              <c:showLegendKey val="0"/>
              <c:showVal val="0"/>
              <c:showCatName val="0"/>
              <c:showSerName val="0"/>
              <c:showPercent val="1"/>
              <c:showBubbleSize val="0"/>
              <c:extLst>
                <c:ext xmlns:c15="http://schemas.microsoft.com/office/drawing/2012/chart" uri="{CE6537A1-D6FC-4f65-9D91-7224C49458BB}">
                  <c15:layout>
                    <c:manualLayout>
                      <c:w val="0.15656885975705609"/>
                      <c:h val="5.4793617794102002E-2"/>
                    </c:manualLayout>
                  </c15:layout>
                  <c15:showDataLabelsRange val="0"/>
                </c:ext>
                <c:ext xmlns:c16="http://schemas.microsoft.com/office/drawing/2014/chart" uri="{C3380CC4-5D6E-409C-BE32-E72D297353CC}">
                  <c16:uniqueId val="{00000005-B17A-4C4E-AFB5-28791986CBEE}"/>
                </c:ext>
              </c:extLst>
            </c:dLbl>
            <c:dLbl>
              <c:idx val="3"/>
              <c:delete val="1"/>
              <c:extLst>
                <c:ext xmlns:c15="http://schemas.microsoft.com/office/drawing/2012/chart" uri="{CE6537A1-D6FC-4f65-9D91-7224C49458BB}"/>
                <c:ext xmlns:c16="http://schemas.microsoft.com/office/drawing/2014/chart" uri="{C3380CC4-5D6E-409C-BE32-E72D297353CC}">
                  <c16:uniqueId val="{00000007-B17A-4C4E-AFB5-28791986CBE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Sheet1!$A$2:$A$5</c:f>
              <c:strCache>
                <c:ptCount val="4"/>
                <c:pt idx="0">
                  <c:v>Cetaphil</c:v>
                </c:pt>
                <c:pt idx="1">
                  <c:v>Mamaearth</c:v>
                </c:pt>
                <c:pt idx="2">
                  <c:v>Alps Goodness</c:v>
                </c:pt>
                <c:pt idx="3">
                  <c:v>Himalaya</c:v>
                </c:pt>
              </c:strCache>
            </c:strRef>
          </c:cat>
          <c:val>
            <c:numRef>
              <c:f>Sheet1!$B$2:$B$5</c:f>
              <c:numCache>
                <c:formatCode>General</c:formatCode>
                <c:ptCount val="4"/>
                <c:pt idx="0">
                  <c:v>1000</c:v>
                </c:pt>
                <c:pt idx="1">
                  <c:v>500</c:v>
                </c:pt>
                <c:pt idx="2">
                  <c:v>400</c:v>
                </c:pt>
                <c:pt idx="3">
                  <c:v>400</c:v>
                </c:pt>
              </c:numCache>
            </c:numRef>
          </c:val>
          <c:extLst>
            <c:ext xmlns:c16="http://schemas.microsoft.com/office/drawing/2014/chart" uri="{C3380CC4-5D6E-409C-BE32-E72D297353CC}">
              <c16:uniqueId val="{00000008-B17A-4C4E-AFB5-28791986CBEE}"/>
            </c:ext>
          </c:extLst>
        </c:ser>
        <c:dLbls>
          <c:dLblPos val="inEnd"/>
          <c:showLegendKey val="0"/>
          <c:showVal val="0"/>
          <c:showCatName val="0"/>
          <c:showSerName val="0"/>
          <c:showPercent val="1"/>
          <c:showBubbleSize val="0"/>
          <c:showLeaderLines val="1"/>
        </c:dLbls>
        <c:firstSliceAng val="10"/>
      </c:pieChart>
      <c:spPr>
        <a:noFill/>
        <a:ln>
          <a:noFill/>
        </a:ln>
        <a:effectLst/>
      </c:spPr>
    </c:plotArea>
    <c:legend>
      <c:legendPos val="b"/>
      <c:legendEntry>
        <c:idx val="0"/>
        <c:txPr>
          <a:bodyPr rot="0" spcFirstLastPara="1" vertOverflow="ellipsis" vert="horz" wrap="square" anchor="ctr" anchorCtr="1"/>
          <a:lstStyle/>
          <a:p>
            <a:pPr>
              <a:defRPr sz="1240" b="0" i="0" u="none" strike="noStrike" kern="1200" baseline="0">
                <a:solidFill>
                  <a:schemeClr val="lt1">
                    <a:lumMod val="85000"/>
                  </a:schemeClr>
                </a:solidFill>
                <a:latin typeface="+mn-lt"/>
                <a:ea typeface="+mn-ea"/>
                <a:cs typeface="+mn-cs"/>
              </a:defRPr>
            </a:pPr>
            <a:endParaRPr lang="en-US"/>
          </a:p>
        </c:txPr>
      </c:legendEntry>
      <c:layout>
        <c:manualLayout>
          <c:xMode val="edge"/>
          <c:yMode val="edge"/>
          <c:x val="0.1421647340398827"/>
          <c:y val="0.86309755952523459"/>
          <c:w val="0.78674779611411561"/>
          <c:h val="0.13154515005741885"/>
        </c:manualLayout>
      </c:layout>
      <c:overlay val="0"/>
      <c:spPr>
        <a:noFill/>
        <a:ln>
          <a:noFill/>
        </a:ln>
        <a:effectLst/>
      </c:spPr>
      <c:txPr>
        <a:bodyPr rot="0" spcFirstLastPara="1" vertOverflow="ellipsis" vert="horz" wrap="square" anchor="ctr" anchorCtr="1"/>
        <a:lstStyle/>
        <a:p>
          <a:pPr>
            <a:defRPr sz="124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75000"/>
      </a:schemeClr>
    </a:solid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rawings/drawing1.xml><?xml version="1.0" encoding="utf-8"?>
<c:userShapes xmlns:c="http://schemas.openxmlformats.org/drawingml/2006/chart">
  <cdr:relSizeAnchor xmlns:cdr="http://schemas.openxmlformats.org/drawingml/2006/chartDrawing">
    <cdr:from>
      <cdr:x>0.37922</cdr:x>
      <cdr:y>0.25295</cdr:y>
    </cdr:from>
    <cdr:to>
      <cdr:x>0.54462</cdr:x>
      <cdr:y>0.33832</cdr:y>
    </cdr:to>
    <cdr:sp macro="" textlink="">
      <cdr:nvSpPr>
        <cdr:cNvPr id="2" name="TextBox 1">
          <a:extLst xmlns:a="http://schemas.openxmlformats.org/drawingml/2006/main">
            <a:ext uri="{FF2B5EF4-FFF2-40B4-BE49-F238E27FC236}">
              <a16:creationId xmlns:a16="http://schemas.microsoft.com/office/drawing/2014/main" id="{0DF74B23-DD50-BF4C-A764-ACB85BB406A8}"/>
            </a:ext>
          </a:extLst>
        </cdr:cNvPr>
        <cdr:cNvSpPr txBox="1"/>
      </cdr:nvSpPr>
      <cdr:spPr>
        <a:xfrm xmlns:a="http://schemas.openxmlformats.org/drawingml/2006/main">
          <a:off x="2303816" y="982602"/>
          <a:ext cx="1004816" cy="33163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dirty="0">
              <a:solidFill>
                <a:schemeClr val="bg1"/>
              </a:solidFill>
            </a:rPr>
            <a:t>₹50 - ₹800</a:t>
          </a:r>
          <a:endParaRPr lang="en-IN" sz="1100" dirty="0">
            <a:solidFill>
              <a:schemeClr val="bg1"/>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14.08.2024</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14.08.2024</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ihs.org.vn/sua-rua-mat-cetaphil-53073.html" TargetMode="External"/><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cetaphil.com/us/why-cetaphil/science-based-skincare.html" TargetMode="Externa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hyperlink" Target="https://www.pexels.com/video/girl-mask-cream-patches-6443769/" TargetMode="External"/><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a:xfrm>
            <a:off x="-168202" y="908427"/>
            <a:ext cx="4911652" cy="2066359"/>
          </a:xfrm>
        </p:spPr>
        <p:txBody>
          <a:bodyPr/>
          <a:lstStyle/>
          <a:p>
            <a:pPr algn="ctr"/>
            <a:r>
              <a:rPr lang="en-US" sz="5400" dirty="0"/>
              <a:t>COMPETITIVE ANALYSIS </a:t>
            </a:r>
            <a:endParaRPr lang="ru-RU" sz="5400" dirty="0"/>
          </a:p>
        </p:txBody>
      </p:sp>
      <p:sp>
        <p:nvSpPr>
          <p:cNvPr id="3" name="Text Placeholder 2">
            <a:extLst>
              <a:ext uri="{FF2B5EF4-FFF2-40B4-BE49-F238E27FC236}">
                <a16:creationId xmlns:a16="http://schemas.microsoft.com/office/drawing/2014/main" id="{5ECCBAE3-CEA3-4EE0-83F6-41CFC54D2B4A}"/>
              </a:ext>
            </a:extLst>
          </p:cNvPr>
          <p:cNvSpPr>
            <a:spLocks noGrp="1"/>
          </p:cNvSpPr>
          <p:nvPr>
            <p:ph type="body" sz="quarter" idx="20"/>
          </p:nvPr>
        </p:nvSpPr>
        <p:spPr>
          <a:xfrm>
            <a:off x="884877" y="4528741"/>
            <a:ext cx="3536257" cy="949829"/>
          </a:xfrm>
        </p:spPr>
        <p:txBody>
          <a:bodyPr/>
          <a:lstStyle/>
          <a:p>
            <a:r>
              <a:rPr lang="en-US" b="1" dirty="0"/>
              <a:t>Presented  by,</a:t>
            </a:r>
          </a:p>
          <a:p>
            <a:pPr>
              <a:lnSpc>
                <a:spcPct val="100000"/>
              </a:lnSpc>
            </a:pPr>
            <a:r>
              <a:rPr lang="en-US" sz="1600" b="1" dirty="0">
                <a:solidFill>
                  <a:schemeClr val="accent4">
                    <a:lumMod val="75000"/>
                  </a:schemeClr>
                </a:solidFill>
                <a:latin typeface="Aptos Display" panose="020B0004020202020204" pitchFamily="34" charset="0"/>
              </a:rPr>
              <a:t>Rijo Joy </a:t>
            </a:r>
          </a:p>
          <a:p>
            <a:pPr>
              <a:lnSpc>
                <a:spcPct val="100000"/>
              </a:lnSpc>
            </a:pPr>
            <a:r>
              <a:rPr lang="en-US" sz="1600" b="1" dirty="0">
                <a:solidFill>
                  <a:schemeClr val="accent4">
                    <a:lumMod val="75000"/>
                  </a:schemeClr>
                </a:solidFill>
                <a:latin typeface="Aptos Display" panose="020B0004020202020204" pitchFamily="34" charset="0"/>
              </a:rPr>
              <a:t>Feba K Johnykutty  </a:t>
            </a:r>
          </a:p>
          <a:p>
            <a:pPr>
              <a:lnSpc>
                <a:spcPct val="100000"/>
              </a:lnSpc>
            </a:pPr>
            <a:r>
              <a:rPr lang="en-US" sz="1600" b="1" dirty="0">
                <a:solidFill>
                  <a:schemeClr val="accent4">
                    <a:lumMod val="75000"/>
                  </a:schemeClr>
                </a:solidFill>
                <a:latin typeface="Aptos Display" panose="020B0004020202020204" pitchFamily="34" charset="0"/>
              </a:rPr>
              <a:t>Nandana K Vinayan</a:t>
            </a:r>
          </a:p>
          <a:p>
            <a:pPr>
              <a:lnSpc>
                <a:spcPct val="100000"/>
              </a:lnSpc>
            </a:pPr>
            <a:r>
              <a:rPr lang="en-US" sz="1600" b="1" dirty="0">
                <a:solidFill>
                  <a:schemeClr val="accent4">
                    <a:lumMod val="75000"/>
                  </a:schemeClr>
                </a:solidFill>
                <a:latin typeface="Aptos Display" panose="020B0004020202020204" pitchFamily="34" charset="0"/>
              </a:rPr>
              <a:t>Mohammed I</a:t>
            </a:r>
          </a:p>
          <a:p>
            <a:endParaRPr lang="ru-RU" dirty="0"/>
          </a:p>
        </p:txBody>
      </p:sp>
      <p:pic>
        <p:nvPicPr>
          <p:cNvPr id="12" name="Picture Placeholder 11">
            <a:extLst>
              <a:ext uri="{FF2B5EF4-FFF2-40B4-BE49-F238E27FC236}">
                <a16:creationId xmlns:a16="http://schemas.microsoft.com/office/drawing/2014/main" id="{A93ACF4C-E9B0-426E-B719-A441974AD9CE}"/>
              </a:ext>
            </a:extLst>
          </p:cNvPr>
          <p:cNvPicPr>
            <a:picLocks noGrp="1" noChangeAspect="1"/>
          </p:cNvPicPr>
          <p:nvPr>
            <p:ph type="pic" sz="quarter" idx="21"/>
          </p:nvPr>
        </p:nvPicPr>
        <p:blipFill>
          <a:blip r:embed="rId2">
            <a:extLst>
              <a:ext uri="{837473B0-CC2E-450A-ABE3-18F120FF3D39}">
                <a1611:picAttrSrcUrl xmlns:a1611="http://schemas.microsoft.com/office/drawing/2016/11/main" r:id="rId3"/>
              </a:ext>
            </a:extLst>
          </a:blip>
          <a:srcRect t="10785" b="10785"/>
          <a:stretch/>
        </p:blipFill>
        <p:spPr>
          <a:xfrm>
            <a:off x="4606076" y="0"/>
            <a:ext cx="7585924" cy="5949573"/>
          </a:xfrm>
        </p:spPr>
      </p:pic>
    </p:spTree>
    <p:extLst>
      <p:ext uri="{BB962C8B-B14F-4D97-AF65-F5344CB8AC3E}">
        <p14:creationId xmlns:p14="http://schemas.microsoft.com/office/powerpoint/2010/main" val="165001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6DFB08-8A98-4B84-945E-34868D1EC0C6}"/>
              </a:ext>
            </a:extLst>
          </p:cNvPr>
          <p:cNvSpPr>
            <a:spLocks noGrp="1"/>
          </p:cNvSpPr>
          <p:nvPr>
            <p:ph type="sldNum" sz="quarter" idx="12"/>
          </p:nvPr>
        </p:nvSpPr>
        <p:spPr/>
        <p:txBody>
          <a:bodyPr/>
          <a:lstStyle/>
          <a:p>
            <a:fld id="{D495E168-DA5E-4888-8D8A-92B118324C14}" type="slidenum">
              <a:rPr lang="ru-RU" smtClean="0"/>
              <a:t>10</a:t>
            </a:fld>
            <a:endParaRPr lang="ru-RU" dirty="0"/>
          </a:p>
        </p:txBody>
      </p:sp>
      <p:grpSp>
        <p:nvGrpSpPr>
          <p:cNvPr id="53" name="Group 52">
            <a:extLst>
              <a:ext uri="{FF2B5EF4-FFF2-40B4-BE49-F238E27FC236}">
                <a16:creationId xmlns:a16="http://schemas.microsoft.com/office/drawing/2014/main" id="{3031AA7A-D2B9-EBFA-4602-9E9A5E3EA519}"/>
              </a:ext>
            </a:extLst>
          </p:cNvPr>
          <p:cNvGrpSpPr/>
          <p:nvPr/>
        </p:nvGrpSpPr>
        <p:grpSpPr>
          <a:xfrm>
            <a:off x="725714" y="2009588"/>
            <a:ext cx="4924753" cy="1788515"/>
            <a:chOff x="1049906" y="2138058"/>
            <a:chExt cx="4402248" cy="2131869"/>
          </a:xfrm>
        </p:grpSpPr>
        <p:sp>
          <p:nvSpPr>
            <p:cNvPr id="40" name="Rectangle 39">
              <a:extLst>
                <a:ext uri="{FF2B5EF4-FFF2-40B4-BE49-F238E27FC236}">
                  <a16:creationId xmlns:a16="http://schemas.microsoft.com/office/drawing/2014/main" id="{DC633545-CD25-A0CF-10F5-3223B7BBC865}"/>
                </a:ext>
              </a:extLst>
            </p:cNvPr>
            <p:cNvSpPr/>
            <p:nvPr/>
          </p:nvSpPr>
          <p:spPr>
            <a:xfrm>
              <a:off x="1049906" y="2138058"/>
              <a:ext cx="4402248" cy="2131869"/>
            </a:xfrm>
            <a:prstGeom prst="rect">
              <a:avLst/>
            </a:prstGeom>
            <a:solidFill>
              <a:srgbClr val="BC7FBB"/>
            </a:solidFill>
            <a:ln w="12700" cap="flat">
              <a:noFill/>
              <a:prstDash val="solid"/>
              <a:miter/>
            </a:ln>
          </p:spPr>
          <p:txBody>
            <a:bodyPr rtlCol="0" anchor="ctr"/>
            <a:lstStyle/>
            <a:p>
              <a:pPr algn="l"/>
              <a:endParaRPr lang="en-IN" dirty="0"/>
            </a:p>
          </p:txBody>
        </p:sp>
        <p:sp>
          <p:nvSpPr>
            <p:cNvPr id="44" name="TextBox 43">
              <a:extLst>
                <a:ext uri="{FF2B5EF4-FFF2-40B4-BE49-F238E27FC236}">
                  <a16:creationId xmlns:a16="http://schemas.microsoft.com/office/drawing/2014/main" id="{FE324BAC-EADB-4194-FD90-8F1EF402E04D}"/>
                </a:ext>
              </a:extLst>
            </p:cNvPr>
            <p:cNvSpPr txBox="1"/>
            <p:nvPr/>
          </p:nvSpPr>
          <p:spPr>
            <a:xfrm>
              <a:off x="1416741" y="2945838"/>
              <a:ext cx="3813100" cy="1100589"/>
            </a:xfrm>
            <a:prstGeom prst="rect">
              <a:avLst/>
            </a:prstGeom>
            <a:noFill/>
          </p:spPr>
          <p:txBody>
            <a:bodyPr wrap="square" rtlCol="0">
              <a:spAutoFit/>
            </a:bodyPr>
            <a:lstStyle/>
            <a:p>
              <a:pPr algn="just"/>
              <a:r>
                <a:rPr lang="en-US" dirty="0"/>
                <a:t>Cetaphil is best for all skin types looking for dermatologist approved ,non-irritating products.</a:t>
              </a:r>
              <a:endParaRPr lang="en-IN" dirty="0"/>
            </a:p>
          </p:txBody>
        </p:sp>
        <p:sp>
          <p:nvSpPr>
            <p:cNvPr id="45" name="TextBox 44">
              <a:extLst>
                <a:ext uri="{FF2B5EF4-FFF2-40B4-BE49-F238E27FC236}">
                  <a16:creationId xmlns:a16="http://schemas.microsoft.com/office/drawing/2014/main" id="{A23E93BC-BF99-1521-85BE-D2A487E99A82}"/>
                </a:ext>
              </a:extLst>
            </p:cNvPr>
            <p:cNvSpPr txBox="1"/>
            <p:nvPr/>
          </p:nvSpPr>
          <p:spPr>
            <a:xfrm>
              <a:off x="2009049" y="2303467"/>
              <a:ext cx="2525486" cy="550294"/>
            </a:xfrm>
            <a:prstGeom prst="rect">
              <a:avLst/>
            </a:prstGeom>
            <a:noFill/>
          </p:spPr>
          <p:txBody>
            <a:bodyPr wrap="square" rtlCol="0">
              <a:spAutoFit/>
            </a:bodyPr>
            <a:lstStyle/>
            <a:p>
              <a:pPr algn="ctr"/>
              <a:r>
                <a:rPr lang="en-US" sz="2400" b="1" dirty="0"/>
                <a:t>Cetaphil</a:t>
              </a:r>
              <a:endParaRPr lang="en-IN" sz="2400" b="1" dirty="0"/>
            </a:p>
          </p:txBody>
        </p:sp>
      </p:grpSp>
      <p:grpSp>
        <p:nvGrpSpPr>
          <p:cNvPr id="52" name="Group 51">
            <a:extLst>
              <a:ext uri="{FF2B5EF4-FFF2-40B4-BE49-F238E27FC236}">
                <a16:creationId xmlns:a16="http://schemas.microsoft.com/office/drawing/2014/main" id="{31E1CAF6-1397-CD42-A1ED-E8E4DD2FF5AA}"/>
              </a:ext>
            </a:extLst>
          </p:cNvPr>
          <p:cNvGrpSpPr/>
          <p:nvPr/>
        </p:nvGrpSpPr>
        <p:grpSpPr>
          <a:xfrm>
            <a:off x="6340714" y="2009588"/>
            <a:ext cx="5013086" cy="1991019"/>
            <a:chOff x="7044195" y="2128462"/>
            <a:chExt cx="4402248" cy="2373251"/>
          </a:xfrm>
        </p:grpSpPr>
        <p:sp>
          <p:nvSpPr>
            <p:cNvPr id="43" name="Rectangle 42">
              <a:extLst>
                <a:ext uri="{FF2B5EF4-FFF2-40B4-BE49-F238E27FC236}">
                  <a16:creationId xmlns:a16="http://schemas.microsoft.com/office/drawing/2014/main" id="{31238CA1-7AE2-D864-A0AA-0381D6ED076A}"/>
                </a:ext>
              </a:extLst>
            </p:cNvPr>
            <p:cNvSpPr/>
            <p:nvPr/>
          </p:nvSpPr>
          <p:spPr>
            <a:xfrm>
              <a:off x="7044195" y="2128462"/>
              <a:ext cx="4402248" cy="2131869"/>
            </a:xfrm>
            <a:prstGeom prst="rect">
              <a:avLst/>
            </a:prstGeom>
            <a:solidFill>
              <a:srgbClr val="BC7FBB"/>
            </a:solidFill>
            <a:ln w="12700" cap="flat">
              <a:noFill/>
              <a:prstDash val="solid"/>
              <a:miter/>
            </a:ln>
          </p:spPr>
          <p:txBody>
            <a:bodyPr rtlCol="0" anchor="ctr"/>
            <a:lstStyle/>
            <a:p>
              <a:pPr algn="l"/>
              <a:endParaRPr lang="en-IN" dirty="0"/>
            </a:p>
          </p:txBody>
        </p:sp>
        <p:sp>
          <p:nvSpPr>
            <p:cNvPr id="50" name="TextBox 49">
              <a:extLst>
                <a:ext uri="{FF2B5EF4-FFF2-40B4-BE49-F238E27FC236}">
                  <a16:creationId xmlns:a16="http://schemas.microsoft.com/office/drawing/2014/main" id="{914DB5A0-29A3-0036-B6E8-F10E5D06C441}"/>
                </a:ext>
              </a:extLst>
            </p:cNvPr>
            <p:cNvSpPr txBox="1"/>
            <p:nvPr/>
          </p:nvSpPr>
          <p:spPr>
            <a:xfrm>
              <a:off x="7406312" y="2740771"/>
              <a:ext cx="3735781" cy="1760942"/>
            </a:xfrm>
            <a:prstGeom prst="rect">
              <a:avLst/>
            </a:prstGeom>
            <a:noFill/>
          </p:spPr>
          <p:txBody>
            <a:bodyPr wrap="square" rtlCol="0">
              <a:spAutoFit/>
            </a:bodyPr>
            <a:lstStyle/>
            <a:p>
              <a:pPr algn="just"/>
              <a:r>
                <a:rPr lang="en-US" dirty="0"/>
                <a:t>Combines natural ingredients with a focus on sustainability and ethical practices with a price range that’s generally mid to premium</a:t>
              </a:r>
              <a:endParaRPr lang="en-IN" dirty="0"/>
            </a:p>
            <a:p>
              <a:endParaRPr lang="en-IN" dirty="0"/>
            </a:p>
          </p:txBody>
        </p:sp>
        <p:sp>
          <p:nvSpPr>
            <p:cNvPr id="51" name="TextBox 50">
              <a:extLst>
                <a:ext uri="{FF2B5EF4-FFF2-40B4-BE49-F238E27FC236}">
                  <a16:creationId xmlns:a16="http://schemas.microsoft.com/office/drawing/2014/main" id="{096A641B-FF83-4291-BA02-6741E780EF3B}"/>
                </a:ext>
              </a:extLst>
            </p:cNvPr>
            <p:cNvSpPr txBox="1"/>
            <p:nvPr/>
          </p:nvSpPr>
          <p:spPr>
            <a:xfrm>
              <a:off x="8421073" y="2274370"/>
              <a:ext cx="2200833" cy="880471"/>
            </a:xfrm>
            <a:prstGeom prst="rect">
              <a:avLst/>
            </a:prstGeom>
            <a:noFill/>
          </p:spPr>
          <p:txBody>
            <a:bodyPr wrap="square" rtlCol="0">
              <a:spAutoFit/>
            </a:bodyPr>
            <a:lstStyle/>
            <a:p>
              <a:r>
                <a:rPr lang="en-US" sz="2400" b="1" dirty="0"/>
                <a:t>Mamaearth</a:t>
              </a:r>
              <a:endParaRPr lang="en-IN" sz="2400" b="1" dirty="0"/>
            </a:p>
            <a:p>
              <a:endParaRPr lang="en-IN" dirty="0"/>
            </a:p>
          </p:txBody>
        </p:sp>
      </p:grpSp>
      <p:grpSp>
        <p:nvGrpSpPr>
          <p:cNvPr id="60" name="Group 59">
            <a:extLst>
              <a:ext uri="{FF2B5EF4-FFF2-40B4-BE49-F238E27FC236}">
                <a16:creationId xmlns:a16="http://schemas.microsoft.com/office/drawing/2014/main" id="{8C4681CE-AC3E-FD84-A20E-563FB83670F6}"/>
              </a:ext>
            </a:extLst>
          </p:cNvPr>
          <p:cNvGrpSpPr/>
          <p:nvPr/>
        </p:nvGrpSpPr>
        <p:grpSpPr>
          <a:xfrm>
            <a:off x="725714" y="3917824"/>
            <a:ext cx="4924753" cy="1632342"/>
            <a:chOff x="7583886" y="1275633"/>
            <a:chExt cx="4402248" cy="2131869"/>
          </a:xfrm>
        </p:grpSpPr>
        <p:sp>
          <p:nvSpPr>
            <p:cNvPr id="42" name="Rectangle 41">
              <a:extLst>
                <a:ext uri="{FF2B5EF4-FFF2-40B4-BE49-F238E27FC236}">
                  <a16:creationId xmlns:a16="http://schemas.microsoft.com/office/drawing/2014/main" id="{7DBD5C80-8389-0765-EBAB-286225120F77}"/>
                </a:ext>
              </a:extLst>
            </p:cNvPr>
            <p:cNvSpPr/>
            <p:nvPr/>
          </p:nvSpPr>
          <p:spPr>
            <a:xfrm>
              <a:off x="7583886" y="1275633"/>
              <a:ext cx="4402248" cy="2131869"/>
            </a:xfrm>
            <a:prstGeom prst="rect">
              <a:avLst/>
            </a:prstGeom>
            <a:solidFill>
              <a:srgbClr val="BC7FBB"/>
            </a:solidFill>
            <a:ln w="12700" cap="flat">
              <a:noFill/>
              <a:prstDash val="solid"/>
              <a:miter/>
            </a:ln>
          </p:spPr>
          <p:txBody>
            <a:bodyPr rtlCol="0" anchor="ctr"/>
            <a:lstStyle/>
            <a:p>
              <a:pPr algn="l"/>
              <a:endParaRPr lang="en-IN" dirty="0"/>
            </a:p>
          </p:txBody>
        </p:sp>
        <p:sp>
          <p:nvSpPr>
            <p:cNvPr id="58" name="TextBox 57">
              <a:extLst>
                <a:ext uri="{FF2B5EF4-FFF2-40B4-BE49-F238E27FC236}">
                  <a16:creationId xmlns:a16="http://schemas.microsoft.com/office/drawing/2014/main" id="{8201EE6C-9630-BF76-BDF2-108EEC1B188C}"/>
                </a:ext>
              </a:extLst>
            </p:cNvPr>
            <p:cNvSpPr txBox="1"/>
            <p:nvPr/>
          </p:nvSpPr>
          <p:spPr>
            <a:xfrm>
              <a:off x="8543029" y="1485428"/>
              <a:ext cx="2459284" cy="602943"/>
            </a:xfrm>
            <a:prstGeom prst="rect">
              <a:avLst/>
            </a:prstGeom>
            <a:noFill/>
          </p:spPr>
          <p:txBody>
            <a:bodyPr wrap="square" rtlCol="0">
              <a:spAutoFit/>
            </a:bodyPr>
            <a:lstStyle/>
            <a:p>
              <a:pPr algn="ctr"/>
              <a:r>
                <a:rPr lang="en-US" sz="2400" b="1" dirty="0"/>
                <a:t>Himalaya</a:t>
              </a:r>
              <a:endParaRPr lang="en-IN" sz="2400" b="1" dirty="0"/>
            </a:p>
          </p:txBody>
        </p:sp>
      </p:grpSp>
      <p:grpSp>
        <p:nvGrpSpPr>
          <p:cNvPr id="64" name="Group 63">
            <a:extLst>
              <a:ext uri="{FF2B5EF4-FFF2-40B4-BE49-F238E27FC236}">
                <a16:creationId xmlns:a16="http://schemas.microsoft.com/office/drawing/2014/main" id="{05DBB692-F257-CFFE-0C5C-9FE948635D22}"/>
              </a:ext>
            </a:extLst>
          </p:cNvPr>
          <p:cNvGrpSpPr/>
          <p:nvPr/>
        </p:nvGrpSpPr>
        <p:grpSpPr>
          <a:xfrm>
            <a:off x="6340715" y="3922936"/>
            <a:ext cx="5013085" cy="1632342"/>
            <a:chOff x="6506774" y="2805768"/>
            <a:chExt cx="4402248" cy="2131869"/>
          </a:xfrm>
        </p:grpSpPr>
        <p:sp>
          <p:nvSpPr>
            <p:cNvPr id="41" name="Rectangle 40">
              <a:extLst>
                <a:ext uri="{FF2B5EF4-FFF2-40B4-BE49-F238E27FC236}">
                  <a16:creationId xmlns:a16="http://schemas.microsoft.com/office/drawing/2014/main" id="{E79B92C3-98CC-36B8-7EB6-FC8299B8CFEB}"/>
                </a:ext>
              </a:extLst>
            </p:cNvPr>
            <p:cNvSpPr/>
            <p:nvPr/>
          </p:nvSpPr>
          <p:spPr>
            <a:xfrm>
              <a:off x="6506774" y="2805768"/>
              <a:ext cx="4402248" cy="2131869"/>
            </a:xfrm>
            <a:prstGeom prst="rect">
              <a:avLst/>
            </a:prstGeom>
            <a:solidFill>
              <a:srgbClr val="BC7FBB"/>
            </a:solidFill>
            <a:ln w="12700" cap="flat">
              <a:noFill/>
              <a:prstDash val="solid"/>
              <a:miter/>
            </a:ln>
          </p:spPr>
          <p:txBody>
            <a:bodyPr rtlCol="0" anchor="ctr"/>
            <a:lstStyle/>
            <a:p>
              <a:pPr algn="l"/>
              <a:endParaRPr lang="en-IN" dirty="0"/>
            </a:p>
          </p:txBody>
        </p:sp>
        <p:sp>
          <p:nvSpPr>
            <p:cNvPr id="62" name="TextBox 61">
              <a:extLst>
                <a:ext uri="{FF2B5EF4-FFF2-40B4-BE49-F238E27FC236}">
                  <a16:creationId xmlns:a16="http://schemas.microsoft.com/office/drawing/2014/main" id="{95496261-5D3B-329B-108F-A091ADA152A5}"/>
                </a:ext>
              </a:extLst>
            </p:cNvPr>
            <p:cNvSpPr txBox="1"/>
            <p:nvPr/>
          </p:nvSpPr>
          <p:spPr>
            <a:xfrm>
              <a:off x="6837972" y="3781022"/>
              <a:ext cx="3864343" cy="923330"/>
            </a:xfrm>
            <a:prstGeom prst="rect">
              <a:avLst/>
            </a:prstGeom>
            <a:noFill/>
          </p:spPr>
          <p:txBody>
            <a:bodyPr wrap="square" rtlCol="0">
              <a:spAutoFit/>
            </a:bodyPr>
            <a:lstStyle/>
            <a:p>
              <a:pPr algn="just"/>
              <a:r>
                <a:rPr lang="en-US" dirty="0"/>
                <a:t>Provides a range of natural and organic product at a mid range price point</a:t>
              </a:r>
              <a:endParaRPr lang="en-IN" dirty="0"/>
            </a:p>
          </p:txBody>
        </p:sp>
        <p:sp>
          <p:nvSpPr>
            <p:cNvPr id="63" name="TextBox 62">
              <a:extLst>
                <a:ext uri="{FF2B5EF4-FFF2-40B4-BE49-F238E27FC236}">
                  <a16:creationId xmlns:a16="http://schemas.microsoft.com/office/drawing/2014/main" id="{A556848A-6924-29CE-DA54-024BBD3EF28F}"/>
                </a:ext>
              </a:extLst>
            </p:cNvPr>
            <p:cNvSpPr txBox="1"/>
            <p:nvPr/>
          </p:nvSpPr>
          <p:spPr>
            <a:xfrm>
              <a:off x="7352169" y="3156118"/>
              <a:ext cx="2711451" cy="524224"/>
            </a:xfrm>
            <a:prstGeom prst="rect">
              <a:avLst/>
            </a:prstGeom>
            <a:noFill/>
          </p:spPr>
          <p:txBody>
            <a:bodyPr wrap="square" rtlCol="0">
              <a:spAutoFit/>
            </a:bodyPr>
            <a:lstStyle/>
            <a:p>
              <a:pPr algn="ctr"/>
              <a:r>
                <a:rPr lang="en-US" sz="2400" b="1" dirty="0"/>
                <a:t>Alps Goodness</a:t>
              </a:r>
              <a:endParaRPr lang="en-IN" sz="2400" b="1" dirty="0"/>
            </a:p>
          </p:txBody>
        </p:sp>
      </p:grpSp>
      <p:sp>
        <p:nvSpPr>
          <p:cNvPr id="65" name="TextBox 64">
            <a:extLst>
              <a:ext uri="{FF2B5EF4-FFF2-40B4-BE49-F238E27FC236}">
                <a16:creationId xmlns:a16="http://schemas.microsoft.com/office/drawing/2014/main" id="{0262181C-6781-0DE6-D5D9-33F67ACBCD70}"/>
              </a:ext>
            </a:extLst>
          </p:cNvPr>
          <p:cNvSpPr txBox="1"/>
          <p:nvPr/>
        </p:nvSpPr>
        <p:spPr>
          <a:xfrm>
            <a:off x="1136089" y="4540126"/>
            <a:ext cx="4151365" cy="646331"/>
          </a:xfrm>
          <a:prstGeom prst="rect">
            <a:avLst/>
          </a:prstGeom>
          <a:noFill/>
        </p:spPr>
        <p:txBody>
          <a:bodyPr wrap="square" rtlCol="0">
            <a:spAutoFit/>
          </a:bodyPr>
          <a:lstStyle/>
          <a:p>
            <a:r>
              <a:rPr lang="en-US" dirty="0"/>
              <a:t>Offers natural ,Ayurvedic product at a budget friendly price</a:t>
            </a:r>
            <a:endParaRPr lang="en-IN" dirty="0"/>
          </a:p>
        </p:txBody>
      </p:sp>
    </p:spTree>
    <p:extLst>
      <p:ext uri="{BB962C8B-B14F-4D97-AF65-F5344CB8AC3E}">
        <p14:creationId xmlns:p14="http://schemas.microsoft.com/office/powerpoint/2010/main" val="2113840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683411E-507F-D9DF-12B3-34A801EF7DFC}"/>
              </a:ext>
            </a:extLst>
          </p:cNvPr>
          <p:cNvSpPr>
            <a:spLocks noGrp="1"/>
          </p:cNvSpPr>
          <p:nvPr>
            <p:ph type="sldNum" sz="quarter" idx="12"/>
          </p:nvPr>
        </p:nvSpPr>
        <p:spPr/>
        <p:txBody>
          <a:bodyPr/>
          <a:lstStyle/>
          <a:p>
            <a:fld id="{D495E168-DA5E-4888-8D8A-92B118324C14}" type="slidenum">
              <a:rPr lang="ru-RU" smtClean="0"/>
              <a:t>11</a:t>
            </a:fld>
            <a:endParaRPr lang="ru-RU" dirty="0"/>
          </a:p>
        </p:txBody>
      </p:sp>
      <p:sp>
        <p:nvSpPr>
          <p:cNvPr id="4" name="Title 3">
            <a:extLst>
              <a:ext uri="{FF2B5EF4-FFF2-40B4-BE49-F238E27FC236}">
                <a16:creationId xmlns:a16="http://schemas.microsoft.com/office/drawing/2014/main" id="{3E088EAA-C166-FB06-FD3A-4C8A626934CF}"/>
              </a:ext>
            </a:extLst>
          </p:cNvPr>
          <p:cNvSpPr>
            <a:spLocks noGrp="1"/>
          </p:cNvSpPr>
          <p:nvPr>
            <p:ph type="title"/>
          </p:nvPr>
        </p:nvSpPr>
        <p:spPr>
          <a:xfrm>
            <a:off x="1280456" y="539297"/>
            <a:ext cx="4263094" cy="945498"/>
          </a:xfrm>
        </p:spPr>
        <p:txBody>
          <a:bodyPr/>
          <a:lstStyle/>
          <a:p>
            <a:r>
              <a:rPr lang="en-US" dirty="0"/>
              <a:t>Clinical Testing</a:t>
            </a:r>
            <a:endParaRPr lang="en-IN" dirty="0"/>
          </a:p>
        </p:txBody>
      </p:sp>
      <p:graphicFrame>
        <p:nvGraphicFramePr>
          <p:cNvPr id="21" name="Content Placeholder 20">
            <a:extLst>
              <a:ext uri="{FF2B5EF4-FFF2-40B4-BE49-F238E27FC236}">
                <a16:creationId xmlns:a16="http://schemas.microsoft.com/office/drawing/2014/main" id="{B3336968-53CD-5408-6D15-9606DCA12ECE}"/>
              </a:ext>
            </a:extLst>
          </p:cNvPr>
          <p:cNvGraphicFramePr>
            <a:graphicFrameLocks noGrp="1"/>
          </p:cNvGraphicFramePr>
          <p:nvPr>
            <p:ph sz="half" idx="1"/>
            <p:extLst>
              <p:ext uri="{D42A27DB-BD31-4B8C-83A1-F6EECF244321}">
                <p14:modId xmlns:p14="http://schemas.microsoft.com/office/powerpoint/2010/main" val="242219754"/>
              </p:ext>
            </p:extLst>
          </p:nvPr>
        </p:nvGraphicFramePr>
        <p:xfrm>
          <a:off x="2667279" y="2190541"/>
          <a:ext cx="6526962" cy="4312951"/>
        </p:xfrm>
        <a:graphic>
          <a:graphicData uri="http://schemas.openxmlformats.org/drawingml/2006/chart">
            <c:chart xmlns:c="http://schemas.openxmlformats.org/drawingml/2006/chart" xmlns:r="http://schemas.openxmlformats.org/officeDocument/2006/relationships" r:id="rId2"/>
          </a:graphicData>
        </a:graphic>
      </p:graphicFrame>
      <p:sp>
        <p:nvSpPr>
          <p:cNvPr id="2" name="Arrow: Notched Right 1">
            <a:extLst>
              <a:ext uri="{FF2B5EF4-FFF2-40B4-BE49-F238E27FC236}">
                <a16:creationId xmlns:a16="http://schemas.microsoft.com/office/drawing/2014/main" id="{5EEDAA5E-37F3-D816-0599-EC68CE422F43}"/>
              </a:ext>
            </a:extLst>
          </p:cNvPr>
          <p:cNvSpPr/>
          <p:nvPr/>
        </p:nvSpPr>
        <p:spPr>
          <a:xfrm>
            <a:off x="538842" y="848760"/>
            <a:ext cx="604157" cy="326571"/>
          </a:xfrm>
          <a:prstGeom prst="notchedRightArrow">
            <a:avLst/>
          </a:pr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IN" dirty="0"/>
          </a:p>
        </p:txBody>
      </p:sp>
    </p:spTree>
    <p:extLst>
      <p:ext uri="{BB962C8B-B14F-4D97-AF65-F5344CB8AC3E}">
        <p14:creationId xmlns:p14="http://schemas.microsoft.com/office/powerpoint/2010/main" val="1043689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683411E-507F-D9DF-12B3-34A801EF7DFC}"/>
              </a:ext>
            </a:extLst>
          </p:cNvPr>
          <p:cNvSpPr>
            <a:spLocks noGrp="1"/>
          </p:cNvSpPr>
          <p:nvPr>
            <p:ph type="sldNum" sz="quarter" idx="12"/>
          </p:nvPr>
        </p:nvSpPr>
        <p:spPr/>
        <p:txBody>
          <a:bodyPr/>
          <a:lstStyle/>
          <a:p>
            <a:fld id="{D495E168-DA5E-4888-8D8A-92B118324C14}" type="slidenum">
              <a:rPr lang="ru-RU" smtClean="0"/>
              <a:t>12</a:t>
            </a:fld>
            <a:endParaRPr lang="ru-RU" dirty="0"/>
          </a:p>
        </p:txBody>
      </p:sp>
      <p:sp>
        <p:nvSpPr>
          <p:cNvPr id="4" name="Title 3">
            <a:extLst>
              <a:ext uri="{FF2B5EF4-FFF2-40B4-BE49-F238E27FC236}">
                <a16:creationId xmlns:a16="http://schemas.microsoft.com/office/drawing/2014/main" id="{3E088EAA-C166-FB06-FD3A-4C8A626934CF}"/>
              </a:ext>
            </a:extLst>
          </p:cNvPr>
          <p:cNvSpPr>
            <a:spLocks noGrp="1"/>
          </p:cNvSpPr>
          <p:nvPr>
            <p:ph type="title"/>
          </p:nvPr>
        </p:nvSpPr>
        <p:spPr>
          <a:xfrm>
            <a:off x="1210607" y="498475"/>
            <a:ext cx="9050518" cy="945498"/>
          </a:xfrm>
        </p:spPr>
        <p:txBody>
          <a:bodyPr/>
          <a:lstStyle/>
          <a:p>
            <a:r>
              <a:rPr lang="en-US" dirty="0"/>
              <a:t>Dermatologist Recommendation</a:t>
            </a:r>
            <a:endParaRPr lang="en-IN" dirty="0"/>
          </a:p>
        </p:txBody>
      </p:sp>
      <p:graphicFrame>
        <p:nvGraphicFramePr>
          <p:cNvPr id="8" name="Content Placeholder 7">
            <a:extLst>
              <a:ext uri="{FF2B5EF4-FFF2-40B4-BE49-F238E27FC236}">
                <a16:creationId xmlns:a16="http://schemas.microsoft.com/office/drawing/2014/main" id="{036DAF7D-CD6E-8488-E9B8-3A83A84ECFD2}"/>
              </a:ext>
            </a:extLst>
          </p:cNvPr>
          <p:cNvGraphicFramePr>
            <a:graphicFrameLocks noGrp="1"/>
          </p:cNvGraphicFramePr>
          <p:nvPr>
            <p:ph sz="half" idx="1"/>
            <p:extLst>
              <p:ext uri="{D42A27DB-BD31-4B8C-83A1-F6EECF244321}">
                <p14:modId xmlns:p14="http://schemas.microsoft.com/office/powerpoint/2010/main" val="3737336500"/>
              </p:ext>
            </p:extLst>
          </p:nvPr>
        </p:nvGraphicFramePr>
        <p:xfrm>
          <a:off x="3248025" y="2114550"/>
          <a:ext cx="5181600" cy="3884613"/>
        </p:xfrm>
        <a:graphic>
          <a:graphicData uri="http://schemas.openxmlformats.org/drawingml/2006/chart">
            <c:chart xmlns:c="http://schemas.openxmlformats.org/drawingml/2006/chart" xmlns:r="http://schemas.openxmlformats.org/officeDocument/2006/relationships" r:id="rId2"/>
          </a:graphicData>
        </a:graphic>
      </p:graphicFrame>
      <p:sp>
        <p:nvSpPr>
          <p:cNvPr id="2" name="Arrow: Notched Right 1">
            <a:extLst>
              <a:ext uri="{FF2B5EF4-FFF2-40B4-BE49-F238E27FC236}">
                <a16:creationId xmlns:a16="http://schemas.microsoft.com/office/drawing/2014/main" id="{B3E9F0C7-2239-AD1C-2A42-DB83DECDACE5}"/>
              </a:ext>
            </a:extLst>
          </p:cNvPr>
          <p:cNvSpPr/>
          <p:nvPr/>
        </p:nvSpPr>
        <p:spPr>
          <a:xfrm>
            <a:off x="538842" y="848760"/>
            <a:ext cx="604157" cy="326571"/>
          </a:xfrm>
          <a:prstGeom prst="notchedRightArrow">
            <a:avLst/>
          </a:pr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IN" dirty="0"/>
          </a:p>
        </p:txBody>
      </p:sp>
    </p:spTree>
    <p:extLst>
      <p:ext uri="{BB962C8B-B14F-4D97-AF65-F5344CB8AC3E}">
        <p14:creationId xmlns:p14="http://schemas.microsoft.com/office/powerpoint/2010/main" val="2921388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683411E-507F-D9DF-12B3-34A801EF7DFC}"/>
              </a:ext>
            </a:extLst>
          </p:cNvPr>
          <p:cNvSpPr>
            <a:spLocks noGrp="1"/>
          </p:cNvSpPr>
          <p:nvPr>
            <p:ph type="sldNum" sz="quarter" idx="12"/>
          </p:nvPr>
        </p:nvSpPr>
        <p:spPr/>
        <p:txBody>
          <a:bodyPr/>
          <a:lstStyle/>
          <a:p>
            <a:fld id="{D495E168-DA5E-4888-8D8A-92B118324C14}" type="slidenum">
              <a:rPr lang="ru-RU" smtClean="0"/>
              <a:t>13</a:t>
            </a:fld>
            <a:endParaRPr lang="ru-RU" dirty="0"/>
          </a:p>
        </p:txBody>
      </p:sp>
      <p:sp>
        <p:nvSpPr>
          <p:cNvPr id="4" name="Title 3">
            <a:extLst>
              <a:ext uri="{FF2B5EF4-FFF2-40B4-BE49-F238E27FC236}">
                <a16:creationId xmlns:a16="http://schemas.microsoft.com/office/drawing/2014/main" id="{3E088EAA-C166-FB06-FD3A-4C8A626934CF}"/>
              </a:ext>
            </a:extLst>
          </p:cNvPr>
          <p:cNvSpPr>
            <a:spLocks noGrp="1"/>
          </p:cNvSpPr>
          <p:nvPr>
            <p:ph type="title"/>
          </p:nvPr>
        </p:nvSpPr>
        <p:spPr>
          <a:xfrm>
            <a:off x="1357108" y="522968"/>
            <a:ext cx="9050518" cy="945498"/>
          </a:xfrm>
        </p:spPr>
        <p:txBody>
          <a:bodyPr/>
          <a:lstStyle/>
          <a:p>
            <a:r>
              <a:rPr lang="en-US" dirty="0"/>
              <a:t>Customer Loyalty</a:t>
            </a:r>
            <a:endParaRPr lang="en-IN" dirty="0"/>
          </a:p>
        </p:txBody>
      </p:sp>
      <p:graphicFrame>
        <p:nvGraphicFramePr>
          <p:cNvPr id="8" name="Content Placeholder 7">
            <a:extLst>
              <a:ext uri="{FF2B5EF4-FFF2-40B4-BE49-F238E27FC236}">
                <a16:creationId xmlns:a16="http://schemas.microsoft.com/office/drawing/2014/main" id="{036DAF7D-CD6E-8488-E9B8-3A83A84ECFD2}"/>
              </a:ext>
            </a:extLst>
          </p:cNvPr>
          <p:cNvGraphicFramePr>
            <a:graphicFrameLocks noGrp="1"/>
          </p:cNvGraphicFramePr>
          <p:nvPr>
            <p:ph sz="half" idx="1"/>
            <p:extLst>
              <p:ext uri="{D42A27DB-BD31-4B8C-83A1-F6EECF244321}">
                <p14:modId xmlns:p14="http://schemas.microsoft.com/office/powerpoint/2010/main" val="893580731"/>
              </p:ext>
            </p:extLst>
          </p:nvPr>
        </p:nvGraphicFramePr>
        <p:xfrm>
          <a:off x="2699657" y="2102016"/>
          <a:ext cx="6792686" cy="4323451"/>
        </p:xfrm>
        <a:graphic>
          <a:graphicData uri="http://schemas.openxmlformats.org/drawingml/2006/chart">
            <c:chart xmlns:c="http://schemas.openxmlformats.org/drawingml/2006/chart" xmlns:r="http://schemas.openxmlformats.org/officeDocument/2006/relationships" r:id="rId2"/>
          </a:graphicData>
        </a:graphic>
      </p:graphicFrame>
      <p:sp>
        <p:nvSpPr>
          <p:cNvPr id="2" name="Arrow: Notched Right 1">
            <a:extLst>
              <a:ext uri="{FF2B5EF4-FFF2-40B4-BE49-F238E27FC236}">
                <a16:creationId xmlns:a16="http://schemas.microsoft.com/office/drawing/2014/main" id="{7D698927-F758-C64A-5BA9-0D3CB7FEC716}"/>
              </a:ext>
            </a:extLst>
          </p:cNvPr>
          <p:cNvSpPr/>
          <p:nvPr/>
        </p:nvSpPr>
        <p:spPr>
          <a:xfrm>
            <a:off x="636814" y="832431"/>
            <a:ext cx="604157" cy="326571"/>
          </a:xfrm>
          <a:prstGeom prst="notchedRightArrow">
            <a:avLst/>
          </a:pr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IN" dirty="0"/>
          </a:p>
        </p:txBody>
      </p:sp>
    </p:spTree>
    <p:extLst>
      <p:ext uri="{BB962C8B-B14F-4D97-AF65-F5344CB8AC3E}">
        <p14:creationId xmlns:p14="http://schemas.microsoft.com/office/powerpoint/2010/main" val="3890630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A23821A-49B5-425B-8931-27B3C6F617A7}"/>
              </a:ext>
            </a:extLst>
          </p:cNvPr>
          <p:cNvSpPr>
            <a:spLocks noGrp="1"/>
          </p:cNvSpPr>
          <p:nvPr>
            <p:ph type="sldNum" sz="quarter" idx="12"/>
          </p:nvPr>
        </p:nvSpPr>
        <p:spPr/>
        <p:txBody>
          <a:bodyPr/>
          <a:lstStyle/>
          <a:p>
            <a:fld id="{D495E168-DA5E-4888-8D8A-92B118324C14}" type="slidenum">
              <a:rPr lang="ru-RU" smtClean="0"/>
              <a:t>14</a:t>
            </a:fld>
            <a:endParaRPr lang="ru-RU" dirty="0"/>
          </a:p>
        </p:txBody>
      </p:sp>
      <p:sp>
        <p:nvSpPr>
          <p:cNvPr id="4" name="Title 3">
            <a:extLst>
              <a:ext uri="{FF2B5EF4-FFF2-40B4-BE49-F238E27FC236}">
                <a16:creationId xmlns:a16="http://schemas.microsoft.com/office/drawing/2014/main" id="{30F50A33-E8FC-5F26-715D-520EFAD710BD}"/>
              </a:ext>
            </a:extLst>
          </p:cNvPr>
          <p:cNvSpPr>
            <a:spLocks noGrp="1"/>
          </p:cNvSpPr>
          <p:nvPr>
            <p:ph type="title"/>
          </p:nvPr>
        </p:nvSpPr>
        <p:spPr>
          <a:xfrm>
            <a:off x="1570741" y="522967"/>
            <a:ext cx="9050518" cy="945498"/>
          </a:xfrm>
        </p:spPr>
        <p:txBody>
          <a:bodyPr/>
          <a:lstStyle/>
          <a:p>
            <a:r>
              <a:rPr lang="en-IN" dirty="0"/>
              <a:t>Average Price Comparison</a:t>
            </a:r>
          </a:p>
        </p:txBody>
      </p:sp>
      <p:graphicFrame>
        <p:nvGraphicFramePr>
          <p:cNvPr id="7" name="Content Placeholder 6">
            <a:extLst>
              <a:ext uri="{FF2B5EF4-FFF2-40B4-BE49-F238E27FC236}">
                <a16:creationId xmlns:a16="http://schemas.microsoft.com/office/drawing/2014/main" id="{E6D3D4C1-6E63-7D1F-2AEA-A265B2EB5161}"/>
              </a:ext>
            </a:extLst>
          </p:cNvPr>
          <p:cNvGraphicFramePr>
            <a:graphicFrameLocks noGrp="1"/>
          </p:cNvGraphicFramePr>
          <p:nvPr>
            <p:ph sz="half" idx="1"/>
            <p:extLst>
              <p:ext uri="{D42A27DB-BD31-4B8C-83A1-F6EECF244321}">
                <p14:modId xmlns:p14="http://schemas.microsoft.com/office/powerpoint/2010/main" val="1902795964"/>
              </p:ext>
            </p:extLst>
          </p:nvPr>
        </p:nvGraphicFramePr>
        <p:xfrm>
          <a:off x="2706405" y="2114768"/>
          <a:ext cx="6075065" cy="3884613"/>
        </p:xfrm>
        <a:graphic>
          <a:graphicData uri="http://schemas.openxmlformats.org/drawingml/2006/chart">
            <c:chart xmlns:c="http://schemas.openxmlformats.org/drawingml/2006/chart" xmlns:r="http://schemas.openxmlformats.org/officeDocument/2006/relationships" r:id="rId2"/>
          </a:graphicData>
        </a:graphic>
      </p:graphicFrame>
      <p:sp>
        <p:nvSpPr>
          <p:cNvPr id="8" name="Arrow: Notched Right 7">
            <a:extLst>
              <a:ext uri="{FF2B5EF4-FFF2-40B4-BE49-F238E27FC236}">
                <a16:creationId xmlns:a16="http://schemas.microsoft.com/office/drawing/2014/main" id="{348A8DED-6BF1-1B5A-DB2A-60DF0A0027D3}"/>
              </a:ext>
            </a:extLst>
          </p:cNvPr>
          <p:cNvSpPr/>
          <p:nvPr/>
        </p:nvSpPr>
        <p:spPr>
          <a:xfrm>
            <a:off x="812290" y="832430"/>
            <a:ext cx="604157" cy="326571"/>
          </a:xfrm>
          <a:prstGeom prst="notchedRightArrow">
            <a:avLst/>
          </a:pr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IN" dirty="0"/>
          </a:p>
        </p:txBody>
      </p:sp>
    </p:spTree>
    <p:extLst>
      <p:ext uri="{BB962C8B-B14F-4D97-AF65-F5344CB8AC3E}">
        <p14:creationId xmlns:p14="http://schemas.microsoft.com/office/powerpoint/2010/main" val="1327097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E216E9-4A9C-42F1-BFE7-8C58572ADA95}"/>
              </a:ext>
            </a:extLst>
          </p:cNvPr>
          <p:cNvSpPr>
            <a:spLocks noGrp="1"/>
          </p:cNvSpPr>
          <p:nvPr>
            <p:ph type="sldNum" sz="quarter" idx="12"/>
          </p:nvPr>
        </p:nvSpPr>
        <p:spPr/>
        <p:txBody>
          <a:bodyPr/>
          <a:lstStyle/>
          <a:p>
            <a:fld id="{D495E168-DA5E-4888-8D8A-92B118324C14}" type="slidenum">
              <a:rPr lang="ru-RU" smtClean="0"/>
              <a:t>15</a:t>
            </a:fld>
            <a:endParaRPr lang="ru-RU" dirty="0"/>
          </a:p>
        </p:txBody>
      </p:sp>
      <p:sp>
        <p:nvSpPr>
          <p:cNvPr id="4" name="Title 3">
            <a:extLst>
              <a:ext uri="{FF2B5EF4-FFF2-40B4-BE49-F238E27FC236}">
                <a16:creationId xmlns:a16="http://schemas.microsoft.com/office/drawing/2014/main" id="{7B85CBF5-F8C0-4C46-81D2-2EEAD8763A88}"/>
              </a:ext>
            </a:extLst>
          </p:cNvPr>
          <p:cNvSpPr>
            <a:spLocks noGrp="1"/>
          </p:cNvSpPr>
          <p:nvPr>
            <p:ph type="title"/>
          </p:nvPr>
        </p:nvSpPr>
        <p:spPr>
          <a:xfrm>
            <a:off x="1547446" y="568432"/>
            <a:ext cx="5275385" cy="945498"/>
          </a:xfrm>
        </p:spPr>
        <p:txBody>
          <a:bodyPr>
            <a:normAutofit/>
          </a:bodyPr>
          <a:lstStyle/>
          <a:p>
            <a:r>
              <a:rPr lang="en-US" sz="4400" dirty="0"/>
              <a:t>PROS &amp; CONS</a:t>
            </a:r>
            <a:endParaRPr lang="en-IN" sz="4400" dirty="0"/>
          </a:p>
        </p:txBody>
      </p:sp>
      <p:graphicFrame>
        <p:nvGraphicFramePr>
          <p:cNvPr id="12" name="Table 12">
            <a:extLst>
              <a:ext uri="{FF2B5EF4-FFF2-40B4-BE49-F238E27FC236}">
                <a16:creationId xmlns:a16="http://schemas.microsoft.com/office/drawing/2014/main" id="{4B4C606E-A964-4D31-981D-A26994F7CB6C}"/>
              </a:ext>
            </a:extLst>
          </p:cNvPr>
          <p:cNvGraphicFramePr>
            <a:graphicFrameLocks noGrp="1"/>
          </p:cNvGraphicFramePr>
          <p:nvPr>
            <p:extLst>
              <p:ext uri="{D42A27DB-BD31-4B8C-83A1-F6EECF244321}">
                <p14:modId xmlns:p14="http://schemas.microsoft.com/office/powerpoint/2010/main" val="1905071896"/>
              </p:ext>
            </p:extLst>
          </p:nvPr>
        </p:nvGraphicFramePr>
        <p:xfrm>
          <a:off x="2708031" y="2022729"/>
          <a:ext cx="6775938" cy="4083077"/>
        </p:xfrm>
        <a:graphic>
          <a:graphicData uri="http://schemas.openxmlformats.org/drawingml/2006/table">
            <a:tbl>
              <a:tblPr firstRow="1" bandRow="1">
                <a:tableStyleId>{5DA37D80-6434-44D0-A028-1B22A696006F}</a:tableStyleId>
              </a:tblPr>
              <a:tblGrid>
                <a:gridCol w="3364522">
                  <a:extLst>
                    <a:ext uri="{9D8B030D-6E8A-4147-A177-3AD203B41FA5}">
                      <a16:colId xmlns:a16="http://schemas.microsoft.com/office/drawing/2014/main" val="2000468905"/>
                    </a:ext>
                  </a:extLst>
                </a:gridCol>
                <a:gridCol w="3411416">
                  <a:extLst>
                    <a:ext uri="{9D8B030D-6E8A-4147-A177-3AD203B41FA5}">
                      <a16:colId xmlns:a16="http://schemas.microsoft.com/office/drawing/2014/main" val="2290918805"/>
                    </a:ext>
                  </a:extLst>
                </a:gridCol>
              </a:tblGrid>
              <a:tr h="8369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u="sng" dirty="0">
                          <a:solidFill>
                            <a:schemeClr val="tx2">
                              <a:lumMod val="50000"/>
                            </a:schemeClr>
                          </a:solidFill>
                        </a:rPr>
                        <a:t>Pros</a:t>
                      </a:r>
                      <a:endParaRPr lang="en-IN" sz="2400" b="1" u="sng" dirty="0">
                        <a:solidFill>
                          <a:schemeClr val="tx2">
                            <a:lumMod val="50000"/>
                          </a:schemeClr>
                        </a:solidFill>
                      </a:endParaRPr>
                    </a:p>
                    <a:p>
                      <a:endParaRPr lang="en-IN" dirty="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u="sng" dirty="0">
                          <a:solidFill>
                            <a:schemeClr val="tx2">
                              <a:lumMod val="50000"/>
                            </a:schemeClr>
                          </a:solidFill>
                        </a:rPr>
                        <a:t>Cons</a:t>
                      </a:r>
                      <a:endParaRPr lang="en-IN" sz="2400" b="1" u="sng" dirty="0">
                        <a:solidFill>
                          <a:schemeClr val="tx2">
                            <a:lumMod val="50000"/>
                          </a:schemeClr>
                        </a:solidFill>
                      </a:endParaRPr>
                    </a:p>
                    <a:p>
                      <a:pPr algn="ctr"/>
                      <a:endParaRPr lang="en-IN" dirty="0"/>
                    </a:p>
                  </a:txBody>
                  <a:tcPr>
                    <a:solidFill>
                      <a:schemeClr val="bg2">
                        <a:lumMod val="20000"/>
                        <a:lumOff val="80000"/>
                      </a:schemeClr>
                    </a:solidFill>
                  </a:tcPr>
                </a:tc>
                <a:extLst>
                  <a:ext uri="{0D108BD9-81ED-4DB2-BD59-A6C34878D82A}">
                    <a16:rowId xmlns:a16="http://schemas.microsoft.com/office/drawing/2014/main" val="625156671"/>
                  </a:ext>
                </a:extLst>
              </a:tr>
              <a:tr h="2615489">
                <a:tc>
                  <a:txBody>
                    <a:bodyPr/>
                    <a:lstStyle/>
                    <a:p>
                      <a:pPr marL="285750" indent="-285750">
                        <a:lnSpc>
                          <a:spcPct val="150000"/>
                        </a:lnSpc>
                        <a:buFont typeface="Wingdings" panose="05000000000000000000" pitchFamily="2" charset="2"/>
                        <a:buChar char="q"/>
                      </a:pPr>
                      <a:r>
                        <a:rPr lang="en-US" sz="1800" dirty="0"/>
                        <a:t>Gentle formulation</a:t>
                      </a:r>
                    </a:p>
                    <a:p>
                      <a:pPr marL="285750" indent="-285750">
                        <a:lnSpc>
                          <a:spcPct val="150000"/>
                        </a:lnSpc>
                        <a:buFont typeface="Wingdings" panose="05000000000000000000" pitchFamily="2" charset="2"/>
                        <a:buChar char="q"/>
                      </a:pPr>
                      <a:r>
                        <a:rPr lang="en-US" sz="1800" dirty="0"/>
                        <a:t>Non-Comedogenic</a:t>
                      </a:r>
                    </a:p>
                    <a:p>
                      <a:pPr marL="285750" indent="-285750">
                        <a:lnSpc>
                          <a:spcPct val="150000"/>
                        </a:lnSpc>
                        <a:buFont typeface="Wingdings" panose="05000000000000000000" pitchFamily="2" charset="2"/>
                        <a:buChar char="q"/>
                      </a:pPr>
                      <a:r>
                        <a:rPr lang="en-US" sz="1800" dirty="0"/>
                        <a:t>Dermatologist Recommended</a:t>
                      </a:r>
                    </a:p>
                    <a:p>
                      <a:pPr marL="285750" indent="-285750">
                        <a:lnSpc>
                          <a:spcPct val="150000"/>
                        </a:lnSpc>
                        <a:buFont typeface="Wingdings" panose="05000000000000000000" pitchFamily="2" charset="2"/>
                        <a:buChar char="q"/>
                      </a:pPr>
                      <a:r>
                        <a:rPr lang="en-US" sz="1800" dirty="0"/>
                        <a:t>Suitable for all skin types</a:t>
                      </a:r>
                    </a:p>
                    <a:p>
                      <a:pPr marL="285750" indent="-285750">
                        <a:lnSpc>
                          <a:spcPct val="150000"/>
                        </a:lnSpc>
                        <a:buFont typeface="Wingdings" panose="05000000000000000000" pitchFamily="2" charset="2"/>
                        <a:buChar char="q"/>
                      </a:pPr>
                      <a:r>
                        <a:rPr lang="en-US" sz="1800" dirty="0"/>
                        <a:t>Affordable</a:t>
                      </a:r>
                    </a:p>
                    <a:p>
                      <a:pPr marL="285750" indent="-285750">
                        <a:lnSpc>
                          <a:spcPct val="150000"/>
                        </a:lnSpc>
                        <a:buFont typeface="Wingdings" panose="05000000000000000000" pitchFamily="2" charset="2"/>
                        <a:buChar char="q"/>
                      </a:pPr>
                      <a:r>
                        <a:rPr lang="en-US" sz="1800" dirty="0"/>
                        <a:t>Available world wide</a:t>
                      </a:r>
                    </a:p>
                    <a:p>
                      <a:endParaRPr lang="en-IN" dirty="0"/>
                    </a:p>
                  </a:txBody>
                  <a:tcPr/>
                </a:tc>
                <a:tc>
                  <a:txBody>
                    <a:bodyPr/>
                    <a:lstStyle/>
                    <a:p>
                      <a:pPr marL="285750" indent="-285750">
                        <a:lnSpc>
                          <a:spcPct val="150000"/>
                        </a:lnSpc>
                        <a:buFont typeface="Wingdings" panose="05000000000000000000" pitchFamily="2" charset="2"/>
                        <a:buChar char="q"/>
                      </a:pPr>
                      <a:r>
                        <a:rPr lang="en-US" sz="1800" dirty="0"/>
                        <a:t>Fragrance free</a:t>
                      </a:r>
                    </a:p>
                    <a:p>
                      <a:pPr marL="285750" indent="-285750">
                        <a:lnSpc>
                          <a:spcPct val="150000"/>
                        </a:lnSpc>
                        <a:buFont typeface="Wingdings" panose="05000000000000000000" pitchFamily="2" charset="2"/>
                        <a:buChar char="q"/>
                      </a:pPr>
                      <a:r>
                        <a:rPr lang="en-US" sz="1800" dirty="0"/>
                        <a:t>Price variability</a:t>
                      </a:r>
                    </a:p>
                    <a:p>
                      <a:pPr marL="285750" indent="-285750">
                        <a:lnSpc>
                          <a:spcPct val="150000"/>
                        </a:lnSpc>
                        <a:buFont typeface="Wingdings" panose="05000000000000000000" pitchFamily="2" charset="2"/>
                        <a:buChar char="q"/>
                      </a:pPr>
                      <a:r>
                        <a:rPr lang="en-US" sz="1800" dirty="0"/>
                        <a:t>No luxurious feel</a:t>
                      </a:r>
                    </a:p>
                    <a:p>
                      <a:pPr marL="285750" indent="-285750">
                        <a:lnSpc>
                          <a:spcPct val="150000"/>
                        </a:lnSpc>
                        <a:buFont typeface="Wingdings" panose="05000000000000000000" pitchFamily="2" charset="2"/>
                        <a:buChar char="q"/>
                      </a:pPr>
                      <a:r>
                        <a:rPr lang="en-US" sz="1800" dirty="0"/>
                        <a:t>Lack of multi–step solutions</a:t>
                      </a:r>
                      <a:endParaRPr lang="en-IN" sz="1800" dirty="0"/>
                    </a:p>
                    <a:p>
                      <a:endParaRPr lang="en-IN" dirty="0"/>
                    </a:p>
                  </a:txBody>
                  <a:tcPr/>
                </a:tc>
                <a:extLst>
                  <a:ext uri="{0D108BD9-81ED-4DB2-BD59-A6C34878D82A}">
                    <a16:rowId xmlns:a16="http://schemas.microsoft.com/office/drawing/2014/main" val="1281712876"/>
                  </a:ext>
                </a:extLst>
              </a:tr>
            </a:tbl>
          </a:graphicData>
        </a:graphic>
      </p:graphicFrame>
    </p:spTree>
    <p:extLst>
      <p:ext uri="{BB962C8B-B14F-4D97-AF65-F5344CB8AC3E}">
        <p14:creationId xmlns:p14="http://schemas.microsoft.com/office/powerpoint/2010/main" val="43485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5EE616-5FD8-45E2-AAEA-F4C4CA9B2634}"/>
              </a:ext>
            </a:extLst>
          </p:cNvPr>
          <p:cNvSpPr>
            <a:spLocks noGrp="1"/>
          </p:cNvSpPr>
          <p:nvPr>
            <p:ph type="sldNum" sz="quarter" idx="12"/>
          </p:nvPr>
        </p:nvSpPr>
        <p:spPr/>
        <p:txBody>
          <a:bodyPr/>
          <a:lstStyle/>
          <a:p>
            <a:fld id="{D495E168-DA5E-4888-8D8A-92B118324C14}" type="slidenum">
              <a:rPr lang="ru-RU" smtClean="0"/>
              <a:t>16</a:t>
            </a:fld>
            <a:endParaRPr lang="ru-RU" dirty="0"/>
          </a:p>
        </p:txBody>
      </p:sp>
      <p:sp>
        <p:nvSpPr>
          <p:cNvPr id="4" name="Title 3">
            <a:extLst>
              <a:ext uri="{FF2B5EF4-FFF2-40B4-BE49-F238E27FC236}">
                <a16:creationId xmlns:a16="http://schemas.microsoft.com/office/drawing/2014/main" id="{95D75FCB-1B2A-4484-9FDD-DA5FF843BF2B}"/>
              </a:ext>
            </a:extLst>
          </p:cNvPr>
          <p:cNvSpPr>
            <a:spLocks noGrp="1"/>
          </p:cNvSpPr>
          <p:nvPr>
            <p:ph type="title"/>
          </p:nvPr>
        </p:nvSpPr>
        <p:spPr/>
        <p:txBody>
          <a:bodyPr/>
          <a:lstStyle/>
          <a:p>
            <a:r>
              <a:rPr lang="en-US" dirty="0"/>
              <a:t>DISTRIBUTION CHANNELS</a:t>
            </a:r>
            <a:endParaRPr lang="en-IN" dirty="0"/>
          </a:p>
        </p:txBody>
      </p:sp>
      <p:sp>
        <p:nvSpPr>
          <p:cNvPr id="5" name="Content Placeholder 4">
            <a:extLst>
              <a:ext uri="{FF2B5EF4-FFF2-40B4-BE49-F238E27FC236}">
                <a16:creationId xmlns:a16="http://schemas.microsoft.com/office/drawing/2014/main" id="{14594AA9-75C5-4867-B1E0-4C28A8A273F8}"/>
              </a:ext>
            </a:extLst>
          </p:cNvPr>
          <p:cNvSpPr>
            <a:spLocks noGrp="1"/>
          </p:cNvSpPr>
          <p:nvPr>
            <p:ph sz="half" idx="1"/>
          </p:nvPr>
        </p:nvSpPr>
        <p:spPr>
          <a:xfrm>
            <a:off x="838200" y="2356337"/>
            <a:ext cx="5181600" cy="3354667"/>
          </a:xfrm>
        </p:spPr>
        <p:txBody>
          <a:bodyPr/>
          <a:lstStyle/>
          <a:p>
            <a:pPr>
              <a:lnSpc>
                <a:spcPct val="150000"/>
              </a:lnSpc>
            </a:pPr>
            <a:r>
              <a:rPr lang="en-US" dirty="0"/>
              <a:t>Retail stores </a:t>
            </a:r>
          </a:p>
          <a:p>
            <a:pPr>
              <a:lnSpc>
                <a:spcPct val="150000"/>
              </a:lnSpc>
            </a:pPr>
            <a:r>
              <a:rPr lang="en-US" dirty="0"/>
              <a:t>Online platform</a:t>
            </a:r>
          </a:p>
          <a:p>
            <a:pPr>
              <a:lnSpc>
                <a:spcPct val="150000"/>
              </a:lnSpc>
            </a:pPr>
            <a:r>
              <a:rPr lang="en-US" dirty="0"/>
              <a:t>Pharmacies</a:t>
            </a:r>
          </a:p>
          <a:p>
            <a:pPr>
              <a:lnSpc>
                <a:spcPct val="150000"/>
              </a:lnSpc>
            </a:pPr>
            <a:r>
              <a:rPr lang="en-US" dirty="0"/>
              <a:t>Dermatologist and healthcare professionals</a:t>
            </a:r>
            <a:endParaRPr lang="en-IN" dirty="0"/>
          </a:p>
        </p:txBody>
      </p:sp>
      <p:pic>
        <p:nvPicPr>
          <p:cNvPr id="10" name="Picture 9">
            <a:extLst>
              <a:ext uri="{FF2B5EF4-FFF2-40B4-BE49-F238E27FC236}">
                <a16:creationId xmlns:a16="http://schemas.microsoft.com/office/drawing/2014/main" id="{5E320045-B63B-4D1D-996A-A4A81E109415}"/>
              </a:ext>
            </a:extLst>
          </p:cNvPr>
          <p:cNvPicPr>
            <a:picLocks noChangeAspect="1"/>
          </p:cNvPicPr>
          <p:nvPr/>
        </p:nvPicPr>
        <p:blipFill>
          <a:blip r:embed="rId2"/>
          <a:stretch>
            <a:fillRect/>
          </a:stretch>
        </p:blipFill>
        <p:spPr>
          <a:xfrm>
            <a:off x="6158329" y="1828393"/>
            <a:ext cx="1899139" cy="1652953"/>
          </a:xfrm>
          <a:prstGeom prst="rect">
            <a:avLst/>
          </a:prstGeom>
        </p:spPr>
      </p:pic>
      <p:pic>
        <p:nvPicPr>
          <p:cNvPr id="12" name="Picture 11">
            <a:extLst>
              <a:ext uri="{FF2B5EF4-FFF2-40B4-BE49-F238E27FC236}">
                <a16:creationId xmlns:a16="http://schemas.microsoft.com/office/drawing/2014/main" id="{DECB70FC-2BCC-4302-8B14-3515EFE24DA6}"/>
              </a:ext>
            </a:extLst>
          </p:cNvPr>
          <p:cNvPicPr>
            <a:picLocks noChangeAspect="1"/>
          </p:cNvPicPr>
          <p:nvPr/>
        </p:nvPicPr>
        <p:blipFill>
          <a:blip r:embed="rId3"/>
          <a:stretch>
            <a:fillRect/>
          </a:stretch>
        </p:blipFill>
        <p:spPr>
          <a:xfrm>
            <a:off x="8007007" y="2238476"/>
            <a:ext cx="2857500" cy="1600200"/>
          </a:xfrm>
          <a:prstGeom prst="rect">
            <a:avLst/>
          </a:prstGeom>
        </p:spPr>
      </p:pic>
      <p:pic>
        <p:nvPicPr>
          <p:cNvPr id="14" name="Picture 13">
            <a:extLst>
              <a:ext uri="{FF2B5EF4-FFF2-40B4-BE49-F238E27FC236}">
                <a16:creationId xmlns:a16="http://schemas.microsoft.com/office/drawing/2014/main" id="{47529B71-E631-4FB7-A4E8-7BB779144DCF}"/>
              </a:ext>
            </a:extLst>
          </p:cNvPr>
          <p:cNvPicPr>
            <a:picLocks noChangeAspect="1"/>
          </p:cNvPicPr>
          <p:nvPr/>
        </p:nvPicPr>
        <p:blipFill>
          <a:blip r:embed="rId4"/>
          <a:stretch>
            <a:fillRect/>
          </a:stretch>
        </p:blipFill>
        <p:spPr>
          <a:xfrm>
            <a:off x="6083210" y="3021944"/>
            <a:ext cx="2049377" cy="1314449"/>
          </a:xfrm>
          <a:prstGeom prst="rect">
            <a:avLst/>
          </a:prstGeom>
        </p:spPr>
      </p:pic>
      <p:pic>
        <p:nvPicPr>
          <p:cNvPr id="16" name="Picture 15">
            <a:extLst>
              <a:ext uri="{FF2B5EF4-FFF2-40B4-BE49-F238E27FC236}">
                <a16:creationId xmlns:a16="http://schemas.microsoft.com/office/drawing/2014/main" id="{3EA2E77F-CB84-46FC-9C13-CF063EC845D4}"/>
              </a:ext>
            </a:extLst>
          </p:cNvPr>
          <p:cNvPicPr>
            <a:picLocks noChangeAspect="1"/>
          </p:cNvPicPr>
          <p:nvPr/>
        </p:nvPicPr>
        <p:blipFill>
          <a:blip r:embed="rId5"/>
          <a:stretch>
            <a:fillRect/>
          </a:stretch>
        </p:blipFill>
        <p:spPr>
          <a:xfrm>
            <a:off x="8271116" y="3009633"/>
            <a:ext cx="2143125" cy="2143125"/>
          </a:xfrm>
          <a:prstGeom prst="rect">
            <a:avLst/>
          </a:prstGeom>
        </p:spPr>
      </p:pic>
      <p:pic>
        <p:nvPicPr>
          <p:cNvPr id="18" name="Picture 17">
            <a:extLst>
              <a:ext uri="{FF2B5EF4-FFF2-40B4-BE49-F238E27FC236}">
                <a16:creationId xmlns:a16="http://schemas.microsoft.com/office/drawing/2014/main" id="{0E62471F-335D-4B97-8652-DEA2E5A020E7}"/>
              </a:ext>
            </a:extLst>
          </p:cNvPr>
          <p:cNvPicPr>
            <a:picLocks noChangeAspect="1"/>
          </p:cNvPicPr>
          <p:nvPr/>
        </p:nvPicPr>
        <p:blipFill>
          <a:blip r:embed="rId6"/>
          <a:stretch>
            <a:fillRect/>
          </a:stretch>
        </p:blipFill>
        <p:spPr>
          <a:xfrm>
            <a:off x="5823126" y="4223757"/>
            <a:ext cx="2569543" cy="945498"/>
          </a:xfrm>
          <a:prstGeom prst="rect">
            <a:avLst/>
          </a:prstGeom>
        </p:spPr>
      </p:pic>
      <p:pic>
        <p:nvPicPr>
          <p:cNvPr id="20" name="Picture 19">
            <a:extLst>
              <a:ext uri="{FF2B5EF4-FFF2-40B4-BE49-F238E27FC236}">
                <a16:creationId xmlns:a16="http://schemas.microsoft.com/office/drawing/2014/main" id="{41A2B4ED-02A7-4F02-BC75-8376F2A207D7}"/>
              </a:ext>
            </a:extLst>
          </p:cNvPr>
          <p:cNvPicPr>
            <a:picLocks noChangeAspect="1"/>
          </p:cNvPicPr>
          <p:nvPr/>
        </p:nvPicPr>
        <p:blipFill>
          <a:blip r:embed="rId7"/>
          <a:stretch>
            <a:fillRect/>
          </a:stretch>
        </p:blipFill>
        <p:spPr>
          <a:xfrm>
            <a:off x="7916153" y="4408385"/>
            <a:ext cx="3024555" cy="1511177"/>
          </a:xfrm>
          <a:prstGeom prst="rect">
            <a:avLst/>
          </a:prstGeom>
        </p:spPr>
      </p:pic>
    </p:spTree>
    <p:extLst>
      <p:ext uri="{BB962C8B-B14F-4D97-AF65-F5344CB8AC3E}">
        <p14:creationId xmlns:p14="http://schemas.microsoft.com/office/powerpoint/2010/main" val="2452257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63BB4C-9289-4D21-B2D6-FC93B05E4ABD}"/>
              </a:ext>
            </a:extLst>
          </p:cNvPr>
          <p:cNvSpPr>
            <a:spLocks noGrp="1"/>
          </p:cNvSpPr>
          <p:nvPr>
            <p:ph type="sldNum" sz="quarter" idx="12"/>
          </p:nvPr>
        </p:nvSpPr>
        <p:spPr/>
        <p:txBody>
          <a:bodyPr/>
          <a:lstStyle/>
          <a:p>
            <a:fld id="{D495E168-DA5E-4888-8D8A-92B118324C14}" type="slidenum">
              <a:rPr lang="ru-RU" smtClean="0"/>
              <a:t>17</a:t>
            </a:fld>
            <a:endParaRPr lang="ru-RU" dirty="0"/>
          </a:p>
        </p:txBody>
      </p:sp>
      <p:sp>
        <p:nvSpPr>
          <p:cNvPr id="4" name="Title 3">
            <a:extLst>
              <a:ext uri="{FF2B5EF4-FFF2-40B4-BE49-F238E27FC236}">
                <a16:creationId xmlns:a16="http://schemas.microsoft.com/office/drawing/2014/main" id="{E545E9DA-B6CD-4914-9E5A-1596D73D66C2}"/>
              </a:ext>
            </a:extLst>
          </p:cNvPr>
          <p:cNvSpPr>
            <a:spLocks noGrp="1"/>
          </p:cNvSpPr>
          <p:nvPr>
            <p:ph type="title"/>
          </p:nvPr>
        </p:nvSpPr>
        <p:spPr/>
        <p:txBody>
          <a:bodyPr/>
          <a:lstStyle/>
          <a:p>
            <a:r>
              <a:rPr lang="en-US" dirty="0"/>
              <a:t>MARKETING STRATEGY</a:t>
            </a:r>
            <a:endParaRPr lang="en-IN" dirty="0"/>
          </a:p>
        </p:txBody>
      </p:sp>
      <p:sp>
        <p:nvSpPr>
          <p:cNvPr id="5" name="Content Placeholder 4">
            <a:extLst>
              <a:ext uri="{FF2B5EF4-FFF2-40B4-BE49-F238E27FC236}">
                <a16:creationId xmlns:a16="http://schemas.microsoft.com/office/drawing/2014/main" id="{D2D8390D-2B3A-4DED-AF94-5E53F24127F8}"/>
              </a:ext>
            </a:extLst>
          </p:cNvPr>
          <p:cNvSpPr>
            <a:spLocks noGrp="1"/>
          </p:cNvSpPr>
          <p:nvPr>
            <p:ph sz="half" idx="1"/>
          </p:nvPr>
        </p:nvSpPr>
        <p:spPr>
          <a:xfrm>
            <a:off x="838200" y="2051748"/>
            <a:ext cx="5946321" cy="3389836"/>
          </a:xfrm>
        </p:spPr>
        <p:txBody>
          <a:bodyPr>
            <a:noAutofit/>
          </a:bodyPr>
          <a:lstStyle/>
          <a:p>
            <a:pPr>
              <a:lnSpc>
                <a:spcPct val="150000"/>
              </a:lnSpc>
            </a:pPr>
            <a:r>
              <a:rPr lang="en-US" sz="1800" dirty="0"/>
              <a:t>Digital marketing</a:t>
            </a:r>
          </a:p>
          <a:p>
            <a:pPr>
              <a:lnSpc>
                <a:spcPct val="150000"/>
              </a:lnSpc>
            </a:pPr>
            <a:r>
              <a:rPr lang="en-US" sz="1800" dirty="0"/>
              <a:t>Sponsorship of dermatology events</a:t>
            </a:r>
          </a:p>
          <a:p>
            <a:pPr>
              <a:lnSpc>
                <a:spcPct val="150000"/>
              </a:lnSpc>
            </a:pPr>
            <a:r>
              <a:rPr lang="en-US" sz="1800" dirty="0"/>
              <a:t>Partnerships with dermatologists and healthcare professionals</a:t>
            </a:r>
          </a:p>
          <a:p>
            <a:pPr>
              <a:lnSpc>
                <a:spcPct val="150000"/>
              </a:lnSpc>
            </a:pPr>
            <a:r>
              <a:rPr lang="en-US" sz="1800" dirty="0"/>
              <a:t>Online presence through website and social media</a:t>
            </a:r>
          </a:p>
          <a:p>
            <a:pPr>
              <a:lnSpc>
                <a:spcPct val="150000"/>
              </a:lnSpc>
            </a:pPr>
            <a:r>
              <a:rPr lang="en-US" sz="1800" dirty="0"/>
              <a:t>Product sampling and loyalty programs</a:t>
            </a:r>
          </a:p>
          <a:p>
            <a:pPr>
              <a:lnSpc>
                <a:spcPct val="150000"/>
              </a:lnSpc>
            </a:pPr>
            <a:r>
              <a:rPr lang="en-US" sz="1800" dirty="0"/>
              <a:t>Educational content and workshops </a:t>
            </a:r>
            <a:endParaRPr lang="en-IN" sz="1800" dirty="0"/>
          </a:p>
        </p:txBody>
      </p:sp>
      <p:pic>
        <p:nvPicPr>
          <p:cNvPr id="10" name="Picture 9">
            <a:extLst>
              <a:ext uri="{FF2B5EF4-FFF2-40B4-BE49-F238E27FC236}">
                <a16:creationId xmlns:a16="http://schemas.microsoft.com/office/drawing/2014/main" id="{007EDC75-0845-4C53-81C1-31224A3902D2}"/>
              </a:ext>
            </a:extLst>
          </p:cNvPr>
          <p:cNvPicPr>
            <a:picLocks noChangeAspect="1"/>
          </p:cNvPicPr>
          <p:nvPr/>
        </p:nvPicPr>
        <p:blipFill>
          <a:blip r:embed="rId2"/>
          <a:stretch>
            <a:fillRect/>
          </a:stretch>
        </p:blipFill>
        <p:spPr>
          <a:xfrm>
            <a:off x="6441621" y="2149187"/>
            <a:ext cx="5525075" cy="3733800"/>
          </a:xfrm>
          <a:prstGeom prst="rect">
            <a:avLst/>
          </a:prstGeom>
        </p:spPr>
      </p:pic>
    </p:spTree>
    <p:extLst>
      <p:ext uri="{BB962C8B-B14F-4D97-AF65-F5344CB8AC3E}">
        <p14:creationId xmlns:p14="http://schemas.microsoft.com/office/powerpoint/2010/main" val="4031016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64CD62B-9091-4504-9524-46404AA999DE}"/>
              </a:ext>
            </a:extLst>
          </p:cNvPr>
          <p:cNvSpPr>
            <a:spLocks noGrp="1"/>
          </p:cNvSpPr>
          <p:nvPr>
            <p:ph sz="half" idx="1"/>
          </p:nvPr>
        </p:nvSpPr>
        <p:spPr>
          <a:xfrm>
            <a:off x="838201" y="2003809"/>
            <a:ext cx="6534150" cy="3413282"/>
          </a:xfrm>
        </p:spPr>
        <p:txBody>
          <a:bodyPr>
            <a:noAutofit/>
          </a:bodyPr>
          <a:lstStyle/>
          <a:p>
            <a:pPr>
              <a:lnSpc>
                <a:spcPct val="150000"/>
              </a:lnSpc>
            </a:pPr>
            <a:r>
              <a:rPr lang="en-US" sz="1800" dirty="0"/>
              <a:t>Expand product line for specific skin concerns</a:t>
            </a:r>
          </a:p>
          <a:p>
            <a:pPr>
              <a:lnSpc>
                <a:spcPct val="150000"/>
              </a:lnSpc>
            </a:pPr>
            <a:r>
              <a:rPr lang="en-US" sz="1800" dirty="0"/>
              <a:t>Enhance digital marketing</a:t>
            </a:r>
          </a:p>
          <a:p>
            <a:pPr>
              <a:lnSpc>
                <a:spcPct val="150000"/>
              </a:lnSpc>
            </a:pPr>
            <a:r>
              <a:rPr lang="en-US" sz="1800" dirty="0"/>
              <a:t>Collaborate with popular skincare influencers and bloggers</a:t>
            </a:r>
          </a:p>
          <a:p>
            <a:pPr>
              <a:lnSpc>
                <a:spcPct val="150000"/>
              </a:lnSpc>
            </a:pPr>
            <a:r>
              <a:rPr lang="en-US" sz="1800" dirty="0"/>
              <a:t>Invest in research and development for innovative ingredients</a:t>
            </a:r>
          </a:p>
          <a:p>
            <a:pPr>
              <a:lnSpc>
                <a:spcPct val="150000"/>
              </a:lnSpc>
            </a:pPr>
            <a:r>
              <a:rPr lang="en-US" sz="1800" dirty="0"/>
              <a:t>Strengthen presence in emerging markets</a:t>
            </a:r>
          </a:p>
          <a:p>
            <a:pPr>
              <a:lnSpc>
                <a:spcPct val="150000"/>
              </a:lnSpc>
            </a:pPr>
            <a:r>
              <a:rPr lang="en-US" sz="1800" dirty="0"/>
              <a:t>Offer personalized skincare consultations and services</a:t>
            </a:r>
          </a:p>
          <a:p>
            <a:pPr>
              <a:lnSpc>
                <a:spcPct val="150000"/>
              </a:lnSpc>
            </a:pPr>
            <a:r>
              <a:rPr lang="en-US" sz="1800" dirty="0"/>
              <a:t>Monitor and adapt to changing consumer preferences and trends</a:t>
            </a:r>
            <a:endParaRPr lang="en-IN" sz="1800" dirty="0"/>
          </a:p>
        </p:txBody>
      </p:sp>
      <p:sp>
        <p:nvSpPr>
          <p:cNvPr id="3" name="Slide Number Placeholder 2">
            <a:extLst>
              <a:ext uri="{FF2B5EF4-FFF2-40B4-BE49-F238E27FC236}">
                <a16:creationId xmlns:a16="http://schemas.microsoft.com/office/drawing/2014/main" id="{654D1DEE-B1A0-4251-8EB6-22E1D8F5DF11}"/>
              </a:ext>
            </a:extLst>
          </p:cNvPr>
          <p:cNvSpPr>
            <a:spLocks noGrp="1"/>
          </p:cNvSpPr>
          <p:nvPr>
            <p:ph type="sldNum" sz="quarter" idx="12"/>
          </p:nvPr>
        </p:nvSpPr>
        <p:spPr/>
        <p:txBody>
          <a:bodyPr/>
          <a:lstStyle/>
          <a:p>
            <a:fld id="{D495E168-DA5E-4888-8D8A-92B118324C14}" type="slidenum">
              <a:rPr lang="ru-RU" smtClean="0"/>
              <a:t>18</a:t>
            </a:fld>
            <a:endParaRPr lang="ru-RU" dirty="0"/>
          </a:p>
        </p:txBody>
      </p:sp>
      <p:sp>
        <p:nvSpPr>
          <p:cNvPr id="4" name="Title 3">
            <a:extLst>
              <a:ext uri="{FF2B5EF4-FFF2-40B4-BE49-F238E27FC236}">
                <a16:creationId xmlns:a16="http://schemas.microsoft.com/office/drawing/2014/main" id="{86A001AB-E7FE-4315-B4FD-0E1418139F2C}"/>
              </a:ext>
            </a:extLst>
          </p:cNvPr>
          <p:cNvSpPr>
            <a:spLocks noGrp="1"/>
          </p:cNvSpPr>
          <p:nvPr>
            <p:ph type="title"/>
          </p:nvPr>
        </p:nvSpPr>
        <p:spPr/>
        <p:txBody>
          <a:bodyPr/>
          <a:lstStyle/>
          <a:p>
            <a:r>
              <a:rPr lang="en-US" dirty="0"/>
              <a:t>FUTURE RECOMMENDATIONS</a:t>
            </a:r>
            <a:endParaRPr lang="en-IN" dirty="0"/>
          </a:p>
        </p:txBody>
      </p:sp>
      <p:sp>
        <p:nvSpPr>
          <p:cNvPr id="13" name="Rectangle 12">
            <a:extLst>
              <a:ext uri="{FF2B5EF4-FFF2-40B4-BE49-F238E27FC236}">
                <a16:creationId xmlns:a16="http://schemas.microsoft.com/office/drawing/2014/main" id="{CA35F685-D5B3-F226-6F0E-CF01EC1448A3}"/>
              </a:ext>
            </a:extLst>
          </p:cNvPr>
          <p:cNvSpPr/>
          <p:nvPr/>
        </p:nvSpPr>
        <p:spPr>
          <a:xfrm>
            <a:off x="8008536" y="2301073"/>
            <a:ext cx="3557117" cy="3195375"/>
          </a:xfrm>
          <a:prstGeom prst="rect">
            <a:avLst/>
          </a:prstGeom>
          <a:gradFill flip="none" rotWithShape="1">
            <a:gsLst>
              <a:gs pos="39859">
                <a:srgbClr val="4366B6"/>
              </a:gs>
              <a:gs pos="65064">
                <a:srgbClr val="7F4194"/>
              </a:gs>
              <a:gs pos="9000">
                <a:schemeClr val="tx2">
                  <a:lumMod val="60000"/>
                  <a:lumOff val="40000"/>
                </a:schemeClr>
              </a:gs>
              <a:gs pos="0">
                <a:schemeClr val="accent1"/>
              </a:gs>
              <a:gs pos="100000">
                <a:schemeClr val="accent3"/>
              </a:gs>
            </a:gsLst>
            <a:lin ang="0" scaled="1"/>
            <a:tileRect/>
          </a:gradFill>
          <a:ln w="12700" cap="flat">
            <a:noFill/>
            <a:prstDash val="solid"/>
            <a:miter/>
          </a:ln>
        </p:spPr>
        <p:txBody>
          <a:bodyPr rtlCol="0" anchor="ctr"/>
          <a:lstStyle/>
          <a:p>
            <a:pPr algn="l"/>
            <a:endParaRPr lang="en-IN" dirty="0"/>
          </a:p>
        </p:txBody>
      </p:sp>
      <p:pic>
        <p:nvPicPr>
          <p:cNvPr id="15" name="Picture 14">
            <a:extLst>
              <a:ext uri="{FF2B5EF4-FFF2-40B4-BE49-F238E27FC236}">
                <a16:creationId xmlns:a16="http://schemas.microsoft.com/office/drawing/2014/main" id="{FD5DD442-DC27-A749-0BA5-6E0816557C63}"/>
              </a:ext>
            </a:extLst>
          </p:cNvPr>
          <p:cNvPicPr>
            <a:picLocks noChangeAspect="1"/>
          </p:cNvPicPr>
          <p:nvPr/>
        </p:nvPicPr>
        <p:blipFill>
          <a:blip r:embed="rId2"/>
          <a:stretch>
            <a:fillRect/>
          </a:stretch>
        </p:blipFill>
        <p:spPr>
          <a:xfrm>
            <a:off x="8098867" y="2373712"/>
            <a:ext cx="3385666" cy="3009900"/>
          </a:xfrm>
          <a:prstGeom prst="rect">
            <a:avLst/>
          </a:prstGeom>
        </p:spPr>
      </p:pic>
    </p:spTree>
    <p:extLst>
      <p:ext uri="{BB962C8B-B14F-4D97-AF65-F5344CB8AC3E}">
        <p14:creationId xmlns:p14="http://schemas.microsoft.com/office/powerpoint/2010/main" val="1446004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8CFB08E-9E65-4B04-8DD1-7A5A79B4C489}"/>
              </a:ext>
            </a:extLst>
          </p:cNvPr>
          <p:cNvSpPr>
            <a:spLocks noGrp="1"/>
          </p:cNvSpPr>
          <p:nvPr>
            <p:ph type="sldNum" sz="quarter" idx="12"/>
          </p:nvPr>
        </p:nvSpPr>
        <p:spPr/>
        <p:txBody>
          <a:bodyPr/>
          <a:lstStyle/>
          <a:p>
            <a:fld id="{D495E168-DA5E-4888-8D8A-92B118324C14}" type="slidenum">
              <a:rPr lang="ru-RU" smtClean="0"/>
              <a:t>19</a:t>
            </a:fld>
            <a:endParaRPr lang="ru-RU" dirty="0"/>
          </a:p>
        </p:txBody>
      </p:sp>
      <p:sp>
        <p:nvSpPr>
          <p:cNvPr id="4" name="Title 3">
            <a:extLst>
              <a:ext uri="{FF2B5EF4-FFF2-40B4-BE49-F238E27FC236}">
                <a16:creationId xmlns:a16="http://schemas.microsoft.com/office/drawing/2014/main" id="{820CD799-FE63-42F7-A764-CCEDED594F87}"/>
              </a:ext>
            </a:extLst>
          </p:cNvPr>
          <p:cNvSpPr>
            <a:spLocks noGrp="1"/>
          </p:cNvSpPr>
          <p:nvPr>
            <p:ph type="title"/>
          </p:nvPr>
        </p:nvSpPr>
        <p:spPr/>
        <p:txBody>
          <a:bodyPr/>
          <a:lstStyle/>
          <a:p>
            <a:r>
              <a:rPr lang="en-US" dirty="0"/>
              <a:t>CONCLUSION</a:t>
            </a:r>
            <a:endParaRPr lang="en-IN" dirty="0"/>
          </a:p>
        </p:txBody>
      </p:sp>
      <p:sp>
        <p:nvSpPr>
          <p:cNvPr id="5" name="Content Placeholder 4">
            <a:extLst>
              <a:ext uri="{FF2B5EF4-FFF2-40B4-BE49-F238E27FC236}">
                <a16:creationId xmlns:a16="http://schemas.microsoft.com/office/drawing/2014/main" id="{EA2FAF1B-98BC-48AC-A8C5-9DE882D5E415}"/>
              </a:ext>
            </a:extLst>
          </p:cNvPr>
          <p:cNvSpPr>
            <a:spLocks noGrp="1"/>
          </p:cNvSpPr>
          <p:nvPr>
            <p:ph sz="half" idx="1"/>
          </p:nvPr>
        </p:nvSpPr>
        <p:spPr>
          <a:xfrm>
            <a:off x="613787" y="2341685"/>
            <a:ext cx="10603942" cy="3269501"/>
          </a:xfrm>
        </p:spPr>
        <p:txBody>
          <a:bodyPr>
            <a:normAutofit/>
          </a:bodyPr>
          <a:lstStyle/>
          <a:p>
            <a:pPr marL="0" indent="0" algn="just">
              <a:lnSpc>
                <a:spcPct val="200000"/>
              </a:lnSpc>
              <a:buNone/>
            </a:pPr>
            <a:r>
              <a:rPr lang="en-US" sz="1800" dirty="0"/>
              <a:t>Cetaphil effectively  leverages its reputation for gentle, dermatologist-recommended skincare, positioning itself well in the market. To strengthen its competitive position, Cetaphil should focus on product innovation, expanding its range, and enhancing digital engagement. This strategies will help the brand address evolving consumer needs and maintain its market presence. </a:t>
            </a:r>
            <a:endParaRPr lang="en-IN" sz="1800" dirty="0"/>
          </a:p>
        </p:txBody>
      </p:sp>
    </p:spTree>
    <p:extLst>
      <p:ext uri="{BB962C8B-B14F-4D97-AF65-F5344CB8AC3E}">
        <p14:creationId xmlns:p14="http://schemas.microsoft.com/office/powerpoint/2010/main" val="1069999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BC1A8D-E693-4704-8E11-5AAB4B40BAEF}"/>
              </a:ext>
            </a:extLst>
          </p:cNvPr>
          <p:cNvSpPr>
            <a:spLocks noGrp="1"/>
          </p:cNvSpPr>
          <p:nvPr>
            <p:ph type="ctrTitle"/>
          </p:nvPr>
        </p:nvSpPr>
        <p:spPr>
          <a:xfrm>
            <a:off x="781987" y="793172"/>
            <a:ext cx="2842956" cy="655621"/>
          </a:xfrm>
        </p:spPr>
        <p:txBody>
          <a:bodyPr/>
          <a:lstStyle/>
          <a:p>
            <a:pPr algn="ctr"/>
            <a:r>
              <a:rPr lang="en-US" u="sng" dirty="0"/>
              <a:t>CONTENTS</a:t>
            </a:r>
            <a:endParaRPr lang="ru-RU" u="sng" dirty="0"/>
          </a:p>
        </p:txBody>
      </p:sp>
      <p:sp>
        <p:nvSpPr>
          <p:cNvPr id="12" name="Slide Number Placeholder 11">
            <a:extLst>
              <a:ext uri="{FF2B5EF4-FFF2-40B4-BE49-F238E27FC236}">
                <a16:creationId xmlns:a16="http://schemas.microsoft.com/office/drawing/2014/main" id="{B5E4C005-CB50-4CBB-83F0-3393A7AC6211}"/>
              </a:ext>
            </a:extLst>
          </p:cNvPr>
          <p:cNvSpPr>
            <a:spLocks noGrp="1"/>
          </p:cNvSpPr>
          <p:nvPr>
            <p:ph type="sldNum" sz="quarter" idx="12"/>
          </p:nvPr>
        </p:nvSpPr>
        <p:spPr/>
        <p:txBody>
          <a:bodyPr/>
          <a:lstStyle/>
          <a:p>
            <a:fld id="{D495E168-DA5E-4888-8D8A-92B118324C14}" type="slidenum">
              <a:rPr lang="ru-RU" smtClean="0"/>
              <a:pPr/>
              <a:t>2</a:t>
            </a:fld>
            <a:endParaRPr lang="ru-RU" dirty="0"/>
          </a:p>
        </p:txBody>
      </p:sp>
      <p:pic>
        <p:nvPicPr>
          <p:cNvPr id="3" name="Picture 2">
            <a:extLst>
              <a:ext uri="{FF2B5EF4-FFF2-40B4-BE49-F238E27FC236}">
                <a16:creationId xmlns:a16="http://schemas.microsoft.com/office/drawing/2014/main" id="{FBBC7AF1-3689-4CF9-857C-B2EFFCE4C766}"/>
              </a:ext>
            </a:extLst>
          </p:cNvPr>
          <p:cNvPicPr>
            <a:picLocks noChangeAspect="1"/>
          </p:cNvPicPr>
          <p:nvPr/>
        </p:nvPicPr>
        <p:blipFill>
          <a:blip r:embed="rId2"/>
          <a:stretch>
            <a:fillRect/>
          </a:stretch>
        </p:blipFill>
        <p:spPr>
          <a:xfrm>
            <a:off x="5236756" y="175845"/>
            <a:ext cx="6709059" cy="6553201"/>
          </a:xfrm>
          <a:prstGeom prst="rect">
            <a:avLst/>
          </a:prstGeom>
          <a:pattFill prst="pct5">
            <a:fgClr>
              <a:schemeClr val="accent1"/>
            </a:fgClr>
            <a:bgClr>
              <a:schemeClr val="bg1"/>
            </a:bgClr>
          </a:pattFill>
        </p:spPr>
      </p:pic>
      <p:sp>
        <p:nvSpPr>
          <p:cNvPr id="2" name="TextBox 1">
            <a:extLst>
              <a:ext uri="{FF2B5EF4-FFF2-40B4-BE49-F238E27FC236}">
                <a16:creationId xmlns:a16="http://schemas.microsoft.com/office/drawing/2014/main" id="{2A11E8F9-A576-60A6-F20D-455EE3E390B9}"/>
              </a:ext>
            </a:extLst>
          </p:cNvPr>
          <p:cNvSpPr txBox="1"/>
          <p:nvPr/>
        </p:nvSpPr>
        <p:spPr>
          <a:xfrm>
            <a:off x="636813" y="1706336"/>
            <a:ext cx="4173725" cy="535531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IN" b="1" dirty="0">
                <a:solidFill>
                  <a:schemeClr val="accent1">
                    <a:lumMod val="75000"/>
                  </a:schemeClr>
                </a:solidFill>
              </a:rPr>
              <a:t>Introduction</a:t>
            </a:r>
          </a:p>
          <a:p>
            <a:pPr marL="285750" indent="-285750" algn="just">
              <a:lnSpc>
                <a:spcPct val="150000"/>
              </a:lnSpc>
              <a:buFont typeface="Wingdings" panose="05000000000000000000" pitchFamily="2" charset="2"/>
              <a:buChar char="v"/>
            </a:pPr>
            <a:r>
              <a:rPr lang="en-IN" b="1" dirty="0">
                <a:solidFill>
                  <a:schemeClr val="accent1">
                    <a:lumMod val="75000"/>
                  </a:schemeClr>
                </a:solidFill>
              </a:rPr>
              <a:t>Objectives</a:t>
            </a:r>
          </a:p>
          <a:p>
            <a:pPr marL="285750" indent="-285750" algn="just">
              <a:lnSpc>
                <a:spcPct val="150000"/>
              </a:lnSpc>
              <a:buFont typeface="Wingdings" panose="05000000000000000000" pitchFamily="2" charset="2"/>
              <a:buChar char="v"/>
            </a:pPr>
            <a:r>
              <a:rPr lang="en-IN" b="1" dirty="0">
                <a:solidFill>
                  <a:schemeClr val="accent1">
                    <a:lumMod val="75000"/>
                  </a:schemeClr>
                </a:solidFill>
              </a:rPr>
              <a:t>Market Overview</a:t>
            </a:r>
          </a:p>
          <a:p>
            <a:pPr marL="285750" indent="-285750" algn="just">
              <a:lnSpc>
                <a:spcPct val="150000"/>
              </a:lnSpc>
              <a:buFont typeface="Wingdings" panose="05000000000000000000" pitchFamily="2" charset="2"/>
              <a:buChar char="v"/>
            </a:pPr>
            <a:r>
              <a:rPr lang="en-IN" b="1" dirty="0">
                <a:solidFill>
                  <a:schemeClr val="accent1">
                    <a:lumMod val="75000"/>
                  </a:schemeClr>
                </a:solidFill>
              </a:rPr>
              <a:t>History</a:t>
            </a:r>
          </a:p>
          <a:p>
            <a:pPr marL="285750" indent="-285750" algn="just">
              <a:lnSpc>
                <a:spcPct val="150000"/>
              </a:lnSpc>
              <a:buFont typeface="Wingdings" panose="05000000000000000000" pitchFamily="2" charset="2"/>
              <a:buChar char="v"/>
            </a:pPr>
            <a:r>
              <a:rPr lang="en-IN" b="1" dirty="0">
                <a:solidFill>
                  <a:schemeClr val="accent1">
                    <a:lumMod val="75000"/>
                  </a:schemeClr>
                </a:solidFill>
              </a:rPr>
              <a:t>Comparison With Competitors</a:t>
            </a:r>
          </a:p>
          <a:p>
            <a:pPr marL="285750" indent="-285750" algn="just">
              <a:lnSpc>
                <a:spcPct val="150000"/>
              </a:lnSpc>
              <a:buFont typeface="Wingdings" panose="05000000000000000000" pitchFamily="2" charset="2"/>
              <a:buChar char="v"/>
            </a:pPr>
            <a:r>
              <a:rPr lang="en-IN" b="1" dirty="0">
                <a:solidFill>
                  <a:schemeClr val="accent1">
                    <a:lumMod val="75000"/>
                  </a:schemeClr>
                </a:solidFill>
              </a:rPr>
              <a:t>Pros &amp;Cons</a:t>
            </a:r>
          </a:p>
          <a:p>
            <a:pPr marL="285750" indent="-285750" algn="just">
              <a:lnSpc>
                <a:spcPct val="150000"/>
              </a:lnSpc>
              <a:buFont typeface="Wingdings" panose="05000000000000000000" pitchFamily="2" charset="2"/>
              <a:buChar char="v"/>
            </a:pPr>
            <a:r>
              <a:rPr lang="en-IN" b="1" dirty="0">
                <a:solidFill>
                  <a:schemeClr val="accent1">
                    <a:lumMod val="75000"/>
                  </a:schemeClr>
                </a:solidFill>
              </a:rPr>
              <a:t>Distribution Channels</a:t>
            </a:r>
          </a:p>
          <a:p>
            <a:pPr marL="285750" indent="-285750" algn="just">
              <a:lnSpc>
                <a:spcPct val="150000"/>
              </a:lnSpc>
              <a:buFont typeface="Wingdings" panose="05000000000000000000" pitchFamily="2" charset="2"/>
              <a:buChar char="v"/>
            </a:pPr>
            <a:r>
              <a:rPr lang="en-IN" b="1" dirty="0">
                <a:solidFill>
                  <a:schemeClr val="accent1">
                    <a:lumMod val="75000"/>
                  </a:schemeClr>
                </a:solidFill>
              </a:rPr>
              <a:t>Market Strategy</a:t>
            </a:r>
          </a:p>
          <a:p>
            <a:pPr marL="285750" indent="-285750" algn="just">
              <a:lnSpc>
                <a:spcPct val="150000"/>
              </a:lnSpc>
              <a:buFont typeface="Wingdings" panose="05000000000000000000" pitchFamily="2" charset="2"/>
              <a:buChar char="v"/>
            </a:pPr>
            <a:r>
              <a:rPr lang="en-IN" b="1" dirty="0">
                <a:solidFill>
                  <a:schemeClr val="accent1">
                    <a:lumMod val="75000"/>
                  </a:schemeClr>
                </a:solidFill>
              </a:rPr>
              <a:t>Future Recommendations</a:t>
            </a:r>
          </a:p>
          <a:p>
            <a:pPr marL="285750" indent="-285750" algn="just">
              <a:lnSpc>
                <a:spcPct val="150000"/>
              </a:lnSpc>
              <a:buFont typeface="Wingdings" panose="05000000000000000000" pitchFamily="2" charset="2"/>
              <a:buChar char="v"/>
            </a:pPr>
            <a:r>
              <a:rPr lang="en-IN" b="1" dirty="0">
                <a:solidFill>
                  <a:schemeClr val="accent1">
                    <a:lumMod val="75000"/>
                  </a:schemeClr>
                </a:solidFill>
              </a:rPr>
              <a:t>Conclusion</a:t>
            </a:r>
          </a:p>
          <a:p>
            <a:endParaRPr lang="en-IN" b="1" dirty="0"/>
          </a:p>
          <a:p>
            <a:endParaRPr lang="en-IN" dirty="0"/>
          </a:p>
          <a:p>
            <a:endParaRPr lang="en-IN" dirty="0"/>
          </a:p>
          <a:p>
            <a:endParaRPr lang="en-IN" dirty="0"/>
          </a:p>
        </p:txBody>
      </p:sp>
    </p:spTree>
    <p:extLst>
      <p:ext uri="{BB962C8B-B14F-4D97-AF65-F5344CB8AC3E}">
        <p14:creationId xmlns:p14="http://schemas.microsoft.com/office/powerpoint/2010/main" val="2287211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B08CB09-2DFB-477A-92B0-BD27AB933124}"/>
              </a:ext>
            </a:extLst>
          </p:cNvPr>
          <p:cNvSpPr>
            <a:spLocks noGrp="1"/>
          </p:cNvSpPr>
          <p:nvPr>
            <p:ph type="sldNum" sz="quarter" idx="12"/>
          </p:nvPr>
        </p:nvSpPr>
        <p:spPr/>
        <p:txBody>
          <a:bodyPr/>
          <a:lstStyle/>
          <a:p>
            <a:fld id="{D495E168-DA5E-4888-8D8A-92B118324C14}" type="slidenum">
              <a:rPr lang="ru-RU" smtClean="0"/>
              <a:t>20</a:t>
            </a:fld>
            <a:endParaRPr lang="ru-RU" dirty="0"/>
          </a:p>
        </p:txBody>
      </p:sp>
      <p:sp>
        <p:nvSpPr>
          <p:cNvPr id="4" name="Title 3">
            <a:extLst>
              <a:ext uri="{FF2B5EF4-FFF2-40B4-BE49-F238E27FC236}">
                <a16:creationId xmlns:a16="http://schemas.microsoft.com/office/drawing/2014/main" id="{4925CB6C-3BBE-4888-91E2-88E4A900DF28}"/>
              </a:ext>
            </a:extLst>
          </p:cNvPr>
          <p:cNvSpPr>
            <a:spLocks noGrp="1"/>
          </p:cNvSpPr>
          <p:nvPr>
            <p:ph type="title"/>
          </p:nvPr>
        </p:nvSpPr>
        <p:spPr/>
        <p:txBody>
          <a:bodyPr/>
          <a:lstStyle/>
          <a:p>
            <a:r>
              <a:rPr lang="en-IN" dirty="0"/>
              <a:t>REFERENCES</a:t>
            </a:r>
          </a:p>
        </p:txBody>
      </p:sp>
      <p:sp>
        <p:nvSpPr>
          <p:cNvPr id="7" name="Rectangle 1">
            <a:extLst>
              <a:ext uri="{FF2B5EF4-FFF2-40B4-BE49-F238E27FC236}">
                <a16:creationId xmlns:a16="http://schemas.microsoft.com/office/drawing/2014/main" id="{FC7A2CBA-9635-8CC4-9792-6252A86249F1}"/>
              </a:ext>
            </a:extLst>
          </p:cNvPr>
          <p:cNvSpPr>
            <a:spLocks noGrp="1" noChangeArrowheads="1"/>
          </p:cNvSpPr>
          <p:nvPr>
            <p:ph sz="half" idx="1"/>
          </p:nvPr>
        </p:nvSpPr>
        <p:spPr bwMode="auto">
          <a:xfrm>
            <a:off x="793840" y="2362767"/>
            <a:ext cx="913923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kumimoji="0" lang="en-US" altLang="en-US" sz="1800" b="0" i="0" u="none" strike="noStrike" cap="none" normalizeH="0" baseline="0" dirty="0">
                <a:ln>
                  <a:noFill/>
                </a:ln>
                <a:solidFill>
                  <a:schemeClr val="tx2">
                    <a:lumMod val="50000"/>
                  </a:schemeClr>
                </a:solidFill>
                <a:effectLst/>
                <a:latin typeface="Arial" panose="020B0604020202020204" pitchFamily="34" charset="0"/>
                <a:hlinkClick r:id="rId2">
                  <a:extLst>
                    <a:ext uri="{A12FA001-AC4F-418D-AE19-62706E023703}">
                      <ahyp:hlinkClr xmlns:ahyp="http://schemas.microsoft.com/office/drawing/2018/hyperlinkcolor" val="tx"/>
                    </a:ext>
                  </a:extLst>
                </a:hlinkClick>
              </a:rPr>
              <a:t>https://www.cetaphil.com/us/why-cetaphil/science-based-skincare.html</a:t>
            </a:r>
            <a:endParaRPr kumimoji="0" lang="en-US" altLang="en-US" sz="1800" b="0" i="0" u="none" strike="noStrike" cap="none" normalizeH="0" baseline="0" dirty="0">
              <a:ln>
                <a:noFill/>
              </a:ln>
              <a:solidFill>
                <a:schemeClr val="tx2">
                  <a:lumMod val="50000"/>
                </a:schemeClr>
              </a:solidFill>
              <a:effectLst/>
              <a:latin typeface="Arial" panose="020B0604020202020204" pitchFamily="34" charset="0"/>
            </a:endParaRPr>
          </a:p>
          <a:p>
            <a:pPr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2">
                  <a:lumMod val="50000"/>
                </a:schemeClr>
              </a:solidFill>
              <a:effectLst/>
              <a:latin typeface="Arial" panose="020B0604020202020204" pitchFamily="34" charset="0"/>
            </a:endParaRPr>
          </a:p>
          <a:p>
            <a:pPr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2">
                  <a:lumMod val="50000"/>
                </a:schemeClr>
              </a:solidFill>
              <a:effectLst/>
              <a:latin typeface="Arial" panose="020B0604020202020204" pitchFamily="34" charset="0"/>
            </a:endParaRPr>
          </a:p>
        </p:txBody>
      </p:sp>
      <p:sp>
        <p:nvSpPr>
          <p:cNvPr id="12" name="Rectangle 5">
            <a:extLst>
              <a:ext uri="{FF2B5EF4-FFF2-40B4-BE49-F238E27FC236}">
                <a16:creationId xmlns:a16="http://schemas.microsoft.com/office/drawing/2014/main" id="{A3622CFC-3EE5-52C4-5AD2-F84253B845E5}"/>
              </a:ext>
            </a:extLst>
          </p:cNvPr>
          <p:cNvSpPr>
            <a:spLocks noChangeArrowheads="1"/>
          </p:cNvSpPr>
          <p:nvPr/>
        </p:nvSpPr>
        <p:spPr bwMode="auto">
          <a:xfrm rot="10800000" flipV="1">
            <a:off x="838200" y="2997822"/>
            <a:ext cx="9269186"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2">
                    <a:lumMod val="50000"/>
                  </a:schemeClr>
                </a:solidFill>
                <a:effectLst/>
                <a:latin typeface="Arial" panose="020B0604020202020204" pitchFamily="34" charset="0"/>
              </a:rPr>
              <a:t>Cetaphil key Insights and data from Google and YouTube.</a:t>
            </a:r>
          </a:p>
        </p:txBody>
      </p:sp>
      <p:sp>
        <p:nvSpPr>
          <p:cNvPr id="13" name="Oval 12">
            <a:extLst>
              <a:ext uri="{FF2B5EF4-FFF2-40B4-BE49-F238E27FC236}">
                <a16:creationId xmlns:a16="http://schemas.microsoft.com/office/drawing/2014/main" id="{9B7228F0-538F-2365-C6B2-633651052581}"/>
              </a:ext>
            </a:extLst>
          </p:cNvPr>
          <p:cNvSpPr/>
          <p:nvPr/>
        </p:nvSpPr>
        <p:spPr>
          <a:xfrm>
            <a:off x="648241" y="2494399"/>
            <a:ext cx="163095" cy="138027"/>
          </a:xfrm>
          <a:prstGeom prst="ellipse">
            <a:avLst/>
          </a:pr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IN" dirty="0"/>
          </a:p>
        </p:txBody>
      </p:sp>
      <p:sp>
        <p:nvSpPr>
          <p:cNvPr id="14" name="Oval 13">
            <a:extLst>
              <a:ext uri="{FF2B5EF4-FFF2-40B4-BE49-F238E27FC236}">
                <a16:creationId xmlns:a16="http://schemas.microsoft.com/office/drawing/2014/main" id="{E5A071ED-30EE-57A0-FA5A-0925499E239B}"/>
              </a:ext>
            </a:extLst>
          </p:cNvPr>
          <p:cNvSpPr/>
          <p:nvPr/>
        </p:nvSpPr>
        <p:spPr>
          <a:xfrm>
            <a:off x="648241" y="3171450"/>
            <a:ext cx="163095" cy="138027"/>
          </a:xfrm>
          <a:prstGeom prst="ellipse">
            <a:avLst/>
          </a:pr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IN" dirty="0"/>
          </a:p>
        </p:txBody>
      </p:sp>
    </p:spTree>
    <p:extLst>
      <p:ext uri="{BB962C8B-B14F-4D97-AF65-F5344CB8AC3E}">
        <p14:creationId xmlns:p14="http://schemas.microsoft.com/office/powerpoint/2010/main" val="122446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24B6-BECF-4BE6-9971-53768392C0BB}"/>
              </a:ext>
            </a:extLst>
          </p:cNvPr>
          <p:cNvSpPr>
            <a:spLocks noGrp="1"/>
          </p:cNvSpPr>
          <p:nvPr>
            <p:ph type="title"/>
          </p:nvPr>
        </p:nvSpPr>
        <p:spPr>
          <a:xfrm>
            <a:off x="2943455" y="2522347"/>
            <a:ext cx="5690680" cy="1517356"/>
          </a:xfrm>
        </p:spPr>
        <p:txBody>
          <a:bodyPr/>
          <a:lstStyle/>
          <a:p>
            <a:r>
              <a:rPr lang="en-US" sz="7200" dirty="0"/>
              <a:t>THANK YOU!</a:t>
            </a:r>
            <a:endParaRPr lang="ru-RU" sz="7200" dirty="0"/>
          </a:p>
        </p:txBody>
      </p:sp>
      <p:cxnSp>
        <p:nvCxnSpPr>
          <p:cNvPr id="27" name="Straight Connector 26">
            <a:extLst>
              <a:ext uri="{FF2B5EF4-FFF2-40B4-BE49-F238E27FC236}">
                <a16:creationId xmlns:a16="http://schemas.microsoft.com/office/drawing/2014/main" id="{06CB8B4D-6814-47BE-9FC5-53FF31DC1911}"/>
              </a:ext>
            </a:extLst>
          </p:cNvPr>
          <p:cNvCxnSpPr/>
          <p:nvPr/>
        </p:nvCxnSpPr>
        <p:spPr>
          <a:xfrm>
            <a:off x="3599947" y="4003433"/>
            <a:ext cx="3880338" cy="0"/>
          </a:xfrm>
          <a:prstGeom prst="line">
            <a:avLst/>
          </a:prstGeom>
          <a:ln w="76200">
            <a:prstDash val="sysDot"/>
          </a:ln>
        </p:spPr>
        <p:style>
          <a:lnRef idx="3">
            <a:schemeClr val="accent2"/>
          </a:lnRef>
          <a:fillRef idx="0">
            <a:schemeClr val="accent2"/>
          </a:fillRef>
          <a:effectRef idx="2">
            <a:schemeClr val="accent2"/>
          </a:effectRef>
          <a:fontRef idx="minor">
            <a:schemeClr val="tx1"/>
          </a:fontRef>
        </p:style>
      </p:cxnSp>
      <p:pic>
        <p:nvPicPr>
          <p:cNvPr id="31" name="Picture 30">
            <a:extLst>
              <a:ext uri="{FF2B5EF4-FFF2-40B4-BE49-F238E27FC236}">
                <a16:creationId xmlns:a16="http://schemas.microsoft.com/office/drawing/2014/main" id="{333B3504-98F8-4EAF-991F-AA2BAAE273CF}"/>
              </a:ext>
            </a:extLst>
          </p:cNvPr>
          <p:cNvPicPr>
            <a:picLocks noChangeAspect="1"/>
          </p:cNvPicPr>
          <p:nvPr/>
        </p:nvPicPr>
        <p:blipFill>
          <a:blip r:embed="rId2"/>
          <a:stretch>
            <a:fillRect/>
          </a:stretch>
        </p:blipFill>
        <p:spPr>
          <a:xfrm>
            <a:off x="9144000" y="0"/>
            <a:ext cx="3048000" cy="3029748"/>
          </a:xfrm>
          <a:prstGeom prst="rect">
            <a:avLst/>
          </a:prstGeom>
        </p:spPr>
      </p:pic>
      <p:pic>
        <p:nvPicPr>
          <p:cNvPr id="59" name="Picture 58">
            <a:extLst>
              <a:ext uri="{FF2B5EF4-FFF2-40B4-BE49-F238E27FC236}">
                <a16:creationId xmlns:a16="http://schemas.microsoft.com/office/drawing/2014/main" id="{9E4EE39B-3EC2-4CEC-957C-5D697C9BDC82}"/>
              </a:ext>
            </a:extLst>
          </p:cNvPr>
          <p:cNvPicPr>
            <a:picLocks noChangeAspect="1"/>
          </p:cNvPicPr>
          <p:nvPr/>
        </p:nvPicPr>
        <p:blipFill>
          <a:blip r:embed="rId3">
            <a:duotone>
              <a:schemeClr val="accent3">
                <a:shade val="45000"/>
                <a:satMod val="135000"/>
              </a:schemeClr>
              <a:prstClr val="white"/>
            </a:duotone>
            <a:alphaModFix/>
            <a:extLst>
              <a:ext uri="{BEBA8EAE-BF5A-486C-A8C5-ECC9F3942E4B}">
                <a14:imgProps xmlns:a14="http://schemas.microsoft.com/office/drawing/2010/main">
                  <a14:imgLayer r:embed="rId4">
                    <a14:imgEffect>
                      <a14:artisticGlowEdges/>
                    </a14:imgEffect>
                    <a14:imgEffect>
                      <a14:colorTemperature colorTemp="4500"/>
                    </a14:imgEffect>
                  </a14:imgLayer>
                </a14:imgProps>
              </a:ext>
            </a:extLst>
          </a:blip>
          <a:stretch>
            <a:fillRect/>
          </a:stretch>
        </p:blipFill>
        <p:spPr>
          <a:xfrm rot="10800000">
            <a:off x="-2" y="4149968"/>
            <a:ext cx="3052783" cy="2708030"/>
          </a:xfrm>
          <a:prstGeom prst="rect">
            <a:avLst/>
          </a:prstGeom>
          <a:ln>
            <a:noFill/>
          </a:ln>
        </p:spPr>
      </p:pic>
    </p:spTree>
    <p:extLst>
      <p:ext uri="{BB962C8B-B14F-4D97-AF65-F5344CB8AC3E}">
        <p14:creationId xmlns:p14="http://schemas.microsoft.com/office/powerpoint/2010/main" val="1316663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8EE8B-1608-4FFC-96B5-595AB97B845A}"/>
              </a:ext>
            </a:extLst>
          </p:cNvPr>
          <p:cNvSpPr>
            <a:spLocks noGrp="1"/>
          </p:cNvSpPr>
          <p:nvPr>
            <p:ph type="title"/>
          </p:nvPr>
        </p:nvSpPr>
        <p:spPr/>
        <p:txBody>
          <a:bodyPr/>
          <a:lstStyle/>
          <a:p>
            <a:r>
              <a:rPr lang="en-US" dirty="0"/>
              <a:t>INTRODUCTION</a:t>
            </a:r>
            <a:endParaRPr lang="ru-RU" dirty="0"/>
          </a:p>
        </p:txBody>
      </p:sp>
      <p:sp>
        <p:nvSpPr>
          <p:cNvPr id="7" name="Slide Number Placeholder 6">
            <a:extLst>
              <a:ext uri="{FF2B5EF4-FFF2-40B4-BE49-F238E27FC236}">
                <a16:creationId xmlns:a16="http://schemas.microsoft.com/office/drawing/2014/main" id="{2E6A3C64-206A-47DC-8E31-F719E356D26D}"/>
              </a:ext>
            </a:extLst>
          </p:cNvPr>
          <p:cNvSpPr>
            <a:spLocks noGrp="1"/>
          </p:cNvSpPr>
          <p:nvPr>
            <p:ph type="sldNum" sz="quarter" idx="12"/>
          </p:nvPr>
        </p:nvSpPr>
        <p:spPr/>
        <p:txBody>
          <a:bodyPr/>
          <a:lstStyle/>
          <a:p>
            <a:fld id="{D495E168-DA5E-4888-8D8A-92B118324C14}" type="slidenum">
              <a:rPr lang="ru-RU" smtClean="0"/>
              <a:pPr/>
              <a:t>3</a:t>
            </a:fld>
            <a:endParaRPr lang="ru-RU" dirty="0"/>
          </a:p>
        </p:txBody>
      </p:sp>
      <p:sp>
        <p:nvSpPr>
          <p:cNvPr id="5" name="Rectangle 1">
            <a:extLst>
              <a:ext uri="{FF2B5EF4-FFF2-40B4-BE49-F238E27FC236}">
                <a16:creationId xmlns:a16="http://schemas.microsoft.com/office/drawing/2014/main" id="{961EED07-CD13-2BBB-4DC0-1268F62A5E86}"/>
              </a:ext>
            </a:extLst>
          </p:cNvPr>
          <p:cNvSpPr>
            <a:spLocks noChangeArrowheads="1"/>
          </p:cNvSpPr>
          <p:nvPr/>
        </p:nvSpPr>
        <p:spPr bwMode="auto">
          <a:xfrm>
            <a:off x="0" y="0"/>
            <a:ext cx="8426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1415" tIns="36501" rIns="71415" bIns="4443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The Indian skin care market is growing rapidly, fueled by increased consumer awareness and a rising demand for premium products. Cetaphil, a globally recognized brand, is strategically positioned to benefit from this trend with its gentle, dermatologist-recommended offerings. This analysis covers Cetaphil's market standing, key industry trends, competitive environment, and its growth strategies aimed at expanding its presence in the evolving Indian skin care sector.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gico"/>
              </a:rPr>
              <a:t></a:t>
            </a:r>
            <a:r>
              <a:rPr kumimoji="0" lang="en-US" altLang="en-US" sz="1800" b="0" i="0" u="none" strike="noStrike" cap="none" normalizeH="0" baseline="0">
                <a:ln>
                  <a:noFill/>
                </a:ln>
                <a:solidFill>
                  <a:schemeClr val="tx1"/>
                </a:solidFill>
                <a:effectLst/>
              </a:rPr>
              <a:t>16:59</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670F2C01-A480-4661-6E34-7C863AED13FF}"/>
              </a:ext>
            </a:extLst>
          </p:cNvPr>
          <p:cNvSpPr>
            <a:spLocks noChangeArrowheads="1"/>
          </p:cNvSpPr>
          <p:nvPr/>
        </p:nvSpPr>
        <p:spPr bwMode="auto">
          <a:xfrm>
            <a:off x="0" y="0"/>
            <a:ext cx="51450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A723D90C-B23F-4A3E-9671-612F99148146}"/>
              </a:ext>
            </a:extLst>
          </p:cNvPr>
          <p:cNvSpPr>
            <a:spLocks noChangeArrowheads="1"/>
          </p:cNvSpPr>
          <p:nvPr/>
        </p:nvSpPr>
        <p:spPr bwMode="auto">
          <a:xfrm>
            <a:off x="0" y="0"/>
            <a:ext cx="5145088"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4">
            <a:extLst>
              <a:ext uri="{FF2B5EF4-FFF2-40B4-BE49-F238E27FC236}">
                <a16:creationId xmlns:a16="http://schemas.microsoft.com/office/drawing/2014/main" id="{FBD01022-AFBA-394C-6178-45F018CB0F62}"/>
              </a:ext>
            </a:extLst>
          </p:cNvPr>
          <p:cNvSpPr>
            <a:spLocks noChangeArrowheads="1"/>
          </p:cNvSpPr>
          <p:nvPr/>
        </p:nvSpPr>
        <p:spPr bwMode="auto">
          <a:xfrm>
            <a:off x="0" y="15875"/>
            <a:ext cx="51450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5">
            <a:extLst>
              <a:ext uri="{FF2B5EF4-FFF2-40B4-BE49-F238E27FC236}">
                <a16:creationId xmlns:a16="http://schemas.microsoft.com/office/drawing/2014/main" id="{5BB91C48-EBDF-5143-9E86-CD894CAD7ADC}"/>
              </a:ext>
            </a:extLst>
          </p:cNvPr>
          <p:cNvSpPr>
            <a:spLocks noChangeArrowheads="1"/>
          </p:cNvSpPr>
          <p:nvPr/>
        </p:nvSpPr>
        <p:spPr bwMode="auto">
          <a:xfrm>
            <a:off x="0" y="15875"/>
            <a:ext cx="51450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6">
            <a:extLst>
              <a:ext uri="{FF2B5EF4-FFF2-40B4-BE49-F238E27FC236}">
                <a16:creationId xmlns:a16="http://schemas.microsoft.com/office/drawing/2014/main" id="{21DF3D49-B96C-3857-9999-B363A679B444}"/>
              </a:ext>
            </a:extLst>
          </p:cNvPr>
          <p:cNvSpPr>
            <a:spLocks noChangeArrowheads="1"/>
          </p:cNvSpPr>
          <p:nvPr/>
        </p:nvSpPr>
        <p:spPr bwMode="auto">
          <a:xfrm>
            <a:off x="0" y="15875"/>
            <a:ext cx="5145088"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Rectangle 7">
            <a:extLst>
              <a:ext uri="{FF2B5EF4-FFF2-40B4-BE49-F238E27FC236}">
                <a16:creationId xmlns:a16="http://schemas.microsoft.com/office/drawing/2014/main" id="{B0C209D2-393D-5B40-4397-5DAB68E6CA42}"/>
              </a:ext>
            </a:extLst>
          </p:cNvPr>
          <p:cNvSpPr>
            <a:spLocks noChangeArrowheads="1"/>
          </p:cNvSpPr>
          <p:nvPr/>
        </p:nvSpPr>
        <p:spPr bwMode="auto">
          <a:xfrm>
            <a:off x="0" y="31750"/>
            <a:ext cx="51450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8">
            <a:extLst>
              <a:ext uri="{FF2B5EF4-FFF2-40B4-BE49-F238E27FC236}">
                <a16:creationId xmlns:a16="http://schemas.microsoft.com/office/drawing/2014/main" id="{429C8420-7888-83F9-56D0-041D073F00F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Rectangle 9">
            <a:extLst>
              <a:ext uri="{FF2B5EF4-FFF2-40B4-BE49-F238E27FC236}">
                <a16:creationId xmlns:a16="http://schemas.microsoft.com/office/drawing/2014/main" id="{C79CE2BB-BFC7-3509-8877-934B2EF638A5}"/>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7" name="Rectangle 10">
            <a:extLst>
              <a:ext uri="{FF2B5EF4-FFF2-40B4-BE49-F238E27FC236}">
                <a16:creationId xmlns:a16="http://schemas.microsoft.com/office/drawing/2014/main" id="{148A9BDE-A5B6-00B7-7507-BE69F2FB498B}"/>
              </a:ext>
            </a:extLst>
          </p:cNvPr>
          <p:cNvSpPr>
            <a:spLocks noChangeArrowheads="1"/>
          </p:cNvSpPr>
          <p:nvPr/>
        </p:nvSpPr>
        <p:spPr bwMode="auto">
          <a:xfrm>
            <a:off x="0" y="15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8" name="Rectangle 11">
            <a:extLst>
              <a:ext uri="{FF2B5EF4-FFF2-40B4-BE49-F238E27FC236}">
                <a16:creationId xmlns:a16="http://schemas.microsoft.com/office/drawing/2014/main" id="{C0F65661-9A46-D9B3-EB6A-2C1E8B2F22FA}"/>
              </a:ext>
            </a:extLst>
          </p:cNvPr>
          <p:cNvSpPr>
            <a:spLocks noChangeArrowheads="1"/>
          </p:cNvSpPr>
          <p:nvPr/>
        </p:nvSpPr>
        <p:spPr bwMode="auto">
          <a:xfrm>
            <a:off x="0" y="15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9" name="Rectangle 12">
            <a:extLst>
              <a:ext uri="{FF2B5EF4-FFF2-40B4-BE49-F238E27FC236}">
                <a16:creationId xmlns:a16="http://schemas.microsoft.com/office/drawing/2014/main" id="{BEED6615-6D9C-971A-A31E-C75D000ED5FC}"/>
              </a:ext>
            </a:extLst>
          </p:cNvPr>
          <p:cNvSpPr>
            <a:spLocks noChangeArrowheads="1"/>
          </p:cNvSpPr>
          <p:nvPr/>
        </p:nvSpPr>
        <p:spPr bwMode="auto">
          <a:xfrm>
            <a:off x="0" y="15875"/>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0" name="Rectangle 13">
            <a:extLst>
              <a:ext uri="{FF2B5EF4-FFF2-40B4-BE49-F238E27FC236}">
                <a16:creationId xmlns:a16="http://schemas.microsoft.com/office/drawing/2014/main" id="{53B5494A-889A-AC1D-8C25-548BB47FC982}"/>
              </a:ext>
            </a:extLst>
          </p:cNvPr>
          <p:cNvSpPr>
            <a:spLocks noChangeArrowheads="1"/>
          </p:cNvSpPr>
          <p:nvPr/>
        </p:nvSpPr>
        <p:spPr bwMode="auto">
          <a:xfrm>
            <a:off x="0" y="31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Roboto" panose="020F0502020204030204" pitchFamily="2"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14">
            <a:extLst>
              <a:ext uri="{FF2B5EF4-FFF2-40B4-BE49-F238E27FC236}">
                <a16:creationId xmlns:a16="http://schemas.microsoft.com/office/drawing/2014/main" id="{F7680813-0CE6-B2AF-39CA-DB478DCA61FF}"/>
              </a:ext>
            </a:extLst>
          </p:cNvPr>
          <p:cNvSpPr>
            <a:spLocks noGrp="1" noChangeArrowheads="1"/>
          </p:cNvSpPr>
          <p:nvPr>
            <p:ph type="body" sz="quarter" idx="14"/>
          </p:nvPr>
        </p:nvSpPr>
        <p:spPr bwMode="auto">
          <a:xfrm>
            <a:off x="6197600" y="2291522"/>
            <a:ext cx="568618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Indian skin care market is growing rapidly, fueled by increased consumer awareness and a rising demand for premium products. Cetaphil, a globally recognized brand, is strategically positioned to benefit from this trend with its gentle, dermatologist-recommended offerings. This analysis covers Cetaphil's market standing, key industry trends, competitive environment, and its growth strategies aimed at expanding its presence in the evolving Indian skin care sector.</a:t>
            </a:r>
          </a:p>
        </p:txBody>
      </p:sp>
      <p:pic>
        <p:nvPicPr>
          <p:cNvPr id="25" name="Picture Placeholder 24">
            <a:extLst>
              <a:ext uri="{FF2B5EF4-FFF2-40B4-BE49-F238E27FC236}">
                <a16:creationId xmlns:a16="http://schemas.microsoft.com/office/drawing/2014/main" id="{46BE5202-FBE3-1811-47A4-7D2301E92345}"/>
              </a:ext>
            </a:extLst>
          </p:cNvPr>
          <p:cNvPicPr>
            <a:picLocks noGrp="1" noChangeAspect="1"/>
          </p:cNvPicPr>
          <p:nvPr>
            <p:ph type="pic" sz="quarter" idx="15"/>
          </p:nvPr>
        </p:nvPicPr>
        <p:blipFill>
          <a:blip r:embed="rId2">
            <a:extLst>
              <a:ext uri="{837473B0-CC2E-450A-ABE3-18F120FF3D39}">
                <a1611:picAttrSrcUrl xmlns:a1611="http://schemas.microsoft.com/office/drawing/2016/11/main" r:id="rId3"/>
              </a:ext>
            </a:extLst>
          </a:blip>
          <a:srcRect l="35475" r="35475"/>
          <a:stretch/>
        </p:blipFill>
        <p:spPr/>
      </p:pic>
    </p:spTree>
    <p:extLst>
      <p:ext uri="{BB962C8B-B14F-4D97-AF65-F5344CB8AC3E}">
        <p14:creationId xmlns:p14="http://schemas.microsoft.com/office/powerpoint/2010/main" val="3066898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p:txBody>
          <a:bodyPr/>
          <a:lstStyle/>
          <a:p>
            <a:r>
              <a:rPr lang="en-US" dirty="0"/>
              <a:t>OBJECTIVES</a:t>
            </a:r>
            <a:endParaRPr lang="ru-RU" dirty="0"/>
          </a:p>
        </p:txBody>
      </p:sp>
      <p:pic>
        <p:nvPicPr>
          <p:cNvPr id="14" name="Picture Placeholder 13">
            <a:extLst>
              <a:ext uri="{FF2B5EF4-FFF2-40B4-BE49-F238E27FC236}">
                <a16:creationId xmlns:a16="http://schemas.microsoft.com/office/drawing/2014/main" id="{6D2A2984-909C-46E6-BA11-B06EBD98F0D9}"/>
              </a:ext>
            </a:extLst>
          </p:cNvPr>
          <p:cNvPicPr>
            <a:picLocks noGrp="1" noChangeAspect="1"/>
          </p:cNvPicPr>
          <p:nvPr>
            <p:ph type="pic" sz="quarter" idx="18"/>
          </p:nvPr>
        </p:nvPicPr>
        <p:blipFill>
          <a:blip r:embed="rId2"/>
          <a:srcRect t="2191" b="2191"/>
          <a:stretch/>
        </p:blipFill>
        <p:spPr>
          <a:xfrm>
            <a:off x="5771770" y="1483675"/>
            <a:ext cx="6421408" cy="3438427"/>
          </a:xfrm>
        </p:spPr>
      </p:pic>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4</a:t>
            </a:fld>
            <a:endParaRPr lang="ru-RU" dirty="0"/>
          </a:p>
        </p:txBody>
      </p:sp>
      <p:sp>
        <p:nvSpPr>
          <p:cNvPr id="10" name="Rectangle 1">
            <a:extLst>
              <a:ext uri="{FF2B5EF4-FFF2-40B4-BE49-F238E27FC236}">
                <a16:creationId xmlns:a16="http://schemas.microsoft.com/office/drawing/2014/main" id="{F6BA913C-B0DD-77AB-A2D1-F6A097C0771F}"/>
              </a:ext>
            </a:extLst>
          </p:cNvPr>
          <p:cNvSpPr>
            <a:spLocks noGrp="1" noChangeArrowheads="1"/>
          </p:cNvSpPr>
          <p:nvPr>
            <p:ph type="body" sz="quarter" idx="15"/>
          </p:nvPr>
        </p:nvSpPr>
        <p:spPr bwMode="auto">
          <a:xfrm>
            <a:off x="838200" y="2177836"/>
            <a:ext cx="4335505" cy="3805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2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a:ln>
                  <a:noFill/>
                </a:ln>
                <a:solidFill>
                  <a:schemeClr val="tx1"/>
                </a:solidFill>
                <a:effectLst/>
                <a:latin typeface="Arial" panose="020B0604020202020204" pitchFamily="34" charset="0"/>
              </a:rPr>
              <a:t>Identify competitors</a:t>
            </a:r>
          </a:p>
          <a:p>
            <a:pPr marR="0" lvl="0" algn="just" defTabSz="914400" rtl="0" eaLnBrk="0" fontAlgn="base" latinLnBrk="0" hangingPunct="0">
              <a:lnSpc>
                <a:spcPct val="250000"/>
              </a:lnSpc>
              <a:spcBef>
                <a:spcPct val="0"/>
              </a:spcBef>
              <a:spcAft>
                <a:spcPct val="0"/>
              </a:spcAft>
              <a:buClrTx/>
              <a:buSzTx/>
              <a:buFont typeface="Wingdings" panose="05000000000000000000" pitchFamily="2" charset="2"/>
              <a:buChar char="q"/>
              <a:tabLst/>
            </a:pPr>
            <a:r>
              <a:rPr kumimoji="0" lang="en-US" altLang="en-US" sz="2000" i="0" u="none" strike="noStrike" cap="none" normalizeH="0" baseline="0" dirty="0">
                <a:ln>
                  <a:noFill/>
                </a:ln>
                <a:solidFill>
                  <a:schemeClr val="tx1"/>
                </a:solidFill>
                <a:effectLst/>
                <a:latin typeface="Arial" panose="020B0604020202020204" pitchFamily="34" charset="0"/>
              </a:rPr>
              <a:t> Analyze SWOT</a:t>
            </a:r>
          </a:p>
          <a:p>
            <a:pPr marR="0" lvl="0" algn="just" defTabSz="914400" rtl="0" eaLnBrk="0" fontAlgn="base" latinLnBrk="0" hangingPunct="0">
              <a:lnSpc>
                <a:spcPct val="250000"/>
              </a:lnSpc>
              <a:spcBef>
                <a:spcPct val="0"/>
              </a:spcBef>
              <a:spcAft>
                <a:spcPct val="0"/>
              </a:spcAft>
              <a:buClrTx/>
              <a:buSzTx/>
              <a:buFont typeface="Wingdings" panose="05000000000000000000" pitchFamily="2" charset="2"/>
              <a:buChar char="q"/>
              <a:tabLst/>
            </a:pPr>
            <a:r>
              <a:rPr kumimoji="0" lang="en-US" altLang="en-US" sz="2000" i="0" u="none" strike="noStrike" cap="none" normalizeH="0" baseline="0" dirty="0">
                <a:ln>
                  <a:noFill/>
                </a:ln>
                <a:solidFill>
                  <a:schemeClr val="tx1"/>
                </a:solidFill>
                <a:effectLst/>
                <a:latin typeface="Arial" panose="020B0604020202020204" pitchFamily="34" charset="0"/>
              </a:rPr>
              <a:t> Assess market share</a:t>
            </a:r>
          </a:p>
          <a:p>
            <a:pPr marR="0" lvl="0" algn="just" defTabSz="914400" rtl="0" eaLnBrk="0" fontAlgn="base" latinLnBrk="0" hangingPunct="0">
              <a:lnSpc>
                <a:spcPct val="250000"/>
              </a:lnSpc>
              <a:spcBef>
                <a:spcPct val="0"/>
              </a:spcBef>
              <a:spcAft>
                <a:spcPct val="0"/>
              </a:spcAft>
              <a:buClrTx/>
              <a:buSzTx/>
              <a:buFont typeface="Wingdings" panose="05000000000000000000" pitchFamily="2" charset="2"/>
              <a:buChar char="q"/>
              <a:tabLst/>
            </a:pPr>
            <a:r>
              <a:rPr kumimoji="0" lang="en-US" altLang="en-US" sz="2000" i="0" u="none" strike="noStrike" cap="none" normalizeH="0" baseline="0" dirty="0">
                <a:ln>
                  <a:noFill/>
                </a:ln>
                <a:solidFill>
                  <a:schemeClr val="tx1"/>
                </a:solidFill>
                <a:effectLst/>
                <a:latin typeface="Arial" panose="020B0604020202020204" pitchFamily="34" charset="0"/>
              </a:rPr>
              <a:t> Evaluate products &amp; pricing</a:t>
            </a:r>
          </a:p>
          <a:p>
            <a:pPr marR="0" lvl="0" algn="just" defTabSz="914400" rtl="0" eaLnBrk="0" fontAlgn="base" latinLnBrk="0" hangingPunct="0">
              <a:lnSpc>
                <a:spcPct val="250000"/>
              </a:lnSpc>
              <a:spcBef>
                <a:spcPct val="0"/>
              </a:spcBef>
              <a:spcAft>
                <a:spcPct val="0"/>
              </a:spcAft>
              <a:buClrTx/>
              <a:buSzTx/>
              <a:buFont typeface="Wingdings" panose="05000000000000000000" pitchFamily="2" charset="2"/>
              <a:buChar char="q"/>
              <a:tabLst/>
            </a:pPr>
            <a:r>
              <a:rPr kumimoji="0" lang="en-US" altLang="en-US" sz="2000" i="0" u="none" strike="noStrike" cap="none" normalizeH="0" baseline="0" dirty="0">
                <a:ln>
                  <a:noFill/>
                </a:ln>
                <a:solidFill>
                  <a:schemeClr val="tx1"/>
                </a:solidFill>
                <a:effectLst/>
                <a:latin typeface="Arial" panose="020B0604020202020204" pitchFamily="34" charset="0"/>
              </a:rPr>
              <a:t> Recommended growth strategies</a:t>
            </a:r>
          </a:p>
        </p:txBody>
      </p:sp>
    </p:spTree>
    <p:extLst>
      <p:ext uri="{BB962C8B-B14F-4D97-AF65-F5344CB8AC3E}">
        <p14:creationId xmlns:p14="http://schemas.microsoft.com/office/powerpoint/2010/main" val="2023535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B5E4C005-CB50-4CBB-83F0-3393A7AC6211}"/>
              </a:ext>
            </a:extLst>
          </p:cNvPr>
          <p:cNvSpPr>
            <a:spLocks noGrp="1"/>
          </p:cNvSpPr>
          <p:nvPr>
            <p:ph type="sldNum" sz="quarter" idx="12"/>
          </p:nvPr>
        </p:nvSpPr>
        <p:spPr/>
        <p:txBody>
          <a:bodyPr/>
          <a:lstStyle/>
          <a:p>
            <a:fld id="{D495E168-DA5E-4888-8D8A-92B118324C14}" type="slidenum">
              <a:rPr lang="ru-RU" smtClean="0"/>
              <a:pPr/>
              <a:t>5</a:t>
            </a:fld>
            <a:endParaRPr lang="ru-RU" dirty="0"/>
          </a:p>
        </p:txBody>
      </p:sp>
      <p:sp>
        <p:nvSpPr>
          <p:cNvPr id="2" name="Content Placeholder 1">
            <a:extLst>
              <a:ext uri="{FF2B5EF4-FFF2-40B4-BE49-F238E27FC236}">
                <a16:creationId xmlns:a16="http://schemas.microsoft.com/office/drawing/2014/main" id="{B3AC5CE8-C2E9-A08D-64B7-A27CEB186BC8}"/>
              </a:ext>
            </a:extLst>
          </p:cNvPr>
          <p:cNvSpPr>
            <a:spLocks noGrp="1"/>
          </p:cNvSpPr>
          <p:nvPr>
            <p:ph idx="1"/>
          </p:nvPr>
        </p:nvSpPr>
        <p:spPr>
          <a:xfrm>
            <a:off x="501113" y="1099403"/>
            <a:ext cx="11189773" cy="2626777"/>
          </a:xfrm>
        </p:spPr>
        <p:txBody>
          <a:bodyPr/>
          <a:lstStyle/>
          <a:p>
            <a:pPr marL="0" indent="0">
              <a:buNone/>
            </a:pPr>
            <a:endParaRPr lang="en-US" dirty="0"/>
          </a:p>
          <a:p>
            <a:pPr algn="just"/>
            <a:r>
              <a:rPr lang="en-US" b="1" dirty="0">
                <a:solidFill>
                  <a:schemeClr val="accent1">
                    <a:lumMod val="75000"/>
                  </a:schemeClr>
                </a:solidFill>
              </a:rPr>
              <a:t>Market Size (2020): </a:t>
            </a:r>
            <a:r>
              <a:rPr lang="en-US" dirty="0"/>
              <a:t>The Indian skincare market was valued at ₹134.8 billion in 2020, indicating a substantial size within the broader personal care industry.</a:t>
            </a:r>
          </a:p>
          <a:p>
            <a:pPr algn="just"/>
            <a:r>
              <a:rPr lang="en-US" b="1" dirty="0">
                <a:solidFill>
                  <a:schemeClr val="accent1">
                    <a:lumMod val="75000"/>
                  </a:schemeClr>
                </a:solidFill>
              </a:rPr>
              <a:t>Projected Growth Rate (2020-2025): </a:t>
            </a:r>
            <a:r>
              <a:rPr lang="en-US" dirty="0"/>
              <a:t>The market is expected to grow at a Compound Annual Growth Rate (CAGR) of 8.5% from 2020 to 2025. This growth rate reflects a steady increase in demand and consumer spending on skincare products.</a:t>
            </a:r>
            <a:endParaRPr lang="en-US" b="1" dirty="0">
              <a:solidFill>
                <a:schemeClr val="accent1">
                  <a:lumMod val="75000"/>
                </a:schemeClr>
              </a:solidFill>
            </a:endParaRPr>
          </a:p>
          <a:p>
            <a:pPr algn="just"/>
            <a:r>
              <a:rPr lang="en-US" b="1" dirty="0">
                <a:solidFill>
                  <a:schemeClr val="accent1">
                    <a:lumMod val="75000"/>
                  </a:schemeClr>
                </a:solidFill>
              </a:rPr>
              <a:t>Expected Market Size (2025):  </a:t>
            </a:r>
            <a:r>
              <a:rPr lang="en-US" dirty="0"/>
              <a:t>By 2025, the Indian skincare market is projected to reach ₹223.4 billion. This significant growth highlights the expanding consumer base and increasing interest in skincare products in India.</a:t>
            </a:r>
            <a:endParaRPr lang="en-IN" dirty="0"/>
          </a:p>
        </p:txBody>
      </p:sp>
      <p:sp>
        <p:nvSpPr>
          <p:cNvPr id="4" name="Title 3">
            <a:extLst>
              <a:ext uri="{FF2B5EF4-FFF2-40B4-BE49-F238E27FC236}">
                <a16:creationId xmlns:a16="http://schemas.microsoft.com/office/drawing/2014/main" id="{AEBC1A8D-E693-4704-8E11-5AAB4B40BAEF}"/>
              </a:ext>
            </a:extLst>
          </p:cNvPr>
          <p:cNvSpPr>
            <a:spLocks noGrp="1"/>
          </p:cNvSpPr>
          <p:nvPr>
            <p:ph type="title"/>
          </p:nvPr>
        </p:nvSpPr>
        <p:spPr>
          <a:xfrm>
            <a:off x="411677" y="296546"/>
            <a:ext cx="9050518" cy="945498"/>
          </a:xfrm>
        </p:spPr>
        <p:txBody>
          <a:bodyPr/>
          <a:lstStyle/>
          <a:p>
            <a:r>
              <a:rPr lang="en-US"/>
              <a:t>MARKET OVERVIEW</a:t>
            </a:r>
            <a:endParaRPr lang="ru-RU" dirty="0"/>
          </a:p>
        </p:txBody>
      </p:sp>
      <p:sp>
        <p:nvSpPr>
          <p:cNvPr id="3" name="Title 3">
            <a:extLst>
              <a:ext uri="{FF2B5EF4-FFF2-40B4-BE49-F238E27FC236}">
                <a16:creationId xmlns:a16="http://schemas.microsoft.com/office/drawing/2014/main" id="{3CD9494C-0643-8AE9-A8A7-B22E7980E1ED}"/>
              </a:ext>
            </a:extLst>
          </p:cNvPr>
          <p:cNvSpPr txBox="1">
            <a:spLocks/>
          </p:cNvSpPr>
          <p:nvPr/>
        </p:nvSpPr>
        <p:spPr>
          <a:xfrm>
            <a:off x="712667" y="3583539"/>
            <a:ext cx="9050518" cy="9454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a:lstStyle>
          <a:p>
            <a:endParaRPr lang="ru-RU" dirty="0"/>
          </a:p>
        </p:txBody>
      </p:sp>
      <p:sp>
        <p:nvSpPr>
          <p:cNvPr id="5" name="Title 3">
            <a:extLst>
              <a:ext uri="{FF2B5EF4-FFF2-40B4-BE49-F238E27FC236}">
                <a16:creationId xmlns:a16="http://schemas.microsoft.com/office/drawing/2014/main" id="{74835225-7772-9C2B-0427-80EB308F25E5}"/>
              </a:ext>
            </a:extLst>
          </p:cNvPr>
          <p:cNvSpPr txBox="1">
            <a:spLocks/>
          </p:cNvSpPr>
          <p:nvPr/>
        </p:nvSpPr>
        <p:spPr>
          <a:xfrm>
            <a:off x="924221" y="3320297"/>
            <a:ext cx="9050518" cy="9454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a:lstStyle>
          <a:p>
            <a:r>
              <a:rPr lang="en-IN" sz="2400" dirty="0"/>
              <a:t>Market Segmentation :</a:t>
            </a:r>
            <a:endParaRPr lang="ru-RU" sz="2400" dirty="0"/>
          </a:p>
        </p:txBody>
      </p:sp>
      <p:sp>
        <p:nvSpPr>
          <p:cNvPr id="6" name="Arrow: Notched Right 5">
            <a:extLst>
              <a:ext uri="{FF2B5EF4-FFF2-40B4-BE49-F238E27FC236}">
                <a16:creationId xmlns:a16="http://schemas.microsoft.com/office/drawing/2014/main" id="{89F9E8D8-B30D-66C9-8D86-EEAF30425733}"/>
              </a:ext>
            </a:extLst>
          </p:cNvPr>
          <p:cNvSpPr/>
          <p:nvPr/>
        </p:nvSpPr>
        <p:spPr>
          <a:xfrm>
            <a:off x="569394" y="3677889"/>
            <a:ext cx="354827" cy="230313"/>
          </a:xfrm>
          <a:prstGeom prst="notchedRightArrow">
            <a:avLst/>
          </a:pr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IN" dirty="0"/>
          </a:p>
        </p:txBody>
      </p:sp>
      <p:graphicFrame>
        <p:nvGraphicFramePr>
          <p:cNvPr id="9" name="Chart 8">
            <a:extLst>
              <a:ext uri="{FF2B5EF4-FFF2-40B4-BE49-F238E27FC236}">
                <a16:creationId xmlns:a16="http://schemas.microsoft.com/office/drawing/2014/main" id="{6A0B23C0-4DB2-28A7-7867-05E2245B4E4B}"/>
              </a:ext>
            </a:extLst>
          </p:cNvPr>
          <p:cNvGraphicFramePr/>
          <p:nvPr>
            <p:extLst>
              <p:ext uri="{D42A27DB-BD31-4B8C-83A1-F6EECF244321}">
                <p14:modId xmlns:p14="http://schemas.microsoft.com/office/powerpoint/2010/main" val="723111877"/>
              </p:ext>
            </p:extLst>
          </p:nvPr>
        </p:nvGraphicFramePr>
        <p:xfrm>
          <a:off x="3729865" y="4056288"/>
          <a:ext cx="4732267" cy="25092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9123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B5E4C005-CB50-4CBB-83F0-3393A7AC6211}"/>
              </a:ext>
            </a:extLst>
          </p:cNvPr>
          <p:cNvSpPr>
            <a:spLocks noGrp="1"/>
          </p:cNvSpPr>
          <p:nvPr>
            <p:ph type="sldNum" sz="quarter" idx="12"/>
          </p:nvPr>
        </p:nvSpPr>
        <p:spPr/>
        <p:txBody>
          <a:bodyPr/>
          <a:lstStyle/>
          <a:p>
            <a:fld id="{D495E168-DA5E-4888-8D8A-92B118324C14}" type="slidenum">
              <a:rPr lang="ru-RU" smtClean="0"/>
              <a:pPr/>
              <a:t>6</a:t>
            </a:fld>
            <a:endParaRPr lang="ru-RU" dirty="0"/>
          </a:p>
        </p:txBody>
      </p:sp>
      <p:sp>
        <p:nvSpPr>
          <p:cNvPr id="4" name="Title 3">
            <a:extLst>
              <a:ext uri="{FF2B5EF4-FFF2-40B4-BE49-F238E27FC236}">
                <a16:creationId xmlns:a16="http://schemas.microsoft.com/office/drawing/2014/main" id="{AEBC1A8D-E693-4704-8E11-5AAB4B40BAEF}"/>
              </a:ext>
            </a:extLst>
          </p:cNvPr>
          <p:cNvSpPr>
            <a:spLocks noGrp="1"/>
          </p:cNvSpPr>
          <p:nvPr>
            <p:ph type="title"/>
          </p:nvPr>
        </p:nvSpPr>
        <p:spPr>
          <a:xfrm>
            <a:off x="689610" y="2938249"/>
            <a:ext cx="3196590" cy="751188"/>
          </a:xfrm>
        </p:spPr>
        <p:txBody>
          <a:bodyPr>
            <a:normAutofit/>
          </a:bodyPr>
          <a:lstStyle/>
          <a:p>
            <a:r>
              <a:rPr lang="en-US" sz="2400" dirty="0"/>
              <a:t>Regional Analysis:</a:t>
            </a:r>
            <a:endParaRPr lang="ru-RU" sz="2400" dirty="0"/>
          </a:p>
        </p:txBody>
      </p:sp>
      <p:sp>
        <p:nvSpPr>
          <p:cNvPr id="2" name="Arrow: Notched Right 1">
            <a:extLst>
              <a:ext uri="{FF2B5EF4-FFF2-40B4-BE49-F238E27FC236}">
                <a16:creationId xmlns:a16="http://schemas.microsoft.com/office/drawing/2014/main" id="{20BADEA7-F483-24CB-8139-BB4185AA73DC}"/>
              </a:ext>
            </a:extLst>
          </p:cNvPr>
          <p:cNvSpPr/>
          <p:nvPr/>
        </p:nvSpPr>
        <p:spPr>
          <a:xfrm>
            <a:off x="334783" y="3198687"/>
            <a:ext cx="354827" cy="230313"/>
          </a:xfrm>
          <a:prstGeom prst="notchedRightArrow">
            <a:avLst/>
          </a:pr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IN" dirty="0"/>
          </a:p>
        </p:txBody>
      </p:sp>
      <p:graphicFrame>
        <p:nvGraphicFramePr>
          <p:cNvPr id="29" name="Content Placeholder 28">
            <a:extLst>
              <a:ext uri="{FF2B5EF4-FFF2-40B4-BE49-F238E27FC236}">
                <a16:creationId xmlns:a16="http://schemas.microsoft.com/office/drawing/2014/main" id="{95B5CEB0-326B-62F9-6FC0-478C31747893}"/>
              </a:ext>
            </a:extLst>
          </p:cNvPr>
          <p:cNvGraphicFramePr>
            <a:graphicFrameLocks noGrp="1"/>
          </p:cNvGraphicFramePr>
          <p:nvPr>
            <p:ph idx="1"/>
            <p:extLst>
              <p:ext uri="{D42A27DB-BD31-4B8C-83A1-F6EECF244321}">
                <p14:modId xmlns:p14="http://schemas.microsoft.com/office/powerpoint/2010/main" val="1845875589"/>
              </p:ext>
            </p:extLst>
          </p:nvPr>
        </p:nvGraphicFramePr>
        <p:xfrm>
          <a:off x="2628900" y="3653805"/>
          <a:ext cx="5766298" cy="2952735"/>
        </p:xfrm>
        <a:graphic>
          <a:graphicData uri="http://schemas.openxmlformats.org/drawingml/2006/chart">
            <c:chart xmlns:c="http://schemas.openxmlformats.org/drawingml/2006/chart" xmlns:r="http://schemas.openxmlformats.org/officeDocument/2006/relationships" r:id="rId2"/>
          </a:graphicData>
        </a:graphic>
      </p:graphicFrame>
      <p:sp>
        <p:nvSpPr>
          <p:cNvPr id="30" name="Title 3">
            <a:extLst>
              <a:ext uri="{FF2B5EF4-FFF2-40B4-BE49-F238E27FC236}">
                <a16:creationId xmlns:a16="http://schemas.microsoft.com/office/drawing/2014/main" id="{66D4BEA3-74B3-2C07-6D8D-CAED41F9CC79}"/>
              </a:ext>
            </a:extLst>
          </p:cNvPr>
          <p:cNvSpPr txBox="1">
            <a:spLocks/>
          </p:cNvSpPr>
          <p:nvPr/>
        </p:nvSpPr>
        <p:spPr>
          <a:xfrm>
            <a:off x="689610" y="251460"/>
            <a:ext cx="3196590" cy="7511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a:lstStyle>
          <a:p>
            <a:r>
              <a:rPr lang="en-US" sz="2400" dirty="0"/>
              <a:t>Market Trends:</a:t>
            </a:r>
            <a:endParaRPr lang="ru-RU" sz="2400" dirty="0"/>
          </a:p>
        </p:txBody>
      </p:sp>
      <p:sp>
        <p:nvSpPr>
          <p:cNvPr id="31" name="Arrow: Notched Right 30">
            <a:extLst>
              <a:ext uri="{FF2B5EF4-FFF2-40B4-BE49-F238E27FC236}">
                <a16:creationId xmlns:a16="http://schemas.microsoft.com/office/drawing/2014/main" id="{B1E3E8AF-749D-E3CE-25CB-C07384ADFE9B}"/>
              </a:ext>
            </a:extLst>
          </p:cNvPr>
          <p:cNvSpPr/>
          <p:nvPr/>
        </p:nvSpPr>
        <p:spPr>
          <a:xfrm>
            <a:off x="334783" y="511897"/>
            <a:ext cx="354827" cy="230313"/>
          </a:xfrm>
          <a:prstGeom prst="notchedRightArrow">
            <a:avLst/>
          </a:pr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IN" dirty="0"/>
          </a:p>
        </p:txBody>
      </p:sp>
      <p:sp>
        <p:nvSpPr>
          <p:cNvPr id="32" name="TextBox 31">
            <a:extLst>
              <a:ext uri="{FF2B5EF4-FFF2-40B4-BE49-F238E27FC236}">
                <a16:creationId xmlns:a16="http://schemas.microsoft.com/office/drawing/2014/main" id="{933057CC-26D5-14A8-84F9-738A32E951FD}"/>
              </a:ext>
            </a:extLst>
          </p:cNvPr>
          <p:cNvSpPr txBox="1"/>
          <p:nvPr/>
        </p:nvSpPr>
        <p:spPr>
          <a:xfrm>
            <a:off x="689610" y="558280"/>
            <a:ext cx="5962650" cy="2108782"/>
          </a:xfrm>
          <a:prstGeom prst="rect">
            <a:avLst/>
          </a:prstGeom>
          <a:noFill/>
        </p:spPr>
        <p:txBody>
          <a:bodyPr wrap="square" rtlCol="0">
            <a:spAutoFit/>
          </a:bodyPr>
          <a:lstStyle/>
          <a:p>
            <a:endParaRPr lang="en-US" dirty="0"/>
          </a:p>
          <a:p>
            <a:pPr marL="285750" indent="-285750">
              <a:lnSpc>
                <a:spcPct val="250000"/>
              </a:lnSpc>
              <a:buFont typeface="Arial" panose="020B0604020202020204" pitchFamily="34" charset="0"/>
              <a:buChar char="•"/>
            </a:pPr>
            <a:r>
              <a:rPr lang="en-US" sz="1600" dirty="0"/>
              <a:t>Growing Demand for Gentle, Non-Comedogenic Products.</a:t>
            </a:r>
          </a:p>
          <a:p>
            <a:pPr marL="285750" indent="-285750">
              <a:lnSpc>
                <a:spcPct val="250000"/>
              </a:lnSpc>
              <a:buFont typeface="Arial" panose="020B0604020202020204" pitchFamily="34" charset="0"/>
              <a:buChar char="•"/>
            </a:pPr>
            <a:r>
              <a:rPr lang="en-US" sz="1600" dirty="0"/>
              <a:t>Increasing Awareness of Skin Health and Wellness.</a:t>
            </a:r>
          </a:p>
          <a:p>
            <a:pPr marL="285750" indent="-285750">
              <a:lnSpc>
                <a:spcPct val="250000"/>
              </a:lnSpc>
              <a:buFont typeface="Arial" panose="020B0604020202020204" pitchFamily="34" charset="0"/>
              <a:buChar char="•"/>
            </a:pPr>
            <a:r>
              <a:rPr lang="en-US" sz="1600" dirty="0"/>
              <a:t>Rising Popularity of Fragrance-Free Products.</a:t>
            </a:r>
            <a:endParaRPr lang="en-IN" sz="1600" dirty="0"/>
          </a:p>
        </p:txBody>
      </p:sp>
    </p:spTree>
    <p:extLst>
      <p:ext uri="{BB962C8B-B14F-4D97-AF65-F5344CB8AC3E}">
        <p14:creationId xmlns:p14="http://schemas.microsoft.com/office/powerpoint/2010/main" val="494806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B65B791-4491-EB2E-306E-F661D9E58495}"/>
              </a:ext>
            </a:extLst>
          </p:cNvPr>
          <p:cNvSpPr>
            <a:spLocks noGrp="1"/>
          </p:cNvSpPr>
          <p:nvPr>
            <p:ph type="sldNum" sz="quarter" idx="12"/>
          </p:nvPr>
        </p:nvSpPr>
        <p:spPr/>
        <p:txBody>
          <a:bodyPr/>
          <a:lstStyle/>
          <a:p>
            <a:fld id="{D495E168-DA5E-4888-8D8A-92B118324C14}" type="slidenum">
              <a:rPr lang="ru-RU" smtClean="0"/>
              <a:t>7</a:t>
            </a:fld>
            <a:endParaRPr lang="ru-RU" dirty="0"/>
          </a:p>
        </p:txBody>
      </p:sp>
      <p:pic>
        <p:nvPicPr>
          <p:cNvPr id="18" name="Content Placeholder 17">
            <a:extLst>
              <a:ext uri="{FF2B5EF4-FFF2-40B4-BE49-F238E27FC236}">
                <a16:creationId xmlns:a16="http://schemas.microsoft.com/office/drawing/2014/main" id="{93CC0A49-9A81-36DA-0D1E-6072F02FCD79}"/>
              </a:ext>
            </a:extLst>
          </p:cNvPr>
          <p:cNvPicPr>
            <a:picLocks noGrp="1" noChangeAspect="1"/>
          </p:cNvPicPr>
          <p:nvPr>
            <p:ph idx="1"/>
          </p:nvPr>
        </p:nvPicPr>
        <p:blipFill>
          <a:blip r:embed="rId2"/>
          <a:stretch>
            <a:fillRect/>
          </a:stretch>
        </p:blipFill>
        <p:spPr>
          <a:xfrm>
            <a:off x="2183130" y="4057650"/>
            <a:ext cx="7122658" cy="2343150"/>
          </a:xfrm>
        </p:spPr>
      </p:pic>
      <p:sp>
        <p:nvSpPr>
          <p:cNvPr id="13" name="Title 12">
            <a:extLst>
              <a:ext uri="{FF2B5EF4-FFF2-40B4-BE49-F238E27FC236}">
                <a16:creationId xmlns:a16="http://schemas.microsoft.com/office/drawing/2014/main" id="{AE4002C5-ED9E-9600-1F73-D2BD10075DF9}"/>
              </a:ext>
            </a:extLst>
          </p:cNvPr>
          <p:cNvSpPr>
            <a:spLocks noGrp="1"/>
          </p:cNvSpPr>
          <p:nvPr>
            <p:ph type="title"/>
          </p:nvPr>
        </p:nvSpPr>
        <p:spPr>
          <a:xfrm>
            <a:off x="2622921" y="791184"/>
            <a:ext cx="3457839" cy="831198"/>
          </a:xfrm>
        </p:spPr>
        <p:txBody>
          <a:bodyPr/>
          <a:lstStyle/>
          <a:p>
            <a:r>
              <a:rPr lang="en-US" dirty="0"/>
              <a:t>HISTORY</a:t>
            </a:r>
            <a:endParaRPr lang="en-IN" dirty="0"/>
          </a:p>
        </p:txBody>
      </p:sp>
      <p:sp>
        <p:nvSpPr>
          <p:cNvPr id="15" name="TextBox 14">
            <a:extLst>
              <a:ext uri="{FF2B5EF4-FFF2-40B4-BE49-F238E27FC236}">
                <a16:creationId xmlns:a16="http://schemas.microsoft.com/office/drawing/2014/main" id="{1D3DC83B-BFE8-8756-14DA-F34736C53D00}"/>
              </a:ext>
            </a:extLst>
          </p:cNvPr>
          <p:cNvSpPr txBox="1"/>
          <p:nvPr/>
        </p:nvSpPr>
        <p:spPr>
          <a:xfrm>
            <a:off x="483870" y="1844977"/>
            <a:ext cx="11224260" cy="2118529"/>
          </a:xfrm>
          <a:prstGeom prst="rect">
            <a:avLst/>
          </a:prstGeom>
          <a:noFill/>
        </p:spPr>
        <p:txBody>
          <a:bodyPr wrap="square" rtlCol="0">
            <a:spAutoFit/>
          </a:bodyPr>
          <a:lstStyle/>
          <a:p>
            <a:pPr algn="just">
              <a:lnSpc>
                <a:spcPct val="150000"/>
              </a:lnSpc>
            </a:pPr>
            <a:r>
              <a:rPr lang="en-US" dirty="0"/>
              <a:t>Cetaphil was developed in 1947 by Dr. Sidney Milstein and Galderma Laboratories, originally as a gentle cleanser for sensitive skin. The brand quickly gained popularity due to its dermatologist-recommended products. Over the years, Cetaphil expanded its range to include various cleansers, moisturizers, and sunscreens. Its focus on non-irritating, effective formulations has made it a staple in dermatology. Today, Cetaphil is recognized globally for its reliable skincare solutions suited to all skin types.</a:t>
            </a:r>
            <a:endParaRPr lang="en-IN" dirty="0"/>
          </a:p>
        </p:txBody>
      </p:sp>
    </p:spTree>
    <p:extLst>
      <p:ext uri="{BB962C8B-B14F-4D97-AF65-F5344CB8AC3E}">
        <p14:creationId xmlns:p14="http://schemas.microsoft.com/office/powerpoint/2010/main" val="851034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08D4082-1E30-72CC-506D-67F5F4133BAB}"/>
              </a:ext>
            </a:extLst>
          </p:cNvPr>
          <p:cNvSpPr>
            <a:spLocks noGrp="1"/>
          </p:cNvSpPr>
          <p:nvPr>
            <p:ph type="sldNum" sz="quarter" idx="12"/>
          </p:nvPr>
        </p:nvSpPr>
        <p:spPr/>
        <p:txBody>
          <a:bodyPr/>
          <a:lstStyle/>
          <a:p>
            <a:fld id="{D495E168-DA5E-4888-8D8A-92B118324C14}" type="slidenum">
              <a:rPr lang="ru-RU" smtClean="0"/>
              <a:t>8</a:t>
            </a:fld>
            <a:endParaRPr lang="ru-RU" dirty="0"/>
          </a:p>
        </p:txBody>
      </p:sp>
      <p:sp>
        <p:nvSpPr>
          <p:cNvPr id="4" name="Content Placeholder 3">
            <a:extLst>
              <a:ext uri="{FF2B5EF4-FFF2-40B4-BE49-F238E27FC236}">
                <a16:creationId xmlns:a16="http://schemas.microsoft.com/office/drawing/2014/main" id="{CC5EC5E8-059A-52BE-89E2-73B9FB0F2FCC}"/>
              </a:ext>
            </a:extLst>
          </p:cNvPr>
          <p:cNvSpPr>
            <a:spLocks noGrp="1"/>
          </p:cNvSpPr>
          <p:nvPr>
            <p:ph idx="1"/>
          </p:nvPr>
        </p:nvSpPr>
        <p:spPr>
          <a:xfrm>
            <a:off x="838200" y="1825625"/>
            <a:ext cx="5257800" cy="4351338"/>
          </a:xfrm>
        </p:spPr>
        <p:txBody>
          <a:bodyPr/>
          <a:lstStyle/>
          <a:p>
            <a:pPr marL="342900" indent="-342900">
              <a:lnSpc>
                <a:spcPct val="200000"/>
              </a:lnSpc>
              <a:buAutoNum type="arabicPeriod"/>
            </a:pPr>
            <a:r>
              <a:rPr lang="en-US" dirty="0">
                <a:solidFill>
                  <a:schemeClr val="bg2">
                    <a:lumMod val="50000"/>
                  </a:schemeClr>
                </a:solidFill>
              </a:rPr>
              <a:t>Cleansers</a:t>
            </a:r>
          </a:p>
          <a:p>
            <a:pPr marL="342900" indent="-342900">
              <a:lnSpc>
                <a:spcPct val="200000"/>
              </a:lnSpc>
              <a:buAutoNum type="arabicPeriod"/>
            </a:pPr>
            <a:r>
              <a:rPr lang="en-US" dirty="0">
                <a:solidFill>
                  <a:schemeClr val="bg2">
                    <a:lumMod val="50000"/>
                  </a:schemeClr>
                </a:solidFill>
              </a:rPr>
              <a:t> Moisturizers. </a:t>
            </a:r>
          </a:p>
          <a:p>
            <a:pPr marL="342900" indent="-342900">
              <a:lnSpc>
                <a:spcPct val="200000"/>
              </a:lnSpc>
              <a:buAutoNum type="arabicPeriod"/>
            </a:pPr>
            <a:r>
              <a:rPr lang="en-US" dirty="0">
                <a:solidFill>
                  <a:schemeClr val="bg2">
                    <a:lumMod val="50000"/>
                  </a:schemeClr>
                </a:solidFill>
              </a:rPr>
              <a:t>Sun Care</a:t>
            </a:r>
          </a:p>
          <a:p>
            <a:pPr marL="342900" indent="-342900">
              <a:lnSpc>
                <a:spcPct val="200000"/>
              </a:lnSpc>
              <a:buAutoNum type="arabicPeriod"/>
            </a:pPr>
            <a:r>
              <a:rPr lang="en-US" dirty="0">
                <a:solidFill>
                  <a:schemeClr val="bg2">
                    <a:lumMod val="50000"/>
                  </a:schemeClr>
                </a:solidFill>
              </a:rPr>
              <a:t>Skin Care (Anti-aging, Acne, Hydrating)</a:t>
            </a:r>
          </a:p>
          <a:p>
            <a:pPr marL="342900" indent="-342900">
              <a:lnSpc>
                <a:spcPct val="200000"/>
              </a:lnSpc>
              <a:buAutoNum type="arabicPeriod"/>
            </a:pPr>
            <a:r>
              <a:rPr lang="en-US" dirty="0">
                <a:solidFill>
                  <a:schemeClr val="bg2">
                    <a:lumMod val="50000"/>
                  </a:schemeClr>
                </a:solidFill>
              </a:rPr>
              <a:t> Baby Care</a:t>
            </a:r>
          </a:p>
          <a:p>
            <a:pPr marL="342900" indent="-342900">
              <a:lnSpc>
                <a:spcPct val="200000"/>
              </a:lnSpc>
              <a:buAutoNum type="arabicPeriod"/>
            </a:pPr>
            <a:r>
              <a:rPr lang="en-US" dirty="0">
                <a:solidFill>
                  <a:schemeClr val="bg2">
                    <a:lumMod val="50000"/>
                  </a:schemeClr>
                </a:solidFill>
              </a:rPr>
              <a:t> Sensitive Skin (Fragrance-free, Hypoallergenic)</a:t>
            </a:r>
          </a:p>
          <a:p>
            <a:pPr marL="342900" indent="-342900">
              <a:lnSpc>
                <a:spcPct val="200000"/>
              </a:lnSpc>
              <a:buAutoNum type="arabicPeriod"/>
            </a:pPr>
            <a:r>
              <a:rPr lang="en-US" dirty="0">
                <a:solidFill>
                  <a:schemeClr val="bg2">
                    <a:lumMod val="50000"/>
                  </a:schemeClr>
                </a:solidFill>
              </a:rPr>
              <a:t> Specialty Products (Wound Care, Scar Treatment)</a:t>
            </a:r>
            <a:endParaRPr lang="en-IN" dirty="0">
              <a:solidFill>
                <a:schemeClr val="bg2">
                  <a:lumMod val="50000"/>
                </a:schemeClr>
              </a:solidFill>
            </a:endParaRPr>
          </a:p>
        </p:txBody>
      </p:sp>
      <p:sp>
        <p:nvSpPr>
          <p:cNvPr id="5" name="Title 4">
            <a:extLst>
              <a:ext uri="{FF2B5EF4-FFF2-40B4-BE49-F238E27FC236}">
                <a16:creationId xmlns:a16="http://schemas.microsoft.com/office/drawing/2014/main" id="{CBA42453-07A8-6609-1F33-A800AF7AA7AA}"/>
              </a:ext>
            </a:extLst>
          </p:cNvPr>
          <p:cNvSpPr>
            <a:spLocks noGrp="1"/>
          </p:cNvSpPr>
          <p:nvPr>
            <p:ph type="title"/>
          </p:nvPr>
        </p:nvSpPr>
        <p:spPr>
          <a:xfrm>
            <a:off x="243840" y="467996"/>
            <a:ext cx="9050518" cy="945498"/>
          </a:xfrm>
        </p:spPr>
        <p:txBody>
          <a:bodyPr/>
          <a:lstStyle/>
          <a:p>
            <a:r>
              <a:rPr lang="en-IN" dirty="0"/>
              <a:t>CETAPHIL PRODUCT CATEGORIES:</a:t>
            </a:r>
          </a:p>
        </p:txBody>
      </p:sp>
      <p:pic>
        <p:nvPicPr>
          <p:cNvPr id="7" name="Picture 6">
            <a:extLst>
              <a:ext uri="{FF2B5EF4-FFF2-40B4-BE49-F238E27FC236}">
                <a16:creationId xmlns:a16="http://schemas.microsoft.com/office/drawing/2014/main" id="{5FD6F913-560B-30B8-5659-2F89A7D2D469}"/>
              </a:ext>
            </a:extLst>
          </p:cNvPr>
          <p:cNvPicPr>
            <a:picLocks noChangeAspect="1"/>
          </p:cNvPicPr>
          <p:nvPr/>
        </p:nvPicPr>
        <p:blipFill>
          <a:blip r:embed="rId2"/>
          <a:stretch>
            <a:fillRect/>
          </a:stretch>
        </p:blipFill>
        <p:spPr>
          <a:xfrm rot="21260930">
            <a:off x="7528687" y="2132489"/>
            <a:ext cx="3283418" cy="3737610"/>
          </a:xfrm>
          <a:prstGeom prst="rect">
            <a:avLst/>
          </a:prstGeom>
        </p:spPr>
      </p:pic>
    </p:spTree>
    <p:extLst>
      <p:ext uri="{BB962C8B-B14F-4D97-AF65-F5344CB8AC3E}">
        <p14:creationId xmlns:p14="http://schemas.microsoft.com/office/powerpoint/2010/main" val="3022567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B15339-8F79-1FE2-A9EA-1B2B3E48F84E}"/>
              </a:ext>
            </a:extLst>
          </p:cNvPr>
          <p:cNvSpPr>
            <a:spLocks noGrp="1"/>
          </p:cNvSpPr>
          <p:nvPr>
            <p:ph type="sldNum" sz="quarter" idx="12"/>
          </p:nvPr>
        </p:nvSpPr>
        <p:spPr/>
        <p:txBody>
          <a:bodyPr/>
          <a:lstStyle/>
          <a:p>
            <a:fld id="{D495E168-DA5E-4888-8D8A-92B118324C14}" type="slidenum">
              <a:rPr lang="ru-RU" smtClean="0"/>
              <a:t>9</a:t>
            </a:fld>
            <a:endParaRPr lang="ru-RU" dirty="0"/>
          </a:p>
        </p:txBody>
      </p:sp>
      <p:sp>
        <p:nvSpPr>
          <p:cNvPr id="21" name="TextBox 20">
            <a:extLst>
              <a:ext uri="{FF2B5EF4-FFF2-40B4-BE49-F238E27FC236}">
                <a16:creationId xmlns:a16="http://schemas.microsoft.com/office/drawing/2014/main" id="{7A62808E-B467-9A85-473C-96586CAA46AA}"/>
              </a:ext>
            </a:extLst>
          </p:cNvPr>
          <p:cNvSpPr txBox="1"/>
          <p:nvPr/>
        </p:nvSpPr>
        <p:spPr>
          <a:xfrm>
            <a:off x="3006690" y="2272052"/>
            <a:ext cx="6371771" cy="1446550"/>
          </a:xfrm>
          <a:prstGeom prst="rect">
            <a:avLst/>
          </a:prstGeom>
          <a:noFill/>
        </p:spPr>
        <p:txBody>
          <a:bodyPr wrap="square" rtlCol="0">
            <a:spAutoFit/>
          </a:bodyPr>
          <a:lstStyle/>
          <a:p>
            <a:pPr algn="ctr"/>
            <a:r>
              <a:rPr lang="en-US" sz="4400" b="1" dirty="0">
                <a:solidFill>
                  <a:schemeClr val="accent1">
                    <a:lumMod val="50000"/>
                  </a:schemeClr>
                </a:solidFill>
              </a:rPr>
              <a:t>COMPARISON WITH COMPETITORS</a:t>
            </a:r>
            <a:endParaRPr lang="en-IN" sz="4400" b="1" dirty="0">
              <a:solidFill>
                <a:schemeClr val="accent1">
                  <a:lumMod val="50000"/>
                </a:schemeClr>
              </a:solidFill>
            </a:endParaRPr>
          </a:p>
        </p:txBody>
      </p:sp>
      <p:pic>
        <p:nvPicPr>
          <p:cNvPr id="6" name="Picture 5">
            <a:extLst>
              <a:ext uri="{FF2B5EF4-FFF2-40B4-BE49-F238E27FC236}">
                <a16:creationId xmlns:a16="http://schemas.microsoft.com/office/drawing/2014/main" id="{B6E078D9-A616-4489-826B-C5EBBC03FA4A}"/>
              </a:ext>
            </a:extLst>
          </p:cNvPr>
          <p:cNvPicPr>
            <a:picLocks noChangeAspect="1"/>
          </p:cNvPicPr>
          <p:nvPr/>
        </p:nvPicPr>
        <p:blipFill>
          <a:blip r:embed="rId2"/>
          <a:stretch>
            <a:fillRect/>
          </a:stretch>
        </p:blipFill>
        <p:spPr>
          <a:xfrm>
            <a:off x="4620069" y="4518498"/>
            <a:ext cx="2733675" cy="1666875"/>
          </a:xfrm>
          <a:prstGeom prst="rect">
            <a:avLst/>
          </a:prstGeom>
        </p:spPr>
      </p:pic>
      <p:pic>
        <p:nvPicPr>
          <p:cNvPr id="8" name="Picture 7">
            <a:extLst>
              <a:ext uri="{FF2B5EF4-FFF2-40B4-BE49-F238E27FC236}">
                <a16:creationId xmlns:a16="http://schemas.microsoft.com/office/drawing/2014/main" id="{19CBE2E4-997A-4F0B-9DE5-057056763E2F}"/>
              </a:ext>
            </a:extLst>
          </p:cNvPr>
          <p:cNvPicPr>
            <a:picLocks noChangeAspect="1"/>
          </p:cNvPicPr>
          <p:nvPr/>
        </p:nvPicPr>
        <p:blipFill>
          <a:blip r:embed="rId3"/>
          <a:stretch>
            <a:fillRect/>
          </a:stretch>
        </p:blipFill>
        <p:spPr>
          <a:xfrm>
            <a:off x="8059249" y="4585948"/>
            <a:ext cx="2638425" cy="1733550"/>
          </a:xfrm>
          <a:prstGeom prst="rect">
            <a:avLst/>
          </a:prstGeom>
        </p:spPr>
      </p:pic>
      <p:pic>
        <p:nvPicPr>
          <p:cNvPr id="12" name="Picture 11">
            <a:extLst>
              <a:ext uri="{FF2B5EF4-FFF2-40B4-BE49-F238E27FC236}">
                <a16:creationId xmlns:a16="http://schemas.microsoft.com/office/drawing/2014/main" id="{29271CEC-5687-470E-A114-658C20BF7BA9}"/>
              </a:ext>
            </a:extLst>
          </p:cNvPr>
          <p:cNvPicPr>
            <a:picLocks noChangeAspect="1"/>
          </p:cNvPicPr>
          <p:nvPr/>
        </p:nvPicPr>
        <p:blipFill>
          <a:blip r:embed="rId4"/>
          <a:stretch>
            <a:fillRect/>
          </a:stretch>
        </p:blipFill>
        <p:spPr>
          <a:xfrm>
            <a:off x="515816" y="4515068"/>
            <a:ext cx="3892062" cy="1666876"/>
          </a:xfrm>
          <a:prstGeom prst="rect">
            <a:avLst/>
          </a:prstGeom>
        </p:spPr>
      </p:pic>
    </p:spTree>
    <p:extLst>
      <p:ext uri="{BB962C8B-B14F-4D97-AF65-F5344CB8AC3E}">
        <p14:creationId xmlns:p14="http://schemas.microsoft.com/office/powerpoint/2010/main" val="1555007932"/>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2.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024DF7-0783-4549-86B7-A48B29FBA9C2}">
  <ds:schemaRefs>
    <ds:schemaRef ds:uri="6dc4bcd6-49db-4c07-9060-8acfc67cef9f"/>
    <ds:schemaRef ds:uri="http://schemas.microsoft.com/office/2006/metadata/properties"/>
    <ds:schemaRef ds:uri="http://schemas.microsoft.com/office/infopath/2007/PartnerControls"/>
    <ds:schemaRef ds:uri="http://purl.org/dc/dcmitype/"/>
    <ds:schemaRef ds:uri="http://schemas.openxmlformats.org/package/2006/metadata/core-properties"/>
    <ds:schemaRef ds:uri="fb0879af-3eba-417a-a55a-ffe6dcd6ca77"/>
    <ds:schemaRef ds:uri="http://purl.org/dc/terms/"/>
    <ds:schemaRef ds:uri="http://schemas.microsoft.com/office/2006/documentManagement/types"/>
    <ds:schemaRef ds:uri="http://schemas.microsoft.com/sharepoint/v3"/>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817</TotalTime>
  <Words>808</Words>
  <Application>Microsoft Office PowerPoint</Application>
  <PresentationFormat>Widescreen</PresentationFormat>
  <Paragraphs>130</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Aptos Display</vt:lpstr>
      <vt:lpstr>Arial</vt:lpstr>
      <vt:lpstr>Calibri</vt:lpstr>
      <vt:lpstr>Century Gothic</vt:lpstr>
      <vt:lpstr>Roboto</vt:lpstr>
      <vt:lpstr>tgico</vt:lpstr>
      <vt:lpstr>Wingdings</vt:lpstr>
      <vt:lpstr>Office Theme</vt:lpstr>
      <vt:lpstr>COMPETITIVE ANALYSIS </vt:lpstr>
      <vt:lpstr>CONTENTS</vt:lpstr>
      <vt:lpstr>INTRODUCTION</vt:lpstr>
      <vt:lpstr>OBJECTIVES</vt:lpstr>
      <vt:lpstr>MARKET OVERVIEW</vt:lpstr>
      <vt:lpstr>Regional Analysis:</vt:lpstr>
      <vt:lpstr>HISTORY</vt:lpstr>
      <vt:lpstr>CETAPHIL PRODUCT CATEGORIES:</vt:lpstr>
      <vt:lpstr>PowerPoint Presentation</vt:lpstr>
      <vt:lpstr>PowerPoint Presentation</vt:lpstr>
      <vt:lpstr>Clinical Testing</vt:lpstr>
      <vt:lpstr>Dermatologist Recommendation</vt:lpstr>
      <vt:lpstr>Customer Loyalty</vt:lpstr>
      <vt:lpstr>Average Price Comparison</vt:lpstr>
      <vt:lpstr>PROS &amp; CONS</vt:lpstr>
      <vt:lpstr>DISTRIBUTION CHANNELS</vt:lpstr>
      <vt:lpstr>MARKETING STRATEGY</vt:lpstr>
      <vt:lpstr>FUTURE RECOMMENDATIONS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ANALYSIS</dc:title>
  <dc:creator>USER</dc:creator>
  <cp:lastModifiedBy>USER</cp:lastModifiedBy>
  <cp:revision>98</cp:revision>
  <dcterms:created xsi:type="dcterms:W3CDTF">2024-08-10T10:15:51Z</dcterms:created>
  <dcterms:modified xsi:type="dcterms:W3CDTF">2024-08-14T08:31:38Z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