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313" r:id="rId3"/>
    <p:sldId id="446" r:id="rId4"/>
    <p:sldId id="451" r:id="rId5"/>
    <p:sldId id="452" r:id="rId6"/>
    <p:sldId id="457" r:id="rId7"/>
    <p:sldId id="445" r:id="rId8"/>
    <p:sldId id="444" r:id="rId9"/>
    <p:sldId id="442" r:id="rId10"/>
    <p:sldId id="423" r:id="rId11"/>
    <p:sldId id="424" r:id="rId12"/>
    <p:sldId id="464" r:id="rId13"/>
    <p:sldId id="465" r:id="rId14"/>
    <p:sldId id="466" r:id="rId15"/>
    <p:sldId id="425" r:id="rId16"/>
    <p:sldId id="426" r:id="rId17"/>
    <p:sldId id="467" r:id="rId18"/>
    <p:sldId id="44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9122" autoAdjust="0"/>
  </p:normalViewPr>
  <p:slideViewPr>
    <p:cSldViewPr snapToGrid="0" snapToObjects="1">
      <p:cViewPr>
        <p:scale>
          <a:sx n="88" d="100"/>
          <a:sy n="88" d="100"/>
        </p:scale>
        <p:origin x="-2076" y="138"/>
      </p:cViewPr>
      <p:guideLst>
        <p:guide orient="horz" pos="2160"/>
        <p:guide pos="2880"/>
      </p:guideLst>
    </p:cSldViewPr>
  </p:slideViewPr>
  <p:notesTextViewPr>
    <p:cViewPr>
      <p:scale>
        <a:sx n="100" d="100"/>
        <a:sy n="100" d="100"/>
      </p:scale>
      <p:origin x="0" y="0"/>
    </p:cViewPr>
  </p:notesTextViewPr>
  <p:sorterViewPr>
    <p:cViewPr>
      <p:scale>
        <a:sx n="111" d="100"/>
        <a:sy n="111" d="100"/>
      </p:scale>
      <p:origin x="0" y="21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E79FF-01BA-5D48-8FB4-91D723A433A5}" type="datetimeFigureOut">
              <a:rPr lang="en-US" smtClean="0"/>
              <a:t>10/24/2016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038302-14C2-7545-B55B-653A547C50B8}" type="slidenum">
              <a:rPr lang="en-US" smtClean="0"/>
              <a:t>‹#›</a:t>
            </a:fld>
            <a:endParaRPr lang="en-US"/>
          </a:p>
        </p:txBody>
      </p:sp>
    </p:spTree>
    <p:extLst>
      <p:ext uri="{BB962C8B-B14F-4D97-AF65-F5344CB8AC3E}">
        <p14:creationId xmlns:p14="http://schemas.microsoft.com/office/powerpoint/2010/main" val="8899148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4195" name="Rectangle 3"/>
          <p:cNvSpPr>
            <a:spLocks noGrp="1" noChangeArrowheads="1"/>
          </p:cNvSpPr>
          <p:nvPr>
            <p:ph type="body" idx="1"/>
          </p:nvPr>
        </p:nvSpPr>
        <p:spPr/>
        <p:txBody>
          <a:bodyPr lIns="89999" tIns="45001" rIns="89999" bIns="45001"/>
          <a:lstStyle/>
          <a:p>
            <a:pPr>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038302-14C2-7545-B55B-653A547C50B8}" type="slidenum">
              <a:rPr lang="en-US" smtClean="0"/>
              <a:t>10</a:t>
            </a:fld>
            <a:endParaRPr lang="en-US"/>
          </a:p>
        </p:txBody>
      </p:sp>
    </p:spTree>
    <p:extLst>
      <p:ext uri="{BB962C8B-B14F-4D97-AF65-F5344CB8AC3E}">
        <p14:creationId xmlns:p14="http://schemas.microsoft.com/office/powerpoint/2010/main" val="126761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List&lt;Integer&gt; is a parameterized type, parameterized by the type</a:t>
            </a:r>
            <a:r>
              <a:rPr lang="en-US" baseline="0" dirty="0" smtClean="0"/>
              <a:t> argument &lt;Integer&gt;</a:t>
            </a:r>
          </a:p>
          <a:p>
            <a:r>
              <a:rPr lang="en-US" baseline="0" dirty="0" smtClean="0"/>
              <a:t>the </a:t>
            </a:r>
            <a:r>
              <a:rPr lang="en-US" baseline="0" dirty="0" err="1" smtClean="0"/>
              <a:t>Arrays.asList</a:t>
            </a:r>
            <a:r>
              <a:rPr lang="en-US" baseline="0" dirty="0" smtClean="0"/>
              <a:t> method returns a fixed-size list backed by an array; it can take “</a:t>
            </a:r>
            <a:r>
              <a:rPr lang="en-US" baseline="0" dirty="0" err="1" smtClean="0"/>
              <a:t>vararg</a:t>
            </a:r>
            <a:r>
              <a:rPr lang="en-US" baseline="0" dirty="0" smtClean="0"/>
              <a:t>” arguments</a:t>
            </a:r>
          </a:p>
          <a:p>
            <a:r>
              <a:rPr lang="en-US" dirty="0" err="1" smtClean="0"/>
              <a:t>forEach</a:t>
            </a:r>
            <a:r>
              <a:rPr lang="en-US" dirty="0" smtClean="0"/>
              <a:t> is a method that takes as input a function and calls the function for each value on the list</a:t>
            </a:r>
          </a:p>
          <a:p>
            <a:r>
              <a:rPr lang="en-US" dirty="0" smtClean="0"/>
              <a:t>Note the absence of type declarations in the lambda;</a:t>
            </a:r>
            <a:r>
              <a:rPr lang="en-US" baseline="0" dirty="0" smtClean="0"/>
              <a:t> the Java 8 compiler does type inference</a:t>
            </a:r>
          </a:p>
          <a:p>
            <a:r>
              <a:rPr lang="en-US" baseline="0" dirty="0" smtClean="0"/>
              <a:t>Java 8 is still statically typed</a:t>
            </a:r>
            <a:endParaRPr lang="en-US" dirty="0" smtClean="0"/>
          </a:p>
          <a:p>
            <a:r>
              <a:rPr lang="en-US" dirty="0" smtClean="0"/>
              <a:t>Braces are not needed</a:t>
            </a:r>
            <a:r>
              <a:rPr lang="en-US" baseline="0" dirty="0" smtClean="0"/>
              <a:t> for single-line lambdas (but could be used if desired).</a:t>
            </a:r>
            <a:endParaRPr lang="en-US" dirty="0"/>
          </a:p>
        </p:txBody>
      </p:sp>
      <p:sp>
        <p:nvSpPr>
          <p:cNvPr id="4" name="Slide Number Placeholder 3"/>
          <p:cNvSpPr>
            <a:spLocks noGrp="1"/>
          </p:cNvSpPr>
          <p:nvPr>
            <p:ph type="sldNum" sz="quarter" idx="10"/>
          </p:nvPr>
        </p:nvSpPr>
        <p:spPr/>
        <p:txBody>
          <a:bodyPr/>
          <a:lstStyle/>
          <a:p>
            <a:fld id="{2E038302-14C2-7545-B55B-653A547C50B8}" type="slidenum">
              <a:rPr lang="en-US" smtClean="0"/>
              <a:t>15</a:t>
            </a:fld>
            <a:endParaRPr lang="en-US"/>
          </a:p>
        </p:txBody>
      </p:sp>
    </p:spTree>
    <p:extLst>
      <p:ext uri="{BB962C8B-B14F-4D97-AF65-F5344CB8AC3E}">
        <p14:creationId xmlns:p14="http://schemas.microsoft.com/office/powerpoint/2010/main" val="2122255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braces are needed to enclose a multiline</a:t>
            </a:r>
            <a:r>
              <a:rPr lang="en-US" baseline="0" dirty="0" smtClean="0"/>
              <a:t> lambda expression</a:t>
            </a:r>
            <a:endParaRPr lang="en-US" dirty="0"/>
          </a:p>
        </p:txBody>
      </p:sp>
      <p:sp>
        <p:nvSpPr>
          <p:cNvPr id="4" name="Slide Number Placeholder 3"/>
          <p:cNvSpPr>
            <a:spLocks noGrp="1"/>
          </p:cNvSpPr>
          <p:nvPr>
            <p:ph type="sldNum" sz="quarter" idx="10"/>
          </p:nvPr>
        </p:nvSpPr>
        <p:spPr/>
        <p:txBody>
          <a:bodyPr/>
          <a:lstStyle/>
          <a:p>
            <a:fld id="{2E038302-14C2-7545-B55B-653A547C50B8}" type="slidenum">
              <a:rPr lang="en-US" smtClean="0"/>
              <a:t>16</a:t>
            </a:fld>
            <a:endParaRPr lang="en-US"/>
          </a:p>
        </p:txBody>
      </p:sp>
    </p:spTree>
    <p:extLst>
      <p:ext uri="{BB962C8B-B14F-4D97-AF65-F5344CB8AC3E}">
        <p14:creationId xmlns:p14="http://schemas.microsoft.com/office/powerpoint/2010/main" val="215710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CF49A7-0D4B-FA45-882A-A0E45151897D}"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45459-8458-464F-99B9-63A614236088}" type="slidenum">
              <a:rPr lang="en-US" smtClean="0"/>
              <a:t>‹#›</a:t>
            </a:fld>
            <a:endParaRPr lang="en-US"/>
          </a:p>
        </p:txBody>
      </p:sp>
    </p:spTree>
    <p:extLst>
      <p:ext uri="{BB962C8B-B14F-4D97-AF65-F5344CB8AC3E}">
        <p14:creationId xmlns:p14="http://schemas.microsoft.com/office/powerpoint/2010/main" val="29414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F49A7-0D4B-FA45-882A-A0E45151897D}"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45459-8458-464F-99B9-63A614236088}" type="slidenum">
              <a:rPr lang="en-US" smtClean="0"/>
              <a:t>‹#›</a:t>
            </a:fld>
            <a:endParaRPr lang="en-US"/>
          </a:p>
        </p:txBody>
      </p:sp>
    </p:spTree>
    <p:extLst>
      <p:ext uri="{BB962C8B-B14F-4D97-AF65-F5344CB8AC3E}">
        <p14:creationId xmlns:p14="http://schemas.microsoft.com/office/powerpoint/2010/main" val="149546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F49A7-0D4B-FA45-882A-A0E45151897D}"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45459-8458-464F-99B9-63A614236088}" type="slidenum">
              <a:rPr lang="en-US" smtClean="0"/>
              <a:t>‹#›</a:t>
            </a:fld>
            <a:endParaRPr lang="en-US"/>
          </a:p>
        </p:txBody>
      </p:sp>
    </p:spTree>
    <p:extLst>
      <p:ext uri="{BB962C8B-B14F-4D97-AF65-F5344CB8AC3E}">
        <p14:creationId xmlns:p14="http://schemas.microsoft.com/office/powerpoint/2010/main" val="415466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F49A7-0D4B-FA45-882A-A0E45151897D}"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45459-8458-464F-99B9-63A614236088}" type="slidenum">
              <a:rPr lang="en-US" smtClean="0"/>
              <a:t>‹#›</a:t>
            </a:fld>
            <a:endParaRPr lang="en-US"/>
          </a:p>
        </p:txBody>
      </p:sp>
    </p:spTree>
    <p:extLst>
      <p:ext uri="{BB962C8B-B14F-4D97-AF65-F5344CB8AC3E}">
        <p14:creationId xmlns:p14="http://schemas.microsoft.com/office/powerpoint/2010/main" val="19618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CF49A7-0D4B-FA45-882A-A0E45151897D}"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45459-8458-464F-99B9-63A614236088}" type="slidenum">
              <a:rPr lang="en-US" smtClean="0"/>
              <a:t>‹#›</a:t>
            </a:fld>
            <a:endParaRPr lang="en-US"/>
          </a:p>
        </p:txBody>
      </p:sp>
    </p:spTree>
    <p:extLst>
      <p:ext uri="{BB962C8B-B14F-4D97-AF65-F5344CB8AC3E}">
        <p14:creationId xmlns:p14="http://schemas.microsoft.com/office/powerpoint/2010/main" val="10333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CF49A7-0D4B-FA45-882A-A0E45151897D}"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45459-8458-464F-99B9-63A614236088}" type="slidenum">
              <a:rPr lang="en-US" smtClean="0"/>
              <a:t>‹#›</a:t>
            </a:fld>
            <a:endParaRPr lang="en-US"/>
          </a:p>
        </p:txBody>
      </p:sp>
    </p:spTree>
    <p:extLst>
      <p:ext uri="{BB962C8B-B14F-4D97-AF65-F5344CB8AC3E}">
        <p14:creationId xmlns:p14="http://schemas.microsoft.com/office/powerpoint/2010/main" val="6062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CF49A7-0D4B-FA45-882A-A0E45151897D}" type="datetimeFigureOut">
              <a:rPr lang="en-US" smtClean="0"/>
              <a:t>10/24/2016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45459-8458-464F-99B9-63A614236088}" type="slidenum">
              <a:rPr lang="en-US" smtClean="0"/>
              <a:t>‹#›</a:t>
            </a:fld>
            <a:endParaRPr lang="en-US"/>
          </a:p>
        </p:txBody>
      </p:sp>
    </p:spTree>
    <p:extLst>
      <p:ext uri="{BB962C8B-B14F-4D97-AF65-F5344CB8AC3E}">
        <p14:creationId xmlns:p14="http://schemas.microsoft.com/office/powerpoint/2010/main" val="5268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CF49A7-0D4B-FA45-882A-A0E45151897D}" type="datetimeFigureOut">
              <a:rPr lang="en-US" smtClean="0"/>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45459-8458-464F-99B9-63A614236088}" type="slidenum">
              <a:rPr lang="en-US" smtClean="0"/>
              <a:t>‹#›</a:t>
            </a:fld>
            <a:endParaRPr lang="en-US"/>
          </a:p>
        </p:txBody>
      </p:sp>
    </p:spTree>
    <p:extLst>
      <p:ext uri="{BB962C8B-B14F-4D97-AF65-F5344CB8AC3E}">
        <p14:creationId xmlns:p14="http://schemas.microsoft.com/office/powerpoint/2010/main" val="3843653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F49A7-0D4B-FA45-882A-A0E45151897D}" type="datetimeFigureOut">
              <a:rPr lang="en-US" smtClean="0"/>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45459-8458-464F-99B9-63A614236088}" type="slidenum">
              <a:rPr lang="en-US" smtClean="0"/>
              <a:t>‹#›</a:t>
            </a:fld>
            <a:endParaRPr lang="en-US"/>
          </a:p>
        </p:txBody>
      </p:sp>
    </p:spTree>
    <p:extLst>
      <p:ext uri="{BB962C8B-B14F-4D97-AF65-F5344CB8AC3E}">
        <p14:creationId xmlns:p14="http://schemas.microsoft.com/office/powerpoint/2010/main" val="115791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F49A7-0D4B-FA45-882A-A0E45151897D}"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45459-8458-464F-99B9-63A614236088}" type="slidenum">
              <a:rPr lang="en-US" smtClean="0"/>
              <a:t>‹#›</a:t>
            </a:fld>
            <a:endParaRPr lang="en-US"/>
          </a:p>
        </p:txBody>
      </p:sp>
    </p:spTree>
    <p:extLst>
      <p:ext uri="{BB962C8B-B14F-4D97-AF65-F5344CB8AC3E}">
        <p14:creationId xmlns:p14="http://schemas.microsoft.com/office/powerpoint/2010/main" val="353936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F49A7-0D4B-FA45-882A-A0E45151897D}"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45459-8458-464F-99B9-63A614236088}" type="slidenum">
              <a:rPr lang="en-US" smtClean="0"/>
              <a:t>‹#›</a:t>
            </a:fld>
            <a:endParaRPr lang="en-US"/>
          </a:p>
        </p:txBody>
      </p:sp>
    </p:spTree>
    <p:extLst>
      <p:ext uri="{BB962C8B-B14F-4D97-AF65-F5344CB8AC3E}">
        <p14:creationId xmlns:p14="http://schemas.microsoft.com/office/powerpoint/2010/main" val="169077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F49A7-0D4B-FA45-882A-A0E45151897D}" type="datetimeFigureOut">
              <a:rPr lang="en-US" smtClean="0"/>
              <a:t>10/24/2016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45459-8458-464F-99B9-63A614236088}" type="slidenum">
              <a:rPr lang="en-US" smtClean="0"/>
              <a:t>‹#›</a:t>
            </a:fld>
            <a:endParaRPr lang="en-US"/>
          </a:p>
        </p:txBody>
      </p:sp>
    </p:spTree>
    <p:extLst>
      <p:ext uri="{BB962C8B-B14F-4D97-AF65-F5344CB8AC3E}">
        <p14:creationId xmlns:p14="http://schemas.microsoft.com/office/powerpoint/2010/main" val="2173876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ctrTitle"/>
          </p:nvPr>
        </p:nvSpPr>
        <p:spPr>
          <a:xfrm>
            <a:off x="0" y="1988935"/>
            <a:ext cx="9144000" cy="1732165"/>
          </a:xfrm>
        </p:spPr>
        <p:txBody>
          <a:bodyPr>
            <a:normAutofit/>
          </a:bodyPr>
          <a:lstStyle/>
          <a:p>
            <a:pPr algn="ctr">
              <a:defRPr/>
            </a:pPr>
            <a:r>
              <a:rPr lang="en-US" b="1" dirty="0" smtClean="0">
                <a:solidFill>
                  <a:srgbClr val="0000FF"/>
                </a:solidFill>
              </a:rPr>
              <a:t>Introduction to Big Data &amp; </a:t>
            </a:r>
            <a:r>
              <a:rPr lang="en-US" b="1" dirty="0" err="1" smtClean="0">
                <a:solidFill>
                  <a:srgbClr val="0000FF"/>
                </a:solidFill>
              </a:rPr>
              <a:t>Hadoop</a:t>
            </a:r>
            <a:endParaRPr lang="en-US" b="1" dirty="0">
              <a:solidFill>
                <a:srgbClr val="0000FF"/>
              </a:solidFill>
            </a:endParaRPr>
          </a:p>
        </p:txBody>
      </p:sp>
      <p:sp>
        <p:nvSpPr>
          <p:cNvPr id="263172" name="Text Box 4"/>
          <p:cNvSpPr txBox="1">
            <a:spLocks noChangeArrowheads="1"/>
          </p:cNvSpPr>
          <p:nvPr/>
        </p:nvSpPr>
        <p:spPr bwMode="auto">
          <a:xfrm>
            <a:off x="1296503" y="5229792"/>
            <a:ext cx="185948" cy="37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p>
            <a:pPr>
              <a:lnSpc>
                <a:spcPct val="90000"/>
              </a:lnSpc>
              <a:spcAft>
                <a:spcPct val="20000"/>
              </a:spcAft>
              <a:defRPr/>
            </a:pPr>
            <a:endParaRPr lang="en-US" sz="2000" b="1">
              <a:solidFill>
                <a:schemeClr val="bg1"/>
              </a:solidFill>
              <a:cs typeface="+mn-cs"/>
            </a:endParaRPr>
          </a:p>
        </p:txBody>
      </p:sp>
      <p:graphicFrame>
        <p:nvGraphicFramePr>
          <p:cNvPr id="4104" name="Object 14"/>
          <p:cNvGraphicFramePr>
            <a:graphicFrameLocks noChangeAspect="1"/>
          </p:cNvGraphicFramePr>
          <p:nvPr/>
        </p:nvGraphicFramePr>
        <p:xfrm>
          <a:off x="4515191" y="3319463"/>
          <a:ext cx="112063" cy="215900"/>
        </p:xfrm>
        <a:graphic>
          <a:graphicData uri="http://schemas.openxmlformats.org/presentationml/2006/ole">
            <mc:AlternateContent xmlns:mc="http://schemas.openxmlformats.org/markup-compatibility/2006">
              <mc:Choice xmlns:v="urn:schemas-microsoft-com:vml" Requires="v">
                <p:oleObj spid="_x0000_s1446" name="Equation" r:id="rId4" imgW="114151" imgH="215619" progId="Equation.3">
                  <p:embed/>
                </p:oleObj>
              </mc:Choice>
              <mc:Fallback>
                <p:oleObj name="Equation"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5191" y="3319463"/>
                        <a:ext cx="1120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00FF"/>
                </a:solidFill>
              </a:rPr>
              <a:t>UseCases</a:t>
            </a:r>
            <a:r>
              <a:rPr lang="en-US" b="1" dirty="0">
                <a:solidFill>
                  <a:srgbClr val="0000FF"/>
                </a:solidFill>
              </a:rPr>
              <a:t> of </a:t>
            </a:r>
            <a:r>
              <a:rPr lang="en-US" b="1" dirty="0" err="1">
                <a:solidFill>
                  <a:srgbClr val="0000FF"/>
                </a:solidFill>
              </a:rPr>
              <a:t>Hadoop</a:t>
            </a:r>
            <a:endParaRPr lang="en-US" b="1" dirty="0">
              <a:solidFill>
                <a:srgbClr val="0000FF"/>
              </a:solidFill>
            </a:endParaRPr>
          </a:p>
        </p:txBody>
      </p:sp>
      <p:sp>
        <p:nvSpPr>
          <p:cNvPr id="3" name="Content Placeholder 2"/>
          <p:cNvSpPr>
            <a:spLocks noGrp="1"/>
          </p:cNvSpPr>
          <p:nvPr>
            <p:ph idx="1"/>
          </p:nvPr>
        </p:nvSpPr>
        <p:spPr/>
        <p:txBody>
          <a:bodyPr>
            <a:normAutofit fontScale="77500" lnSpcReduction="20000"/>
          </a:bodyPr>
          <a:lstStyle/>
          <a:p>
            <a:r>
              <a:rPr lang="en-GB" b="1" dirty="0"/>
              <a:t>Data Storage</a:t>
            </a:r>
          </a:p>
          <a:p>
            <a:pPr marL="0" indent="0">
              <a:buNone/>
            </a:pPr>
            <a:r>
              <a:rPr lang="en-GB" b="1" dirty="0" smtClean="0"/>
              <a:t>     </a:t>
            </a:r>
            <a:r>
              <a:rPr lang="en-GB" b="1" dirty="0" err="1" smtClean="0"/>
              <a:t>NetApp</a:t>
            </a:r>
            <a:endParaRPr lang="en-GB" b="1" dirty="0"/>
          </a:p>
          <a:p>
            <a:pPr lvl="2"/>
            <a:r>
              <a:rPr lang="en-GB" dirty="0" err="1"/>
              <a:t>NetApp</a:t>
            </a:r>
            <a:r>
              <a:rPr lang="en-GB" dirty="0"/>
              <a:t> collects diagnostic data from its storage systems deployed at customer sites. This data is used to </a:t>
            </a:r>
            <a:r>
              <a:rPr lang="en-GB" dirty="0" err="1"/>
              <a:t>analyze</a:t>
            </a:r>
            <a:r>
              <a:rPr lang="en-GB" dirty="0"/>
              <a:t> the health of </a:t>
            </a:r>
            <a:r>
              <a:rPr lang="en-GB" dirty="0" err="1"/>
              <a:t>NetApp</a:t>
            </a:r>
            <a:r>
              <a:rPr lang="en-GB" dirty="0"/>
              <a:t> systems.</a:t>
            </a:r>
          </a:p>
          <a:p>
            <a:pPr marL="400050" lvl="1" indent="0">
              <a:buNone/>
            </a:pPr>
            <a:r>
              <a:rPr lang="en-GB" b="1" dirty="0"/>
              <a:t>Problem:</a:t>
            </a:r>
            <a:r>
              <a:rPr lang="en-GB" dirty="0"/>
              <a:t> </a:t>
            </a:r>
            <a:endParaRPr lang="en-GB" dirty="0" smtClean="0"/>
          </a:p>
          <a:p>
            <a:pPr lvl="2" indent="-342900"/>
            <a:r>
              <a:rPr lang="en-GB" dirty="0" err="1" smtClean="0"/>
              <a:t>NetApp</a:t>
            </a:r>
            <a:r>
              <a:rPr lang="en-GB" dirty="0" smtClean="0"/>
              <a:t> </a:t>
            </a:r>
            <a:r>
              <a:rPr lang="en-GB" dirty="0"/>
              <a:t>collects over 600,000 data transactions weekly, consisting of unstructured logs and system diagnostic information. Traditional data storage systems proved inadequate to capture and process this data.</a:t>
            </a:r>
          </a:p>
          <a:p>
            <a:pPr marL="400050" lvl="1" indent="0">
              <a:buNone/>
            </a:pPr>
            <a:r>
              <a:rPr lang="en-GB" b="1" dirty="0"/>
              <a:t>Solution: </a:t>
            </a:r>
            <a:endParaRPr lang="en-GB" b="1" dirty="0"/>
          </a:p>
          <a:p>
            <a:pPr lvl="2" indent="-342900"/>
            <a:r>
              <a:rPr lang="en-GB" sz="2100" dirty="0"/>
              <a:t>A </a:t>
            </a:r>
            <a:r>
              <a:rPr lang="en-GB" sz="2100" dirty="0" err="1"/>
              <a:t>Cloudera</a:t>
            </a:r>
            <a:r>
              <a:rPr lang="en-GB" sz="2100" dirty="0"/>
              <a:t> </a:t>
            </a:r>
            <a:r>
              <a:rPr lang="en-GB" sz="2100" dirty="0" err="1"/>
              <a:t>Hadoop</a:t>
            </a:r>
            <a:r>
              <a:rPr lang="en-GB" sz="2100" dirty="0"/>
              <a:t> system captures the data and allows parallel processing of data.</a:t>
            </a:r>
          </a:p>
          <a:p>
            <a:pPr marL="400050" lvl="1" indent="0">
              <a:buNone/>
            </a:pPr>
            <a:r>
              <a:rPr lang="en-GB" b="1" dirty="0" err="1"/>
              <a:t>Hadoop</a:t>
            </a:r>
            <a:r>
              <a:rPr lang="en-GB" b="1" dirty="0"/>
              <a:t> </a:t>
            </a:r>
            <a:r>
              <a:rPr lang="en-GB" b="1" dirty="0"/>
              <a:t>Vendor:</a:t>
            </a:r>
          </a:p>
          <a:p>
            <a:pPr marL="1257300" lvl="2" indent="-457200"/>
            <a:r>
              <a:rPr lang="en-GB" dirty="0" err="1" smtClean="0"/>
              <a:t>Cloudera</a:t>
            </a:r>
            <a:endParaRPr lang="en-GB" dirty="0"/>
          </a:p>
          <a:p>
            <a:pPr marL="400050" lvl="1" indent="0">
              <a:buNone/>
            </a:pPr>
            <a:r>
              <a:rPr lang="en-GB" b="1" dirty="0"/>
              <a:t>Cluster/Data size</a:t>
            </a:r>
            <a:r>
              <a:rPr lang="en-GB" b="1" dirty="0"/>
              <a:t>:</a:t>
            </a:r>
            <a:endParaRPr lang="en-GB" b="1" dirty="0"/>
          </a:p>
          <a:p>
            <a:pPr marL="1085850" lvl="2" indent="-285750"/>
            <a:r>
              <a:rPr lang="en-GB" sz="2100" dirty="0"/>
              <a:t>30+ nodes; 7TB of data / month</a:t>
            </a:r>
          </a:p>
        </p:txBody>
      </p:sp>
    </p:spTree>
    <p:extLst>
      <p:ext uri="{BB962C8B-B14F-4D97-AF65-F5344CB8AC3E}">
        <p14:creationId xmlns:p14="http://schemas.microsoft.com/office/powerpoint/2010/main" val="706925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00FF"/>
                </a:solidFill>
              </a:rPr>
              <a:t>UseCases</a:t>
            </a:r>
            <a:r>
              <a:rPr lang="en-US" b="1" dirty="0">
                <a:solidFill>
                  <a:srgbClr val="0000FF"/>
                </a:solidFill>
              </a:rPr>
              <a:t> of </a:t>
            </a:r>
            <a:r>
              <a:rPr lang="en-US" b="1" dirty="0" err="1" smtClean="0">
                <a:solidFill>
                  <a:srgbClr val="0000FF"/>
                </a:solidFill>
              </a:rPr>
              <a:t>Hadoop</a:t>
            </a:r>
            <a:r>
              <a:rPr lang="en-US" b="1" dirty="0" smtClean="0">
                <a:solidFill>
                  <a:srgbClr val="0000FF"/>
                </a:solidFill>
              </a:rPr>
              <a:t> …</a:t>
            </a:r>
            <a:endParaRPr lang="en-US" b="1" dirty="0">
              <a:solidFill>
                <a:srgbClr val="0000FF"/>
              </a:solidFill>
            </a:endParaRPr>
          </a:p>
        </p:txBody>
      </p:sp>
      <p:sp>
        <p:nvSpPr>
          <p:cNvPr id="3" name="Content Placeholder 2"/>
          <p:cNvSpPr>
            <a:spLocks noGrp="1"/>
          </p:cNvSpPr>
          <p:nvPr>
            <p:ph idx="1"/>
          </p:nvPr>
        </p:nvSpPr>
        <p:spPr/>
        <p:txBody>
          <a:bodyPr>
            <a:normAutofit fontScale="70000" lnSpcReduction="20000"/>
          </a:bodyPr>
          <a:lstStyle/>
          <a:p>
            <a:r>
              <a:rPr lang="en-GB" b="1" dirty="0"/>
              <a:t>Financial Services</a:t>
            </a:r>
          </a:p>
          <a:p>
            <a:pPr marL="400050" lvl="1" indent="0">
              <a:buNone/>
            </a:pPr>
            <a:r>
              <a:rPr lang="en-GB" b="1" dirty="0"/>
              <a:t>Dodd-Frank Compliance at a bank</a:t>
            </a:r>
          </a:p>
          <a:p>
            <a:pPr lvl="2"/>
            <a:r>
              <a:rPr lang="en-GB" dirty="0"/>
              <a:t>A leading retail bank is using </a:t>
            </a:r>
            <a:r>
              <a:rPr lang="en-GB" dirty="0" err="1"/>
              <a:t>Cloudera</a:t>
            </a:r>
            <a:r>
              <a:rPr lang="en-GB" dirty="0"/>
              <a:t> and </a:t>
            </a:r>
            <a:r>
              <a:rPr lang="en-GB" dirty="0" err="1"/>
              <a:t>Datameer</a:t>
            </a:r>
            <a:r>
              <a:rPr lang="en-GB" dirty="0"/>
              <a:t> to validate data accuracy and quality to comply with regulations like Dodd-Frank</a:t>
            </a:r>
          </a:p>
          <a:p>
            <a:pPr marL="400050" lvl="1" indent="0">
              <a:buNone/>
            </a:pPr>
            <a:r>
              <a:rPr lang="en-GB" b="1" dirty="0"/>
              <a:t>Problem:</a:t>
            </a:r>
            <a:r>
              <a:rPr lang="en-GB" dirty="0"/>
              <a:t> </a:t>
            </a:r>
            <a:endParaRPr lang="en-GB" dirty="0" smtClean="0"/>
          </a:p>
          <a:p>
            <a:pPr lvl="2"/>
            <a:r>
              <a:rPr lang="en-GB" dirty="0"/>
              <a:t>The previous solution using Teradata and IBM </a:t>
            </a:r>
            <a:r>
              <a:rPr lang="en-GB" dirty="0" err="1"/>
              <a:t>Netezza</a:t>
            </a:r>
            <a:r>
              <a:rPr lang="en-GB" dirty="0"/>
              <a:t> was time consuming and complex, and the data mart approach didn’t provide the data completeness required for determining overall data quality.</a:t>
            </a:r>
          </a:p>
          <a:p>
            <a:pPr marL="400050" lvl="1" indent="0">
              <a:buNone/>
            </a:pPr>
            <a:r>
              <a:rPr lang="en-GB" b="1" dirty="0"/>
              <a:t>Solution:</a:t>
            </a:r>
            <a:r>
              <a:rPr lang="en-GB" dirty="0"/>
              <a:t> </a:t>
            </a:r>
            <a:endParaRPr lang="en-GB" dirty="0" smtClean="0"/>
          </a:p>
          <a:p>
            <a:pPr lvl="2" indent="-342900"/>
            <a:r>
              <a:rPr lang="en-GB" sz="2500" dirty="0"/>
              <a:t>A </a:t>
            </a:r>
            <a:r>
              <a:rPr lang="en-GB" sz="2500" dirty="0" err="1"/>
              <a:t>Cloudera</a:t>
            </a:r>
            <a:r>
              <a:rPr lang="en-GB" sz="2500" dirty="0"/>
              <a:t> + </a:t>
            </a:r>
            <a:r>
              <a:rPr lang="en-GB" sz="2500" dirty="0" err="1"/>
              <a:t>Datameer</a:t>
            </a:r>
            <a:r>
              <a:rPr lang="en-GB" sz="2500" dirty="0"/>
              <a:t> platform allows </a:t>
            </a:r>
            <a:r>
              <a:rPr lang="en-GB" sz="2500" dirty="0" err="1"/>
              <a:t>analyzing</a:t>
            </a:r>
            <a:r>
              <a:rPr lang="en-GB" sz="2500" dirty="0"/>
              <a:t> trillions of records which currently result in approximately one terabyte per month of reports. The results are reported through a data quality dashboard.</a:t>
            </a:r>
          </a:p>
          <a:p>
            <a:pPr marL="400050" lvl="1" indent="0">
              <a:buNone/>
            </a:pPr>
            <a:r>
              <a:rPr lang="en-GB" b="1" dirty="0" err="1"/>
              <a:t>Hadoop</a:t>
            </a:r>
            <a:r>
              <a:rPr lang="en-GB" b="1" dirty="0"/>
              <a:t> Vendor:</a:t>
            </a:r>
            <a:r>
              <a:rPr lang="en-GB" dirty="0"/>
              <a:t> </a:t>
            </a:r>
            <a:endParaRPr lang="en-GB" dirty="0"/>
          </a:p>
          <a:p>
            <a:pPr lvl="2" indent="-342900"/>
            <a:r>
              <a:rPr lang="en-GB" sz="2100" dirty="0" err="1" smtClean="0"/>
              <a:t>Cloudera</a:t>
            </a:r>
            <a:r>
              <a:rPr lang="en-GB" sz="2100" dirty="0" smtClean="0"/>
              <a:t> </a:t>
            </a:r>
            <a:r>
              <a:rPr lang="en-GB" sz="2100" dirty="0"/>
              <a:t>+ </a:t>
            </a:r>
            <a:r>
              <a:rPr lang="en-GB" sz="2100" dirty="0" err="1"/>
              <a:t>Datameer</a:t>
            </a:r>
            <a:endParaRPr lang="en-GB" sz="2100" dirty="0"/>
          </a:p>
          <a:p>
            <a:pPr marL="400050" lvl="1" indent="0">
              <a:buNone/>
            </a:pPr>
            <a:r>
              <a:rPr lang="en-GB" b="1" dirty="0"/>
              <a:t>Cluster/Data size:</a:t>
            </a:r>
            <a:r>
              <a:rPr lang="en-GB" dirty="0"/>
              <a:t> </a:t>
            </a:r>
            <a:endParaRPr lang="en-GB" dirty="0" smtClean="0"/>
          </a:p>
          <a:p>
            <a:pPr marL="1257300" lvl="2" indent="-457200"/>
            <a:r>
              <a:rPr lang="en-GB" dirty="0" smtClean="0"/>
              <a:t>20</a:t>
            </a:r>
            <a:r>
              <a:rPr lang="en-GB" dirty="0"/>
              <a:t>+ nodes; 1TB of data / month</a:t>
            </a:r>
          </a:p>
        </p:txBody>
      </p:sp>
    </p:spTree>
    <p:extLst>
      <p:ext uri="{BB962C8B-B14F-4D97-AF65-F5344CB8AC3E}">
        <p14:creationId xmlns:p14="http://schemas.microsoft.com/office/powerpoint/2010/main" val="2763426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b="1" dirty="0" err="1">
                <a:solidFill>
                  <a:srgbClr val="0000FF"/>
                </a:solidFill>
              </a:rPr>
              <a:t>UseCases</a:t>
            </a:r>
            <a:r>
              <a:rPr lang="en-US" b="1" dirty="0">
                <a:solidFill>
                  <a:srgbClr val="0000FF"/>
                </a:solidFill>
              </a:rPr>
              <a:t> of </a:t>
            </a:r>
            <a:r>
              <a:rPr lang="en-US" b="1" dirty="0" err="1">
                <a:solidFill>
                  <a:srgbClr val="0000FF"/>
                </a:solidFill>
              </a:rPr>
              <a:t>Hadoop</a:t>
            </a:r>
            <a:r>
              <a:rPr lang="en-US" b="1" dirty="0">
                <a:solidFill>
                  <a:srgbClr val="0000FF"/>
                </a:solidFill>
              </a:rPr>
              <a:t> …</a:t>
            </a:r>
            <a:r>
              <a:rPr lang="en-GB" b="1" dirty="0">
                <a:solidFill>
                  <a:srgbClr val="0000FF"/>
                </a:solidFill>
              </a:rPr>
              <a:t/>
            </a:r>
            <a:br>
              <a:rPr lang="en-GB" b="1" dirty="0">
                <a:solidFill>
                  <a:srgbClr val="0000FF"/>
                </a:solidFill>
              </a:rPr>
            </a:br>
            <a:endParaRPr lang="en-US" b="1" dirty="0">
              <a:solidFill>
                <a:srgbClr val="0000FF"/>
              </a:solidFill>
            </a:endParaRPr>
          </a:p>
        </p:txBody>
      </p:sp>
      <p:sp>
        <p:nvSpPr>
          <p:cNvPr id="3" name="Content Placeholder 2"/>
          <p:cNvSpPr>
            <a:spLocks noGrp="1"/>
          </p:cNvSpPr>
          <p:nvPr>
            <p:ph idx="1"/>
          </p:nvPr>
        </p:nvSpPr>
        <p:spPr/>
        <p:txBody>
          <a:bodyPr>
            <a:normAutofit fontScale="70000" lnSpcReduction="20000"/>
          </a:bodyPr>
          <a:lstStyle/>
          <a:p>
            <a:r>
              <a:rPr lang="en-GB" b="1" dirty="0"/>
              <a:t>Health Care</a:t>
            </a:r>
          </a:p>
          <a:p>
            <a:pPr marL="400050" lvl="1" indent="0">
              <a:buNone/>
            </a:pPr>
            <a:r>
              <a:rPr lang="en-GB" b="1" dirty="0"/>
              <a:t>Storing and processing Medical Records</a:t>
            </a:r>
          </a:p>
          <a:p>
            <a:pPr marL="400050" lvl="1" indent="0">
              <a:buNone/>
            </a:pPr>
            <a:r>
              <a:rPr lang="en-GB" b="1" dirty="0"/>
              <a:t>Problem:</a:t>
            </a:r>
            <a:r>
              <a:rPr lang="en-GB" dirty="0"/>
              <a:t> </a:t>
            </a:r>
            <a:endParaRPr lang="en-GB" dirty="0" smtClean="0"/>
          </a:p>
          <a:p>
            <a:pPr lvl="2" indent="-342900"/>
            <a:r>
              <a:rPr lang="en-GB" dirty="0" smtClean="0"/>
              <a:t>A </a:t>
            </a:r>
            <a:r>
              <a:rPr lang="en-GB" dirty="0"/>
              <a:t>health IT company instituted a policy of saving seven years of historical claims and remit data, but its in-house database systems had trouble meeting the data retention requirement while processing millions of claims every </a:t>
            </a:r>
            <a:r>
              <a:rPr lang="en-GB" dirty="0" smtClean="0"/>
              <a:t>day</a:t>
            </a:r>
          </a:p>
          <a:p>
            <a:pPr marL="400050" lvl="1" indent="0">
              <a:buNone/>
            </a:pPr>
            <a:r>
              <a:rPr lang="en-GB" b="1" dirty="0" smtClean="0"/>
              <a:t>Solution</a:t>
            </a:r>
            <a:r>
              <a:rPr lang="en-GB" b="1" dirty="0"/>
              <a:t>: </a:t>
            </a:r>
            <a:endParaRPr lang="en-GB" dirty="0" smtClean="0"/>
          </a:p>
          <a:p>
            <a:pPr marL="1257300" lvl="2" indent="-457200"/>
            <a:r>
              <a:rPr lang="en-GB" dirty="0" smtClean="0"/>
              <a:t>A </a:t>
            </a:r>
            <a:r>
              <a:rPr lang="en-GB" dirty="0" err="1"/>
              <a:t>Hadoop</a:t>
            </a:r>
            <a:r>
              <a:rPr lang="en-GB" dirty="0"/>
              <a:t> system allows archiving seven years’ claims and remit data, which requires complex processing to get into a normalized format, logging terabytes of data generated from transactional systems daily, and storing them in CDH for analytical purposes</a:t>
            </a:r>
          </a:p>
          <a:p>
            <a:pPr marL="400050" lvl="1" indent="0">
              <a:buNone/>
            </a:pPr>
            <a:r>
              <a:rPr lang="en-GB" b="1" dirty="0" err="1"/>
              <a:t>Hadoop</a:t>
            </a:r>
            <a:r>
              <a:rPr lang="en-GB" b="1" dirty="0"/>
              <a:t> vendor:</a:t>
            </a:r>
            <a:r>
              <a:rPr lang="en-GB" sz="2400" b="1" dirty="0"/>
              <a:t> </a:t>
            </a:r>
            <a:endParaRPr lang="en-GB" sz="2400" b="1" dirty="0" smtClean="0"/>
          </a:p>
          <a:p>
            <a:pPr marL="1257300" lvl="2" indent="-457200"/>
            <a:r>
              <a:rPr lang="en-GB" dirty="0" err="1" smtClean="0"/>
              <a:t>Cloudera</a:t>
            </a:r>
            <a:endParaRPr lang="en-GB" dirty="0"/>
          </a:p>
          <a:p>
            <a:pPr marL="400050" lvl="1" indent="0">
              <a:buNone/>
            </a:pPr>
            <a:r>
              <a:rPr lang="en-GB" sz="2900" b="1" dirty="0" smtClean="0"/>
              <a:t>Cluster/Data </a:t>
            </a:r>
            <a:r>
              <a:rPr lang="en-GB" sz="2900" b="1" dirty="0"/>
              <a:t>size: </a:t>
            </a:r>
            <a:endParaRPr lang="en-GB" sz="2900" b="1" dirty="0"/>
          </a:p>
          <a:p>
            <a:pPr lvl="2"/>
            <a:r>
              <a:rPr lang="en-GB" sz="2500" dirty="0"/>
              <a:t>10+ nodes pilot; 1TB of data / day</a:t>
            </a:r>
          </a:p>
        </p:txBody>
      </p:sp>
    </p:spTree>
    <p:extLst>
      <p:ext uri="{BB962C8B-B14F-4D97-AF65-F5344CB8AC3E}">
        <p14:creationId xmlns:p14="http://schemas.microsoft.com/office/powerpoint/2010/main" val="4229341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b="1" dirty="0" err="1">
                <a:solidFill>
                  <a:srgbClr val="0000FF"/>
                </a:solidFill>
              </a:rPr>
              <a:t>UseCases</a:t>
            </a:r>
            <a:r>
              <a:rPr lang="en-US" b="1" dirty="0">
                <a:solidFill>
                  <a:srgbClr val="0000FF"/>
                </a:solidFill>
              </a:rPr>
              <a:t> of </a:t>
            </a:r>
            <a:r>
              <a:rPr lang="en-US" b="1" dirty="0" err="1">
                <a:solidFill>
                  <a:srgbClr val="0000FF"/>
                </a:solidFill>
              </a:rPr>
              <a:t>Hadoop</a:t>
            </a:r>
            <a:r>
              <a:rPr lang="en-US" b="1" dirty="0">
                <a:solidFill>
                  <a:srgbClr val="0000FF"/>
                </a:solidFill>
              </a:rPr>
              <a:t> …</a:t>
            </a:r>
            <a:r>
              <a:rPr lang="en-GB" b="1" dirty="0">
                <a:solidFill>
                  <a:srgbClr val="0000FF"/>
                </a:solidFill>
              </a:rPr>
              <a:t/>
            </a:r>
            <a:br>
              <a:rPr lang="en-GB" b="1" dirty="0">
                <a:solidFill>
                  <a:srgbClr val="0000FF"/>
                </a:solidFill>
              </a:rPr>
            </a:br>
            <a:endParaRPr lang="en-US" b="1" dirty="0">
              <a:solidFill>
                <a:srgbClr val="0000FF"/>
              </a:solidFill>
            </a:endParaRPr>
          </a:p>
        </p:txBody>
      </p:sp>
      <p:sp>
        <p:nvSpPr>
          <p:cNvPr id="3" name="Content Placeholder 2"/>
          <p:cNvSpPr>
            <a:spLocks noGrp="1"/>
          </p:cNvSpPr>
          <p:nvPr>
            <p:ph idx="1"/>
          </p:nvPr>
        </p:nvSpPr>
        <p:spPr/>
        <p:txBody>
          <a:bodyPr>
            <a:normAutofit fontScale="77500" lnSpcReduction="20000"/>
          </a:bodyPr>
          <a:lstStyle/>
          <a:p>
            <a:r>
              <a:rPr lang="en-GB" b="1" dirty="0"/>
              <a:t>Telecoms</a:t>
            </a:r>
          </a:p>
          <a:p>
            <a:pPr marL="400050" lvl="1" indent="0">
              <a:buNone/>
            </a:pPr>
            <a:r>
              <a:rPr lang="en-GB" b="1" dirty="0"/>
              <a:t>China Mobil Guangdong</a:t>
            </a:r>
          </a:p>
          <a:p>
            <a:pPr marL="400050" lvl="1" indent="0">
              <a:buNone/>
            </a:pPr>
            <a:r>
              <a:rPr lang="en-GB" b="1" dirty="0"/>
              <a:t>Problem:</a:t>
            </a:r>
            <a:r>
              <a:rPr lang="en-GB" dirty="0"/>
              <a:t> </a:t>
            </a:r>
            <a:endParaRPr lang="en-GB" dirty="0" smtClean="0"/>
          </a:p>
          <a:p>
            <a:pPr lvl="2"/>
            <a:r>
              <a:rPr lang="en-GB" dirty="0" smtClean="0"/>
              <a:t>Storing </a:t>
            </a:r>
            <a:r>
              <a:rPr lang="en-GB" dirty="0"/>
              <a:t>billions of mobile call records and providing real time access to the call records and billing information to customers. </a:t>
            </a:r>
            <a:r>
              <a:rPr lang="en-GB" dirty="0" smtClean="0"/>
              <a:t>Traditional </a:t>
            </a:r>
            <a:r>
              <a:rPr lang="en-GB" dirty="0"/>
              <a:t>storage/database systems couldn't scale to the loads and provide a cost effective solution</a:t>
            </a:r>
          </a:p>
          <a:p>
            <a:pPr marL="400050" lvl="1" indent="0">
              <a:buNone/>
            </a:pPr>
            <a:r>
              <a:rPr lang="en-GB" b="1" dirty="0"/>
              <a:t>Solution:</a:t>
            </a:r>
            <a:r>
              <a:rPr lang="en-GB" dirty="0"/>
              <a:t> </a:t>
            </a:r>
            <a:endParaRPr lang="en-GB" dirty="0" smtClean="0"/>
          </a:p>
          <a:p>
            <a:pPr lvl="2"/>
            <a:r>
              <a:rPr lang="en-GB" dirty="0" err="1"/>
              <a:t>HBase</a:t>
            </a:r>
            <a:r>
              <a:rPr lang="en-GB" dirty="0"/>
              <a:t> </a:t>
            </a:r>
            <a:r>
              <a:rPr lang="en-GB" dirty="0"/>
              <a:t>is used to store billions of rows of call record details. 30TB of data is added monthly</a:t>
            </a:r>
          </a:p>
          <a:p>
            <a:pPr marL="0" indent="0">
              <a:buNone/>
            </a:pPr>
            <a:r>
              <a:rPr lang="en-GB" b="1" dirty="0" smtClean="0"/>
              <a:t>	</a:t>
            </a:r>
            <a:r>
              <a:rPr lang="en-GB" b="1" dirty="0" err="1" smtClean="0"/>
              <a:t>Hadoop</a:t>
            </a:r>
            <a:r>
              <a:rPr lang="en-GB" b="1" dirty="0" smtClean="0"/>
              <a:t> </a:t>
            </a:r>
            <a:r>
              <a:rPr lang="en-GB" b="1" dirty="0"/>
              <a:t>vendor:</a:t>
            </a:r>
            <a:r>
              <a:rPr lang="en-GB" dirty="0"/>
              <a:t> </a:t>
            </a:r>
            <a:endParaRPr lang="en-GB" dirty="0" smtClean="0"/>
          </a:p>
          <a:p>
            <a:pPr lvl="2"/>
            <a:r>
              <a:rPr lang="en-GB" dirty="0"/>
              <a:t>Intel</a:t>
            </a:r>
          </a:p>
          <a:p>
            <a:pPr marL="0" indent="0">
              <a:buNone/>
            </a:pPr>
            <a:r>
              <a:rPr lang="en-GB" b="1" dirty="0" smtClean="0"/>
              <a:t>	</a:t>
            </a:r>
            <a:r>
              <a:rPr lang="en-GB" b="1" dirty="0" err="1" smtClean="0"/>
              <a:t>Hadoop</a:t>
            </a:r>
            <a:r>
              <a:rPr lang="en-GB" b="1" dirty="0" smtClean="0"/>
              <a:t> </a:t>
            </a:r>
            <a:r>
              <a:rPr lang="en-GB" b="1" dirty="0"/>
              <a:t>cluster size:</a:t>
            </a:r>
            <a:r>
              <a:rPr lang="en-GB" dirty="0"/>
              <a:t> </a:t>
            </a:r>
            <a:endParaRPr lang="en-GB" dirty="0" smtClean="0"/>
          </a:p>
          <a:p>
            <a:pPr lvl="2"/>
            <a:r>
              <a:rPr lang="en-GB" dirty="0" smtClean="0"/>
              <a:t>100</a:t>
            </a:r>
            <a:r>
              <a:rPr lang="en-GB" dirty="0"/>
              <a:t>+ nodes</a:t>
            </a:r>
          </a:p>
          <a:p>
            <a:endParaRPr lang="en-GB" dirty="0"/>
          </a:p>
        </p:txBody>
      </p:sp>
    </p:spTree>
    <p:extLst>
      <p:ext uri="{BB962C8B-B14F-4D97-AF65-F5344CB8AC3E}">
        <p14:creationId xmlns:p14="http://schemas.microsoft.com/office/powerpoint/2010/main" val="1355244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GB" b="1" dirty="0" smtClean="0">
                <a:solidFill>
                  <a:srgbClr val="0000FF"/>
                </a:solidFill>
              </a:rPr>
              <a:t>RDBMS </a:t>
            </a:r>
            <a:r>
              <a:rPr lang="en-GB" b="1" dirty="0" err="1" smtClean="0">
                <a:solidFill>
                  <a:srgbClr val="0000FF"/>
                </a:solidFill>
              </a:rPr>
              <a:t>vs</a:t>
            </a:r>
            <a:r>
              <a:rPr lang="en-GB" b="1" dirty="0" smtClean="0">
                <a:solidFill>
                  <a:srgbClr val="0000FF"/>
                </a:solidFill>
              </a:rPr>
              <a:t> </a:t>
            </a:r>
            <a:r>
              <a:rPr lang="en-GB" b="1" dirty="0" err="1" smtClean="0">
                <a:solidFill>
                  <a:srgbClr val="0000FF"/>
                </a:solidFill>
              </a:rPr>
              <a:t>Hadoop</a:t>
            </a:r>
            <a:r>
              <a:rPr lang="en-GB" b="1" dirty="0">
                <a:solidFill>
                  <a:srgbClr val="0000FF"/>
                </a:solidFill>
              </a:rPr>
              <a:t/>
            </a:r>
            <a:br>
              <a:rPr lang="en-GB" b="1" dirty="0">
                <a:solidFill>
                  <a:srgbClr val="0000FF"/>
                </a:solidFill>
              </a:rPr>
            </a:br>
            <a:endParaRPr lang="en-US" b="1" dirty="0">
              <a:solidFill>
                <a:srgbClr val="0000FF"/>
              </a:solidFill>
            </a:endParaRPr>
          </a:p>
        </p:txBody>
      </p:sp>
      <p:pic>
        <p:nvPicPr>
          <p:cNvPr id="5" name="Content Placeholder 4" descr="https://media.licdn.com/mpr/mpr/shrinknp_800_800/AAEAAQAAAAAAAAO-AAAAJDNmMGJmNzIwLWE4NWItNGFlMi05ZjY5LWQ0MDRhZTg4YzFkMQ.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29644"/>
            <a:ext cx="5486400" cy="3267075"/>
          </a:xfrm>
          <a:prstGeom prst="rect">
            <a:avLst/>
          </a:prstGeom>
          <a:noFill/>
          <a:ln>
            <a:noFill/>
          </a:ln>
        </p:spPr>
      </p:pic>
    </p:spTree>
    <p:extLst>
      <p:ext uri="{BB962C8B-B14F-4D97-AF65-F5344CB8AC3E}">
        <p14:creationId xmlns:p14="http://schemas.microsoft.com/office/powerpoint/2010/main" val="3080958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00FF"/>
                </a:solidFill>
              </a:rPr>
              <a:t>When Not To Use </a:t>
            </a:r>
            <a:r>
              <a:rPr lang="en-GB" b="1" dirty="0" err="1">
                <a:solidFill>
                  <a:srgbClr val="0000FF"/>
                </a:solidFill>
              </a:rPr>
              <a:t>Hadoop</a:t>
            </a:r>
            <a:endParaRPr lang="en-US" b="1" dirty="0">
              <a:solidFill>
                <a:srgbClr val="0000FF"/>
              </a:solidFill>
            </a:endParaRPr>
          </a:p>
        </p:txBody>
      </p:sp>
      <p:sp>
        <p:nvSpPr>
          <p:cNvPr id="3" name="Content Placeholder 2"/>
          <p:cNvSpPr>
            <a:spLocks noGrp="1"/>
          </p:cNvSpPr>
          <p:nvPr>
            <p:ph idx="1"/>
          </p:nvPr>
        </p:nvSpPr>
        <p:spPr>
          <a:xfrm>
            <a:off x="198907" y="1600200"/>
            <a:ext cx="8828425" cy="4525963"/>
          </a:xfrm>
        </p:spPr>
        <p:txBody>
          <a:bodyPr>
            <a:normAutofit/>
          </a:bodyPr>
          <a:lstStyle/>
          <a:p>
            <a:pPr marL="0" indent="0">
              <a:buNone/>
            </a:pPr>
            <a:endParaRPr lang="en-US" sz="2000" b="1" dirty="0" smtClean="0">
              <a:latin typeface="Courier New"/>
              <a:cs typeface="Courier New"/>
            </a:endParaRPr>
          </a:p>
          <a:p>
            <a:r>
              <a:rPr lang="en-GB" sz="2400" dirty="0"/>
              <a:t>Real Time Analytics</a:t>
            </a:r>
          </a:p>
          <a:p>
            <a:r>
              <a:rPr lang="en-GB" sz="2400" dirty="0"/>
              <a:t>Not a Replacement for Existing Infrastructure</a:t>
            </a:r>
            <a:endParaRPr lang="en-GB" sz="2400" b="1" dirty="0"/>
          </a:p>
          <a:p>
            <a:r>
              <a:rPr lang="en-GB" sz="2400" dirty="0" smtClean="0"/>
              <a:t>Multiple </a:t>
            </a:r>
            <a:r>
              <a:rPr lang="en-GB" sz="2400" dirty="0"/>
              <a:t>Smaller Datasets</a:t>
            </a:r>
            <a:endParaRPr lang="en-GB" sz="2400" b="1" dirty="0"/>
          </a:p>
          <a:p>
            <a:r>
              <a:rPr lang="en-GB" sz="2400" dirty="0"/>
              <a:t>Where Security is the primary Concern?</a:t>
            </a:r>
            <a:endParaRPr lang="en-GB" sz="2400" b="1" dirty="0"/>
          </a:p>
        </p:txBody>
      </p:sp>
    </p:spTree>
    <p:extLst>
      <p:ext uri="{BB962C8B-B14F-4D97-AF65-F5344CB8AC3E}">
        <p14:creationId xmlns:p14="http://schemas.microsoft.com/office/powerpoint/2010/main" val="1177940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FF"/>
                </a:solidFill>
              </a:rPr>
              <a:t>When To Use </a:t>
            </a:r>
            <a:r>
              <a:rPr lang="en-US" b="1" dirty="0" err="1">
                <a:solidFill>
                  <a:srgbClr val="0000FF"/>
                </a:solidFill>
              </a:rPr>
              <a:t>Hadoop</a:t>
            </a:r>
            <a:endParaRPr lang="en-US" b="1" dirty="0">
              <a:solidFill>
                <a:srgbClr val="0000FF"/>
              </a:solidFill>
            </a:endParaRPr>
          </a:p>
        </p:txBody>
      </p:sp>
      <p:sp>
        <p:nvSpPr>
          <p:cNvPr id="3" name="Content Placeholder 2"/>
          <p:cNvSpPr>
            <a:spLocks noGrp="1"/>
          </p:cNvSpPr>
          <p:nvPr>
            <p:ph idx="1"/>
          </p:nvPr>
        </p:nvSpPr>
        <p:spPr>
          <a:xfrm>
            <a:off x="244810" y="1600200"/>
            <a:ext cx="8899190" cy="4525963"/>
          </a:xfrm>
        </p:spPr>
        <p:txBody>
          <a:bodyPr>
            <a:normAutofit/>
          </a:bodyPr>
          <a:lstStyle/>
          <a:p>
            <a:pPr marL="0" indent="0">
              <a:buNone/>
            </a:pPr>
            <a:endParaRPr lang="en-US" sz="2400" dirty="0" smtClean="0">
              <a:latin typeface="Lucida Console"/>
              <a:cs typeface="Lucida Console"/>
            </a:endParaRPr>
          </a:p>
          <a:p>
            <a:r>
              <a:rPr lang="en-GB" sz="2400" dirty="0"/>
              <a:t>Data Size and Data Diversity</a:t>
            </a:r>
            <a:endParaRPr lang="en-GB" sz="2400" b="1" dirty="0"/>
          </a:p>
          <a:p>
            <a:r>
              <a:rPr lang="en-GB" sz="2400" dirty="0"/>
              <a:t>Future Planning</a:t>
            </a:r>
            <a:endParaRPr lang="en-GB" sz="2400" b="1" dirty="0"/>
          </a:p>
          <a:p>
            <a:r>
              <a:rPr lang="en-GB" sz="2400" dirty="0"/>
              <a:t>Multiple Frameworks for Big Data</a:t>
            </a:r>
            <a:endParaRPr lang="en-GB" sz="2400" b="1" dirty="0"/>
          </a:p>
          <a:p>
            <a:r>
              <a:rPr lang="en-GB" sz="2400" dirty="0"/>
              <a:t>Lifetime Data </a:t>
            </a:r>
            <a:r>
              <a:rPr lang="en-GB" sz="2400" dirty="0" smtClean="0"/>
              <a:t>Availability</a:t>
            </a:r>
            <a:endParaRPr lang="en-GB" sz="2400" b="1" dirty="0"/>
          </a:p>
        </p:txBody>
      </p:sp>
    </p:spTree>
    <p:extLst>
      <p:ext uri="{BB962C8B-B14F-4D97-AF65-F5344CB8AC3E}">
        <p14:creationId xmlns:p14="http://schemas.microsoft.com/office/powerpoint/2010/main" val="3642403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a:solidFill>
                  <a:srgbClr val="0000FF"/>
                </a:solidFill>
              </a:rPr>
              <a:t>Hadoop</a:t>
            </a:r>
            <a:r>
              <a:rPr lang="en-GB" b="1" dirty="0">
                <a:solidFill>
                  <a:srgbClr val="0000FF"/>
                </a:solidFill>
              </a:rPr>
              <a:t> Ecosystem</a:t>
            </a:r>
            <a:endParaRPr lang="en-GB" b="1" dirty="0">
              <a:solidFill>
                <a:srgbClr val="0000FF"/>
              </a:solidFill>
            </a:endParaRPr>
          </a:p>
        </p:txBody>
      </p:sp>
      <p:sp>
        <p:nvSpPr>
          <p:cNvPr id="3" name="Content Placeholder 2"/>
          <p:cNvSpPr>
            <a:spLocks noGrp="1"/>
          </p:cNvSpPr>
          <p:nvPr>
            <p:ph idx="1"/>
          </p:nvPr>
        </p:nvSpPr>
        <p:spPr>
          <a:xfrm>
            <a:off x="914400" y="1700213"/>
            <a:ext cx="7772400" cy="4504192"/>
          </a:xfrm>
        </p:spPr>
        <p:txBody>
          <a:bodyPr/>
          <a:lstStyle/>
          <a:p>
            <a:pPr marL="0" indent="0">
              <a:buNone/>
            </a:pP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04122"/>
            <a:ext cx="8273143" cy="5094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3739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Questions</a:t>
            </a:r>
            <a:endParaRPr lang="en-US" b="1" dirty="0">
              <a:solidFill>
                <a:srgbClr val="0000FF"/>
              </a:solidFill>
            </a:endParaRPr>
          </a:p>
        </p:txBody>
      </p:sp>
      <p:sp>
        <p:nvSpPr>
          <p:cNvPr id="3" name="Content Placeholder 2"/>
          <p:cNvSpPr>
            <a:spLocks noGrp="1"/>
          </p:cNvSpPr>
          <p:nvPr>
            <p:ph idx="1"/>
          </p:nvPr>
        </p:nvSpPr>
        <p:spPr/>
        <p:txBody>
          <a:bodyPr>
            <a:normAutofit/>
          </a:bodyPr>
          <a:lstStyle/>
          <a:p>
            <a:pPr marL="0" indent="0">
              <a:buNone/>
            </a:pPr>
            <a:r>
              <a:rPr lang="en-US" sz="4400" b="1" dirty="0" smtClean="0">
                <a:solidFill>
                  <a:srgbClr val="0000FF"/>
                </a:solidFill>
                <a:latin typeface="+mj-lt"/>
                <a:ea typeface="+mj-ea"/>
                <a:cs typeface="+mj-cs"/>
              </a:rPr>
              <a:t>						</a:t>
            </a:r>
          </a:p>
          <a:p>
            <a:pPr marL="0" indent="0">
              <a:buNone/>
            </a:pPr>
            <a:endParaRPr lang="en-US" sz="4400" b="1" dirty="0">
              <a:solidFill>
                <a:srgbClr val="0000FF"/>
              </a:solidFill>
              <a:latin typeface="+mj-lt"/>
              <a:ea typeface="+mj-ea"/>
              <a:cs typeface="+mj-cs"/>
            </a:endParaRPr>
          </a:p>
          <a:p>
            <a:pPr marL="0" indent="0">
              <a:buNone/>
            </a:pPr>
            <a:r>
              <a:rPr lang="en-US" sz="4400" b="1" dirty="0" smtClean="0">
                <a:solidFill>
                  <a:srgbClr val="0000FF"/>
                </a:solidFill>
                <a:latin typeface="+mj-lt"/>
                <a:ea typeface="+mj-ea"/>
                <a:cs typeface="+mj-cs"/>
              </a:rPr>
              <a:t>				</a:t>
            </a:r>
            <a:r>
              <a:rPr lang="en-US" sz="8800" b="1" dirty="0" smtClean="0">
                <a:solidFill>
                  <a:srgbClr val="0000FF"/>
                </a:solidFill>
                <a:latin typeface="+mj-lt"/>
                <a:ea typeface="+mj-ea"/>
                <a:cs typeface="+mj-cs"/>
              </a:rPr>
              <a:t>				?</a:t>
            </a:r>
            <a:endParaRPr lang="en-US" sz="8800" b="1" dirty="0">
              <a:solidFill>
                <a:srgbClr val="0000FF"/>
              </a:solidFill>
              <a:latin typeface="+mj-lt"/>
              <a:ea typeface="+mj-ea"/>
              <a:cs typeface="+mj-cs"/>
            </a:endParaRPr>
          </a:p>
        </p:txBody>
      </p:sp>
    </p:spTree>
    <p:extLst>
      <p:ext uri="{BB962C8B-B14F-4D97-AF65-F5344CB8AC3E}">
        <p14:creationId xmlns:p14="http://schemas.microsoft.com/office/powerpoint/2010/main" val="4024215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6386" name="Rectangle 2"/>
          <p:cNvSpPr>
            <a:spLocks noGrp="1" noChangeArrowheads="1"/>
          </p:cNvSpPr>
          <p:nvPr>
            <p:ph type="title"/>
          </p:nvPr>
        </p:nvSpPr>
        <p:spPr>
          <a:xfrm>
            <a:off x="192997" y="73025"/>
            <a:ext cx="8951003" cy="838200"/>
          </a:xfrm>
        </p:spPr>
        <p:txBody>
          <a:bodyPr>
            <a:normAutofit/>
          </a:bodyPr>
          <a:lstStyle/>
          <a:p>
            <a:pPr>
              <a:defRPr/>
            </a:pPr>
            <a:r>
              <a:rPr lang="en-US" sz="3600" b="1" dirty="0" smtClean="0">
                <a:solidFill>
                  <a:srgbClr val="0000FF"/>
                </a:solidFill>
              </a:rPr>
              <a:t>Outline</a:t>
            </a:r>
          </a:p>
        </p:txBody>
      </p:sp>
      <p:sp>
        <p:nvSpPr>
          <p:cNvPr id="1296387" name="Rectangle 3"/>
          <p:cNvSpPr>
            <a:spLocks noGrp="1" noChangeArrowheads="1"/>
          </p:cNvSpPr>
          <p:nvPr>
            <p:ph type="body" idx="1"/>
          </p:nvPr>
        </p:nvSpPr>
        <p:spPr>
          <a:xfrm>
            <a:off x="192997" y="919163"/>
            <a:ext cx="8951003" cy="5435600"/>
          </a:xfrm>
        </p:spPr>
        <p:txBody>
          <a:bodyPr>
            <a:normAutofit/>
          </a:bodyPr>
          <a:lstStyle/>
          <a:p>
            <a:pPr marL="457200" indent="-457200">
              <a:buFont typeface="+mj-lt"/>
              <a:buAutoNum type="arabicPeriod"/>
              <a:defRPr/>
            </a:pPr>
            <a:r>
              <a:rPr lang="en-GB" dirty="0" smtClean="0"/>
              <a:t>What </a:t>
            </a:r>
            <a:r>
              <a:rPr lang="en-GB" dirty="0"/>
              <a:t>id Big data? And why it matters</a:t>
            </a:r>
            <a:r>
              <a:rPr lang="en-GB" dirty="0" smtClean="0"/>
              <a:t>?</a:t>
            </a:r>
            <a:endParaRPr lang="en-US" dirty="0" smtClean="0"/>
          </a:p>
          <a:p>
            <a:pPr marL="457200" indent="-457200">
              <a:buFont typeface="+mj-lt"/>
              <a:buAutoNum type="arabicPeriod"/>
              <a:defRPr/>
            </a:pPr>
            <a:r>
              <a:rPr lang="en-US" dirty="0" smtClean="0"/>
              <a:t>What </a:t>
            </a:r>
            <a:r>
              <a:rPr lang="en-US" dirty="0" smtClean="0"/>
              <a:t>are the </a:t>
            </a:r>
            <a:r>
              <a:rPr lang="en-GB" dirty="0" smtClean="0"/>
              <a:t>Challenges </a:t>
            </a:r>
            <a:r>
              <a:rPr lang="en-GB" dirty="0"/>
              <a:t>of </a:t>
            </a:r>
            <a:r>
              <a:rPr lang="en-GB" dirty="0" err="1" smtClean="0"/>
              <a:t>BigData</a:t>
            </a:r>
            <a:r>
              <a:rPr lang="en-GB" dirty="0" smtClean="0"/>
              <a:t>?</a:t>
            </a:r>
            <a:endParaRPr lang="en-US" dirty="0" smtClean="0"/>
          </a:p>
          <a:p>
            <a:pPr marL="457200" indent="-457200">
              <a:buFont typeface="+mj-lt"/>
              <a:buAutoNum type="arabicPeriod"/>
              <a:defRPr/>
            </a:pPr>
            <a:r>
              <a:rPr lang="en-US" dirty="0" smtClean="0"/>
              <a:t>What are </a:t>
            </a:r>
            <a:r>
              <a:rPr lang="en-US" dirty="0" smtClean="0"/>
              <a:t>technologies support </a:t>
            </a:r>
            <a:r>
              <a:rPr lang="en-US" dirty="0" err="1" smtClean="0"/>
              <a:t>Bigdata</a:t>
            </a:r>
            <a:r>
              <a:rPr lang="en-US" dirty="0" smtClean="0"/>
              <a:t>?</a:t>
            </a:r>
            <a:endParaRPr lang="en-US" dirty="0" smtClean="0"/>
          </a:p>
          <a:p>
            <a:pPr marL="457200" indent="-457200">
              <a:buFont typeface="+mj-lt"/>
              <a:buAutoNum type="arabicPeriod"/>
              <a:defRPr/>
            </a:pPr>
            <a:r>
              <a:rPr lang="en-US" dirty="0" smtClean="0"/>
              <a:t>What is </a:t>
            </a:r>
            <a:r>
              <a:rPr lang="en-US" dirty="0" err="1" smtClean="0"/>
              <a:t>Hadoop</a:t>
            </a:r>
            <a:r>
              <a:rPr lang="en-US" dirty="0" smtClean="0"/>
              <a:t>? Why </a:t>
            </a:r>
            <a:r>
              <a:rPr lang="en-US" dirty="0" err="1" smtClean="0"/>
              <a:t>Hadoop</a:t>
            </a:r>
            <a:r>
              <a:rPr lang="en-US" dirty="0" smtClean="0"/>
              <a:t>?</a:t>
            </a:r>
            <a:endParaRPr lang="en-US" dirty="0" smtClean="0"/>
          </a:p>
          <a:p>
            <a:pPr marL="457200" indent="-457200">
              <a:buFont typeface="+mj-lt"/>
              <a:buAutoNum type="arabicPeriod"/>
              <a:defRPr/>
            </a:pPr>
            <a:r>
              <a:rPr lang="en-US" dirty="0" smtClean="0"/>
              <a:t>History of </a:t>
            </a:r>
            <a:r>
              <a:rPr lang="en-US" dirty="0" err="1" smtClean="0"/>
              <a:t>Hadoop</a:t>
            </a:r>
            <a:endParaRPr lang="en-US" dirty="0" smtClean="0"/>
          </a:p>
          <a:p>
            <a:pPr marL="457200" indent="-457200">
              <a:buFont typeface="+mj-lt"/>
              <a:buAutoNum type="arabicPeriod"/>
              <a:defRPr/>
            </a:pPr>
            <a:r>
              <a:rPr lang="en-US" dirty="0" smtClean="0"/>
              <a:t>Use cases of </a:t>
            </a:r>
            <a:r>
              <a:rPr lang="en-US" dirty="0" err="1" smtClean="0"/>
              <a:t>Hadoop</a:t>
            </a:r>
            <a:endParaRPr lang="en-US" dirty="0" smtClean="0"/>
          </a:p>
          <a:p>
            <a:pPr marL="457200" indent="-457200">
              <a:buFont typeface="+mj-lt"/>
              <a:buAutoNum type="arabicPeriod"/>
              <a:defRPr/>
            </a:pPr>
            <a:r>
              <a:rPr lang="en-US" dirty="0" smtClean="0"/>
              <a:t>RDBMS </a:t>
            </a:r>
            <a:r>
              <a:rPr lang="en-US" dirty="0" err="1" smtClean="0"/>
              <a:t>vs</a:t>
            </a:r>
            <a:r>
              <a:rPr lang="en-US" dirty="0" smtClean="0"/>
              <a:t> </a:t>
            </a:r>
            <a:r>
              <a:rPr lang="en-US" dirty="0" err="1" smtClean="0"/>
              <a:t>Hadoop</a:t>
            </a:r>
            <a:endParaRPr lang="en-US" dirty="0" smtClean="0"/>
          </a:p>
          <a:p>
            <a:pPr marL="457200" indent="-457200">
              <a:buFont typeface="+mj-lt"/>
              <a:buAutoNum type="arabicPeriod"/>
              <a:defRPr/>
            </a:pPr>
            <a:r>
              <a:rPr lang="en-US" dirty="0" smtClean="0"/>
              <a:t>When to use and When to not Use </a:t>
            </a:r>
            <a:r>
              <a:rPr lang="en-US" dirty="0" err="1" smtClean="0"/>
              <a:t>Hadoop</a:t>
            </a:r>
            <a:r>
              <a:rPr lang="en-US" dirty="0" smtClean="0"/>
              <a:t>?</a:t>
            </a:r>
          </a:p>
          <a:p>
            <a:pPr marL="457200" indent="-457200">
              <a:buFont typeface="+mj-lt"/>
              <a:buAutoNum type="arabicPeriod"/>
              <a:defRPr/>
            </a:pPr>
            <a:r>
              <a:rPr lang="en-US" dirty="0" err="1" smtClean="0"/>
              <a:t>Hadoop</a:t>
            </a:r>
            <a:r>
              <a:rPr lang="en-US" dirty="0" smtClean="0"/>
              <a:t> Ecosystem</a:t>
            </a:r>
            <a:endParaRPr lang="en-US" dirty="0" smtClean="0"/>
          </a:p>
        </p:txBody>
      </p:sp>
    </p:spTree>
    <p:extLst>
      <p:ext uri="{BB962C8B-B14F-4D97-AF65-F5344CB8AC3E}">
        <p14:creationId xmlns:p14="http://schemas.microsoft.com/office/powerpoint/2010/main" val="3032601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Big Data</a:t>
            </a:r>
            <a:endParaRPr lang="en-US" b="1" dirty="0">
              <a:solidFill>
                <a:srgbClr val="0000FF"/>
              </a:solidFill>
            </a:endParaRPr>
          </a:p>
        </p:txBody>
      </p:sp>
      <p:sp>
        <p:nvSpPr>
          <p:cNvPr id="3" name="Content Placeholder 2"/>
          <p:cNvSpPr>
            <a:spLocks noGrp="1"/>
          </p:cNvSpPr>
          <p:nvPr>
            <p:ph idx="1"/>
          </p:nvPr>
        </p:nvSpPr>
        <p:spPr/>
        <p:txBody>
          <a:bodyPr>
            <a:normAutofit fontScale="85000" lnSpcReduction="20000"/>
          </a:bodyPr>
          <a:lstStyle/>
          <a:p>
            <a:pPr>
              <a:defRPr/>
            </a:pPr>
            <a:r>
              <a:rPr lang="en-GB" sz="3300" dirty="0"/>
              <a:t>Big data </a:t>
            </a:r>
            <a:r>
              <a:rPr lang="en-GB" sz="3300" dirty="0" smtClean="0"/>
              <a:t>describes </a:t>
            </a:r>
            <a:r>
              <a:rPr lang="en-GB" sz="3300" dirty="0"/>
              <a:t>the large volume of data – both structured and </a:t>
            </a:r>
            <a:r>
              <a:rPr lang="en-GB" sz="3300" dirty="0" smtClean="0"/>
              <a:t>unstructured</a:t>
            </a:r>
            <a:r>
              <a:rPr lang="en-US" sz="3300" dirty="0" smtClean="0"/>
              <a:t> </a:t>
            </a:r>
            <a:r>
              <a:rPr lang="en-GB" sz="3600" dirty="0"/>
              <a:t>that inundates a business on a day-to-day </a:t>
            </a:r>
            <a:r>
              <a:rPr lang="en-GB" sz="3600" dirty="0" smtClean="0"/>
              <a:t>basis</a:t>
            </a:r>
          </a:p>
          <a:p>
            <a:pPr>
              <a:defRPr/>
            </a:pPr>
            <a:endParaRPr lang="en-GB" sz="3600" dirty="0"/>
          </a:p>
          <a:p>
            <a:pPr marL="0" indent="0">
              <a:buNone/>
              <a:defRPr/>
            </a:pPr>
            <a:r>
              <a:rPr lang="en-GB" sz="3600" b="1" dirty="0" smtClean="0"/>
              <a:t>Why Big data Matters?</a:t>
            </a:r>
            <a:endParaRPr lang="en-US" sz="3300" b="1" dirty="0"/>
          </a:p>
          <a:p>
            <a:r>
              <a:rPr lang="en-GB" sz="3600" dirty="0" smtClean="0"/>
              <a:t>It’s </a:t>
            </a:r>
            <a:r>
              <a:rPr lang="en-GB" sz="3600" dirty="0"/>
              <a:t>not the amount of data that’s important. It’s what organizations do with the data that matters. </a:t>
            </a:r>
            <a:endParaRPr lang="en-GB" sz="3600" dirty="0" smtClean="0"/>
          </a:p>
          <a:p>
            <a:r>
              <a:rPr lang="en-GB" sz="3600" dirty="0" smtClean="0"/>
              <a:t>Big </a:t>
            </a:r>
            <a:r>
              <a:rPr lang="en-GB" sz="3600" dirty="0"/>
              <a:t>data can be </a:t>
            </a:r>
            <a:r>
              <a:rPr lang="en-GB" sz="3600" dirty="0" err="1"/>
              <a:t>analyzed</a:t>
            </a:r>
            <a:r>
              <a:rPr lang="en-GB" sz="3600" dirty="0"/>
              <a:t> for insights that lead to better decisions and strategic business moves.</a:t>
            </a:r>
          </a:p>
          <a:p>
            <a:pPr marL="0" indent="0">
              <a:buNone/>
            </a:pPr>
            <a:endParaRPr lang="en-US" dirty="0"/>
          </a:p>
        </p:txBody>
      </p:sp>
    </p:spTree>
    <p:extLst>
      <p:ext uri="{BB962C8B-B14F-4D97-AF65-F5344CB8AC3E}">
        <p14:creationId xmlns:p14="http://schemas.microsoft.com/office/powerpoint/2010/main" val="1678924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00FF"/>
                </a:solidFill>
              </a:rPr>
              <a:t>Challenges for Processing</a:t>
            </a:r>
            <a:endParaRPr lang="en-US" b="1" dirty="0">
              <a:solidFill>
                <a:srgbClr val="0000FF"/>
              </a:solidFill>
            </a:endParaRPr>
          </a:p>
        </p:txBody>
      </p:sp>
      <p:sp>
        <p:nvSpPr>
          <p:cNvPr id="3" name="Content Placeholder 2"/>
          <p:cNvSpPr>
            <a:spLocks noGrp="1"/>
          </p:cNvSpPr>
          <p:nvPr>
            <p:ph idx="1"/>
          </p:nvPr>
        </p:nvSpPr>
        <p:spPr/>
        <p:txBody>
          <a:bodyPr>
            <a:noAutofit/>
          </a:bodyPr>
          <a:lstStyle/>
          <a:p>
            <a:pPr marL="0" indent="0">
              <a:buNone/>
              <a:defRPr/>
            </a:pPr>
            <a:r>
              <a:rPr lang="en-US" sz="2800" dirty="0" smtClean="0"/>
              <a:t>The challenges are</a:t>
            </a:r>
          </a:p>
          <a:p>
            <a:pPr marL="914400" lvl="1" indent="-514350">
              <a:buFont typeface="+mj-lt"/>
              <a:buAutoNum type="arabicPeriod"/>
              <a:defRPr/>
            </a:pPr>
            <a:r>
              <a:rPr lang="en-GB" sz="2400" dirty="0"/>
              <a:t>D</a:t>
            </a:r>
            <a:r>
              <a:rPr lang="en-GB" sz="2400" dirty="0" smtClean="0"/>
              <a:t>ata capture</a:t>
            </a:r>
          </a:p>
          <a:p>
            <a:pPr marL="914400" lvl="1" indent="-514350">
              <a:buFont typeface="+mj-lt"/>
              <a:buAutoNum type="arabicPeriod"/>
              <a:defRPr/>
            </a:pPr>
            <a:r>
              <a:rPr lang="en-GB" sz="2400" dirty="0" smtClean="0"/>
              <a:t>Data storage</a:t>
            </a:r>
          </a:p>
          <a:p>
            <a:pPr marL="914400" lvl="1" indent="-514350">
              <a:buFont typeface="+mj-lt"/>
              <a:buAutoNum type="arabicPeriod"/>
              <a:defRPr/>
            </a:pPr>
            <a:r>
              <a:rPr lang="en-GB" sz="2400" dirty="0" smtClean="0"/>
              <a:t>Data </a:t>
            </a:r>
            <a:r>
              <a:rPr lang="en-GB" sz="2400" dirty="0"/>
              <a:t>analysis </a:t>
            </a:r>
            <a:endParaRPr lang="en-GB" sz="2400" dirty="0" smtClean="0"/>
          </a:p>
          <a:p>
            <a:pPr marL="914400" lvl="1" indent="-514350">
              <a:buFont typeface="+mj-lt"/>
              <a:buAutoNum type="arabicPeriod"/>
              <a:defRPr/>
            </a:pPr>
            <a:r>
              <a:rPr lang="en-GB" sz="2400" dirty="0" smtClean="0"/>
              <a:t>Data </a:t>
            </a:r>
            <a:r>
              <a:rPr lang="en-GB" sz="2400" dirty="0"/>
              <a:t>visualization. </a:t>
            </a:r>
          </a:p>
          <a:p>
            <a:pPr>
              <a:defRPr/>
            </a:pPr>
            <a:endParaRPr lang="en-US" sz="2800" dirty="0">
              <a:solidFill>
                <a:schemeClr val="accent1"/>
              </a:solidFill>
              <a:latin typeface="Courier New" charset="0"/>
              <a:cs typeface="Arial Unicode MS" charset="0"/>
            </a:endParaRPr>
          </a:p>
        </p:txBody>
      </p:sp>
    </p:spTree>
    <p:extLst>
      <p:ext uri="{BB962C8B-B14F-4D97-AF65-F5344CB8AC3E}">
        <p14:creationId xmlns:p14="http://schemas.microsoft.com/office/powerpoint/2010/main" val="3963098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00FF"/>
                </a:solidFill>
              </a:rPr>
              <a:t>Technologies </a:t>
            </a:r>
            <a:r>
              <a:rPr lang="en-US" b="1" dirty="0">
                <a:solidFill>
                  <a:srgbClr val="0000FF"/>
                </a:solidFill>
              </a:rPr>
              <a:t>support </a:t>
            </a:r>
            <a:r>
              <a:rPr lang="en-US" b="1" dirty="0" err="1">
                <a:solidFill>
                  <a:srgbClr val="0000FF"/>
                </a:solidFill>
              </a:rPr>
              <a:t>Bigdata</a:t>
            </a:r>
            <a:endParaRPr lang="en-US" b="1" dirty="0">
              <a:solidFill>
                <a:srgbClr val="0000FF"/>
              </a:solidFill>
            </a:endParaRPr>
          </a:p>
        </p:txBody>
      </p:sp>
      <p:sp>
        <p:nvSpPr>
          <p:cNvPr id="3" name="Content Placeholder 2"/>
          <p:cNvSpPr>
            <a:spLocks noGrp="1"/>
          </p:cNvSpPr>
          <p:nvPr>
            <p:ph idx="1"/>
          </p:nvPr>
        </p:nvSpPr>
        <p:spPr/>
        <p:txBody>
          <a:bodyPr>
            <a:noAutofit/>
          </a:bodyPr>
          <a:lstStyle/>
          <a:p>
            <a:pPr>
              <a:defRPr/>
            </a:pPr>
            <a:r>
              <a:rPr lang="en-US" sz="2800" dirty="0" err="1" smtClean="0"/>
              <a:t>Hadoop</a:t>
            </a:r>
            <a:r>
              <a:rPr lang="en-US" sz="2800" dirty="0" smtClean="0"/>
              <a:t>, </a:t>
            </a:r>
            <a:r>
              <a:rPr lang="en-US" sz="2800" dirty="0" smtClean="0"/>
              <a:t>HDFS, </a:t>
            </a:r>
            <a:r>
              <a:rPr lang="en-US" sz="2800" dirty="0" smtClean="0"/>
              <a:t>Hive, Pig </a:t>
            </a:r>
            <a:r>
              <a:rPr lang="en-US" sz="2800" dirty="0" err="1" smtClean="0"/>
              <a:t>etc</a:t>
            </a:r>
            <a:endParaRPr lang="en-US" sz="2800" dirty="0" smtClean="0"/>
          </a:p>
          <a:p>
            <a:pPr>
              <a:defRPr/>
            </a:pPr>
            <a:r>
              <a:rPr lang="en-GB" sz="2800" dirty="0" err="1" smtClean="0"/>
              <a:t>Cloudera</a:t>
            </a:r>
            <a:endParaRPr lang="en-GB" sz="2800" dirty="0" smtClean="0"/>
          </a:p>
          <a:p>
            <a:pPr>
              <a:defRPr/>
            </a:pPr>
            <a:r>
              <a:rPr lang="en-GB" sz="2800" dirty="0" err="1" smtClean="0"/>
              <a:t>Skytree</a:t>
            </a:r>
            <a:endParaRPr lang="en-GB" sz="2800" dirty="0" smtClean="0"/>
          </a:p>
          <a:p>
            <a:pPr>
              <a:defRPr/>
            </a:pPr>
            <a:r>
              <a:rPr lang="en-GB" sz="2800" dirty="0" smtClean="0"/>
              <a:t>Other </a:t>
            </a:r>
            <a:r>
              <a:rPr lang="en-GB" sz="2800" dirty="0" err="1" smtClean="0"/>
              <a:t>NoSql</a:t>
            </a:r>
            <a:r>
              <a:rPr lang="en-GB" sz="2800" dirty="0" smtClean="0"/>
              <a:t> DB’s</a:t>
            </a:r>
          </a:p>
          <a:p>
            <a:pPr>
              <a:defRPr/>
            </a:pPr>
            <a:r>
              <a:rPr lang="en-GB" sz="2800" dirty="0" smtClean="0"/>
              <a:t>Apache Mahout, SPARQL, </a:t>
            </a:r>
            <a:r>
              <a:rPr lang="en-GB" sz="2800" dirty="0" err="1" smtClean="0"/>
              <a:t>etc</a:t>
            </a:r>
            <a:endParaRPr lang="en-US" sz="2800" dirty="0" smtClean="0"/>
          </a:p>
        </p:txBody>
      </p:sp>
    </p:spTree>
    <p:extLst>
      <p:ext uri="{BB962C8B-B14F-4D97-AF65-F5344CB8AC3E}">
        <p14:creationId xmlns:p14="http://schemas.microsoft.com/office/powerpoint/2010/main" val="819511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Why </a:t>
            </a:r>
            <a:r>
              <a:rPr lang="en-US" b="1" dirty="0" err="1" smtClean="0">
                <a:solidFill>
                  <a:srgbClr val="0000FF"/>
                </a:solidFill>
              </a:rPr>
              <a:t>Hadoop</a:t>
            </a:r>
            <a:r>
              <a:rPr lang="en-US" b="1" dirty="0" smtClean="0">
                <a:solidFill>
                  <a:srgbClr val="0000FF"/>
                </a:solidFill>
              </a:rPr>
              <a:t>?</a:t>
            </a:r>
            <a:endParaRPr lang="en-US" b="1" dirty="0">
              <a:solidFill>
                <a:srgbClr val="0000FF"/>
              </a:solidFill>
            </a:endParaRPr>
          </a:p>
        </p:txBody>
      </p:sp>
      <p:sp>
        <p:nvSpPr>
          <p:cNvPr id="3" name="Content Placeholder 2"/>
          <p:cNvSpPr>
            <a:spLocks noGrp="1"/>
          </p:cNvSpPr>
          <p:nvPr>
            <p:ph idx="1"/>
          </p:nvPr>
        </p:nvSpPr>
        <p:spPr/>
        <p:txBody>
          <a:bodyPr>
            <a:normAutofit/>
          </a:bodyPr>
          <a:lstStyle/>
          <a:p>
            <a:r>
              <a:rPr lang="en-GB" sz="2400" dirty="0" err="1"/>
              <a:t>Hadoop</a:t>
            </a:r>
            <a:r>
              <a:rPr lang="en-GB" sz="2400" dirty="0"/>
              <a:t> is an open-source software framework for storing data and running applications on clusters of commodity hardware. </a:t>
            </a:r>
            <a:endParaRPr lang="en-GB" sz="2400" dirty="0" smtClean="0"/>
          </a:p>
          <a:p>
            <a:r>
              <a:rPr lang="en-GB" sz="2400" dirty="0" smtClean="0"/>
              <a:t>It </a:t>
            </a:r>
            <a:r>
              <a:rPr lang="en-GB" sz="2400" dirty="0"/>
              <a:t>provides massive storage for any kind of data, enormous processing power and the ability to handle virtually limitless concurrent tasks or jobs</a:t>
            </a:r>
            <a:endParaRPr lang="en-US" sz="2400" dirty="0">
              <a:cs typeface="Lucida Console"/>
            </a:endParaRPr>
          </a:p>
        </p:txBody>
      </p:sp>
    </p:spTree>
    <p:extLst>
      <p:ext uri="{BB962C8B-B14F-4D97-AF65-F5344CB8AC3E}">
        <p14:creationId xmlns:p14="http://schemas.microsoft.com/office/powerpoint/2010/main" val="170171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solidFill>
                  <a:srgbClr val="0000FF"/>
                </a:solidFill>
              </a:rPr>
              <a:t>Hadoop</a:t>
            </a:r>
            <a:r>
              <a:rPr lang="en-GB" b="1" dirty="0" smtClean="0">
                <a:solidFill>
                  <a:srgbClr val="0000FF"/>
                </a:solidFill>
              </a:rPr>
              <a:t> History</a:t>
            </a:r>
            <a:endParaRPr lang="en-US" b="1" dirty="0">
              <a:solidFill>
                <a:srgbClr val="0000FF"/>
              </a:solidFill>
            </a:endParaRPr>
          </a:p>
        </p:txBody>
      </p:sp>
      <p:sp>
        <p:nvSpPr>
          <p:cNvPr id="3" name="Content Placeholder 2"/>
          <p:cNvSpPr>
            <a:spLocks noGrp="1"/>
          </p:cNvSpPr>
          <p:nvPr>
            <p:ph idx="1"/>
          </p:nvPr>
        </p:nvSpPr>
        <p:spPr/>
        <p:txBody>
          <a:bodyPr>
            <a:normAutofit fontScale="55000" lnSpcReduction="20000"/>
          </a:bodyPr>
          <a:lstStyle/>
          <a:p>
            <a:r>
              <a:rPr lang="en-GB" sz="2800" dirty="0"/>
              <a:t>As the World Wide Web grew in the late 1900s and early 2000s, search engines and indexes were created to help locate relevant information amid the text-based content. In the early years, search results were returned by humans. But as the web grew from dozens to millions of pages, automation was needed. Web crawlers were created, many as university-led research projects, and search engine start-ups took off (Yahoo, AltaVista, etc.).</a:t>
            </a:r>
          </a:p>
          <a:p>
            <a:r>
              <a:rPr lang="en-GB" sz="2800" dirty="0"/>
              <a:t>One such project was an open-source web search engine called </a:t>
            </a:r>
            <a:r>
              <a:rPr lang="en-GB" sz="2800" dirty="0" err="1"/>
              <a:t>Nutch</a:t>
            </a:r>
            <a:r>
              <a:rPr lang="en-GB" sz="2800" dirty="0"/>
              <a:t> – the brainchild of </a:t>
            </a:r>
            <a:r>
              <a:rPr lang="en-GB" sz="2800" b="1" dirty="0"/>
              <a:t>Doug Cutting and Mike </a:t>
            </a:r>
            <a:r>
              <a:rPr lang="en-GB" sz="2800" b="1" dirty="0" err="1"/>
              <a:t>Cafarella</a:t>
            </a:r>
            <a:r>
              <a:rPr lang="en-GB" sz="2800" b="1" dirty="0"/>
              <a:t>.</a:t>
            </a:r>
            <a:r>
              <a:rPr lang="en-GB" sz="2800" dirty="0"/>
              <a:t> They wanted to return web search results faster by distributing data and calculations across different computers so multiple tasks could be accomplished simultaneously. During this time, another search engine project called Google was in progress. It was based on the same concept – storing and processing data in a distributed, automated way so that relevant web search results could be returned faster.</a:t>
            </a:r>
          </a:p>
          <a:p>
            <a:r>
              <a:rPr lang="en-GB" sz="2800" dirty="0"/>
              <a:t>In 2006, Cutting joined Yahoo and took with him the </a:t>
            </a:r>
            <a:r>
              <a:rPr lang="en-GB" sz="2800" dirty="0" err="1"/>
              <a:t>Nutch</a:t>
            </a:r>
            <a:r>
              <a:rPr lang="en-GB" sz="2800" dirty="0"/>
              <a:t> project as well as ideas based on Google’s early work with automating distributed data storage and processing. The </a:t>
            </a:r>
            <a:r>
              <a:rPr lang="en-GB" sz="2800" dirty="0" err="1"/>
              <a:t>Nutch</a:t>
            </a:r>
            <a:r>
              <a:rPr lang="en-GB" sz="2800" dirty="0"/>
              <a:t> project was divided – the web crawler portion remained as </a:t>
            </a:r>
            <a:r>
              <a:rPr lang="en-GB" sz="2800" dirty="0" err="1"/>
              <a:t>Nutch</a:t>
            </a:r>
            <a:r>
              <a:rPr lang="en-GB" sz="2800" dirty="0"/>
              <a:t> and the distributed computing and processing portion became </a:t>
            </a:r>
            <a:r>
              <a:rPr lang="en-GB" sz="2800" dirty="0" err="1"/>
              <a:t>Hadoop</a:t>
            </a:r>
            <a:r>
              <a:rPr lang="en-GB" sz="2800" dirty="0"/>
              <a:t> (named after </a:t>
            </a:r>
            <a:r>
              <a:rPr lang="en-GB" sz="2800" b="1" dirty="0"/>
              <a:t>Cutting’s son’s toy elephant</a:t>
            </a:r>
            <a:r>
              <a:rPr lang="en-GB" sz="2800" dirty="0"/>
              <a:t>). In 2008, Yahoo released </a:t>
            </a:r>
            <a:r>
              <a:rPr lang="en-GB" sz="2800" dirty="0" err="1"/>
              <a:t>Hadoop</a:t>
            </a:r>
            <a:r>
              <a:rPr lang="en-GB" sz="2800" dirty="0"/>
              <a:t> as an open-source project. Today, </a:t>
            </a:r>
            <a:r>
              <a:rPr lang="en-GB" sz="2800" dirty="0" err="1"/>
              <a:t>Hadoop’s</a:t>
            </a:r>
            <a:r>
              <a:rPr lang="en-GB" sz="2800" dirty="0"/>
              <a:t> framework and ecosystem of technologies are managed and maintained by the non-profit Apache Software Foundation (ASF), a global community of software developers and contributors.</a:t>
            </a:r>
          </a:p>
          <a:p>
            <a:pPr marL="0" indent="0">
              <a:buNone/>
            </a:pPr>
            <a:endParaRPr lang="en-US" sz="2800" dirty="0"/>
          </a:p>
        </p:txBody>
      </p:sp>
    </p:spTree>
    <p:extLst>
      <p:ext uri="{BB962C8B-B14F-4D97-AF65-F5344CB8AC3E}">
        <p14:creationId xmlns:p14="http://schemas.microsoft.com/office/powerpoint/2010/main" val="2924361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FF"/>
                </a:solidFill>
              </a:rPr>
              <a:t>Why is </a:t>
            </a:r>
            <a:r>
              <a:rPr lang="en-US" b="1" dirty="0" err="1">
                <a:solidFill>
                  <a:srgbClr val="0000FF"/>
                </a:solidFill>
              </a:rPr>
              <a:t>Hadoop</a:t>
            </a:r>
            <a:r>
              <a:rPr lang="en-US" b="1" dirty="0">
                <a:solidFill>
                  <a:srgbClr val="0000FF"/>
                </a:solidFill>
              </a:rPr>
              <a:t> important</a:t>
            </a:r>
            <a:r>
              <a:rPr lang="en-US" b="1" dirty="0" smtClean="0">
                <a:solidFill>
                  <a:srgbClr val="0000FF"/>
                </a:solidFill>
              </a:rPr>
              <a:t>?</a:t>
            </a:r>
            <a:endParaRPr lang="en-US" b="1" dirty="0">
              <a:solidFill>
                <a:srgbClr val="0000FF"/>
              </a:solidFill>
            </a:endParaRPr>
          </a:p>
        </p:txBody>
      </p:sp>
      <p:sp>
        <p:nvSpPr>
          <p:cNvPr id="3" name="Content Placeholder 2"/>
          <p:cNvSpPr>
            <a:spLocks noGrp="1"/>
          </p:cNvSpPr>
          <p:nvPr>
            <p:ph idx="1"/>
          </p:nvPr>
        </p:nvSpPr>
        <p:spPr/>
        <p:txBody>
          <a:bodyPr>
            <a:normAutofit fontScale="55000" lnSpcReduction="20000"/>
          </a:bodyPr>
          <a:lstStyle/>
          <a:p>
            <a:pPr lvl="0"/>
            <a:r>
              <a:rPr lang="en-GB" b="1" dirty="0"/>
              <a:t>Ability to store and process huge amounts of any kind of data, quickly.</a:t>
            </a:r>
            <a:r>
              <a:rPr lang="en-GB" dirty="0"/>
              <a:t> </a:t>
            </a:r>
            <a:r>
              <a:rPr lang="en-GB" dirty="0" smtClean="0"/>
              <a:t>With data volumes and varieties constantly increasing, especially from social media and the Internet of Things (</a:t>
            </a:r>
            <a:r>
              <a:rPr lang="en-GB" dirty="0" err="1" smtClean="0"/>
              <a:t>IoT</a:t>
            </a:r>
            <a:r>
              <a:rPr lang="en-GB" dirty="0" smtClean="0"/>
              <a:t>), that's a key consideration.</a:t>
            </a:r>
            <a:endParaRPr lang="en-GB" dirty="0"/>
          </a:p>
          <a:p>
            <a:pPr lvl="0"/>
            <a:r>
              <a:rPr lang="en-GB" b="1" dirty="0"/>
              <a:t>Computing power.</a:t>
            </a:r>
            <a:r>
              <a:rPr lang="en-GB" dirty="0"/>
              <a:t> </a:t>
            </a:r>
            <a:r>
              <a:rPr lang="en-GB" dirty="0" err="1"/>
              <a:t>Hadoop's</a:t>
            </a:r>
            <a:r>
              <a:rPr lang="en-GB" dirty="0"/>
              <a:t> distributed computing model processes big data fast. The more computing nodes you use, the more processing power you have.</a:t>
            </a:r>
          </a:p>
          <a:p>
            <a:pPr lvl="0"/>
            <a:r>
              <a:rPr lang="en-GB" b="1" dirty="0"/>
              <a:t>Fault tolerance.</a:t>
            </a:r>
            <a:r>
              <a:rPr lang="en-GB" dirty="0"/>
              <a:t> Data and application processing are protected against hardware failure. If a node goes down, jobs are automatically redirected to other nodes to make sure the distributed computing does not fail. Multiple copies of all data are stored automatically.</a:t>
            </a:r>
          </a:p>
          <a:p>
            <a:pPr lvl="0"/>
            <a:r>
              <a:rPr lang="en-GB" b="1" dirty="0"/>
              <a:t>Flexibility.</a:t>
            </a:r>
            <a:r>
              <a:rPr lang="en-GB" dirty="0"/>
              <a:t> Unlike traditional relational databases, you don’t have to </a:t>
            </a:r>
            <a:r>
              <a:rPr lang="en-GB" dirty="0" smtClean="0"/>
              <a:t>pre-process </a:t>
            </a:r>
            <a:r>
              <a:rPr lang="en-GB" dirty="0"/>
              <a:t>data before storing it. You can store as much data as you want and decide how to use it later. That includes unstructured data like text, images and videos.</a:t>
            </a:r>
          </a:p>
          <a:p>
            <a:pPr lvl="0"/>
            <a:r>
              <a:rPr lang="en-GB" b="1" dirty="0"/>
              <a:t>Low cost.</a:t>
            </a:r>
            <a:r>
              <a:rPr lang="en-GB" dirty="0"/>
              <a:t> The open-source framework is free and uses commodity hardware to store large quantities of data.</a:t>
            </a:r>
          </a:p>
          <a:p>
            <a:pPr lvl="0"/>
            <a:r>
              <a:rPr lang="en-GB" b="1" dirty="0"/>
              <a:t>Scalability.</a:t>
            </a:r>
            <a:r>
              <a:rPr lang="en-GB" dirty="0"/>
              <a:t> You can easily grow your system to handle more data simply by adding nodes. Little administration is required.</a:t>
            </a:r>
          </a:p>
          <a:p>
            <a:endParaRPr lang="en-US" dirty="0"/>
          </a:p>
        </p:txBody>
      </p:sp>
    </p:spTree>
    <p:extLst>
      <p:ext uri="{BB962C8B-B14F-4D97-AF65-F5344CB8AC3E}">
        <p14:creationId xmlns:p14="http://schemas.microsoft.com/office/powerpoint/2010/main" val="415059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0000FF"/>
                </a:solidFill>
              </a:rPr>
              <a:t>What are the challenges of using </a:t>
            </a:r>
            <a:r>
              <a:rPr lang="en-GB" b="1" dirty="0" err="1">
                <a:solidFill>
                  <a:srgbClr val="0000FF"/>
                </a:solidFill>
              </a:rPr>
              <a:t>Hadoop</a:t>
            </a:r>
            <a:r>
              <a:rPr lang="en-GB" b="1" dirty="0">
                <a:solidFill>
                  <a:srgbClr val="0000FF"/>
                </a:solidFill>
              </a:rPr>
              <a:t>?</a:t>
            </a:r>
            <a:endParaRPr lang="en-US" b="1" dirty="0">
              <a:solidFill>
                <a:srgbClr val="0000FF"/>
              </a:solidFill>
            </a:endParaRPr>
          </a:p>
        </p:txBody>
      </p:sp>
      <p:sp>
        <p:nvSpPr>
          <p:cNvPr id="3" name="Content Placeholder 2"/>
          <p:cNvSpPr>
            <a:spLocks noGrp="1"/>
          </p:cNvSpPr>
          <p:nvPr>
            <p:ph idx="1"/>
          </p:nvPr>
        </p:nvSpPr>
        <p:spPr/>
        <p:txBody>
          <a:bodyPr>
            <a:normAutofit fontScale="47500" lnSpcReduction="20000"/>
          </a:bodyPr>
          <a:lstStyle/>
          <a:p>
            <a:r>
              <a:rPr lang="en-GB" b="1" dirty="0" smtClean="0"/>
              <a:t>Map Reduce </a:t>
            </a:r>
            <a:r>
              <a:rPr lang="en-GB" b="1" dirty="0"/>
              <a:t>programming is not a good match for all problems. </a:t>
            </a:r>
            <a:r>
              <a:rPr lang="en-GB" dirty="0"/>
              <a:t>It’s good for simple information requests and problems that can be divided into independent units, but it's not efficient for iterative and interactive analytic tasks. </a:t>
            </a:r>
            <a:r>
              <a:rPr lang="en-GB" dirty="0" smtClean="0"/>
              <a:t>Map-Reduce </a:t>
            </a:r>
            <a:r>
              <a:rPr lang="en-GB" dirty="0"/>
              <a:t>is file-intensive. Because the nodes don’t intercommunicate except through sorts and shuffles, iterative algorithms require multiple map-shuffle/sort-reduce phases to complete. This creates multiple files between </a:t>
            </a:r>
            <a:r>
              <a:rPr lang="en-GB" dirty="0" smtClean="0"/>
              <a:t>Map-Reduce </a:t>
            </a:r>
            <a:r>
              <a:rPr lang="en-GB" dirty="0"/>
              <a:t>phases and is inefficient for advanced analytic computing.</a:t>
            </a:r>
          </a:p>
          <a:p>
            <a:r>
              <a:rPr lang="en-GB" b="1" dirty="0"/>
              <a:t>There’s a widely acknowledged talent gap.</a:t>
            </a:r>
            <a:r>
              <a:rPr lang="en-GB" dirty="0"/>
              <a:t> It can be difficult to find entry-level programmers who have sufficient Java skills to be productive with </a:t>
            </a:r>
            <a:r>
              <a:rPr lang="en-GB" dirty="0" smtClean="0"/>
              <a:t>Map-Reduce</a:t>
            </a:r>
            <a:r>
              <a:rPr lang="en-GB" dirty="0"/>
              <a:t>. That's one reason distribution providers are racing to put relational (SQL) technology on top of </a:t>
            </a:r>
            <a:r>
              <a:rPr lang="en-GB" dirty="0" err="1"/>
              <a:t>Hadoop</a:t>
            </a:r>
            <a:r>
              <a:rPr lang="en-GB" dirty="0"/>
              <a:t>. It is much easier to find programmers with SQL skills than </a:t>
            </a:r>
            <a:r>
              <a:rPr lang="en-GB" dirty="0" smtClean="0"/>
              <a:t>Map-Reduce </a:t>
            </a:r>
            <a:r>
              <a:rPr lang="en-GB" dirty="0"/>
              <a:t>skills. And, </a:t>
            </a:r>
            <a:r>
              <a:rPr lang="en-GB" dirty="0" err="1"/>
              <a:t>Hadoop</a:t>
            </a:r>
            <a:r>
              <a:rPr lang="en-GB" dirty="0"/>
              <a:t> administration seems part art and part science, requiring low-level knowledge of operating systems, hardware and </a:t>
            </a:r>
            <a:r>
              <a:rPr lang="en-GB" dirty="0" err="1"/>
              <a:t>Hadoop</a:t>
            </a:r>
            <a:r>
              <a:rPr lang="en-GB" dirty="0"/>
              <a:t> kernel settings.</a:t>
            </a:r>
          </a:p>
          <a:p>
            <a:r>
              <a:rPr lang="en-GB" b="1" dirty="0"/>
              <a:t>Data security.</a:t>
            </a:r>
            <a:r>
              <a:rPr lang="en-GB" dirty="0"/>
              <a:t> Another challenge </a:t>
            </a:r>
            <a:r>
              <a:rPr lang="en-GB" dirty="0" err="1" smtClean="0"/>
              <a:t>centers</a:t>
            </a:r>
            <a:r>
              <a:rPr lang="en-GB" dirty="0" smtClean="0"/>
              <a:t> </a:t>
            </a:r>
            <a:r>
              <a:rPr lang="en-GB" dirty="0"/>
              <a:t>around the fragmented data security issues, though new tools and technologies are surfacing. The Kerberos </a:t>
            </a:r>
            <a:r>
              <a:rPr lang="en-GB" dirty="0" smtClean="0"/>
              <a:t>authentication </a:t>
            </a:r>
            <a:r>
              <a:rPr lang="en-GB" dirty="0"/>
              <a:t>protocol is a great step toward making </a:t>
            </a:r>
            <a:r>
              <a:rPr lang="en-GB" dirty="0" err="1"/>
              <a:t>Hadoop</a:t>
            </a:r>
            <a:r>
              <a:rPr lang="en-GB" dirty="0"/>
              <a:t> environments secure.</a:t>
            </a:r>
          </a:p>
          <a:p>
            <a:r>
              <a:rPr lang="en-GB" b="1" dirty="0"/>
              <a:t>Full-fledged data management and governance.</a:t>
            </a:r>
            <a:r>
              <a:rPr lang="en-GB" dirty="0"/>
              <a:t> </a:t>
            </a:r>
            <a:r>
              <a:rPr lang="en-GB" dirty="0" err="1"/>
              <a:t>Hadoop</a:t>
            </a:r>
            <a:r>
              <a:rPr lang="en-GB" dirty="0"/>
              <a:t> does not have easy-to-use, full-feature tools for data management, data cleansing, governance and metadata. Especially lacking are tools for data quality and standardization.</a:t>
            </a:r>
          </a:p>
        </p:txBody>
      </p:sp>
    </p:spTree>
    <p:extLst>
      <p:ext uri="{BB962C8B-B14F-4D97-AF65-F5344CB8AC3E}">
        <p14:creationId xmlns:p14="http://schemas.microsoft.com/office/powerpoint/2010/main" val="2580445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3890</TotalTime>
  <Words>764</Words>
  <Application>Microsoft Office PowerPoint</Application>
  <PresentationFormat>On-screen Show (4:3)</PresentationFormat>
  <Paragraphs>122</Paragraphs>
  <Slides>18</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Equation</vt:lpstr>
      <vt:lpstr>Introduction to Big Data &amp; Hadoop</vt:lpstr>
      <vt:lpstr>Outline</vt:lpstr>
      <vt:lpstr>Big Data</vt:lpstr>
      <vt:lpstr>Challenges for Processing</vt:lpstr>
      <vt:lpstr>Technologies support Bigdata</vt:lpstr>
      <vt:lpstr>Why Hadoop?</vt:lpstr>
      <vt:lpstr>Hadoop History</vt:lpstr>
      <vt:lpstr>Why is Hadoop important?</vt:lpstr>
      <vt:lpstr>What are the challenges of using Hadoop?</vt:lpstr>
      <vt:lpstr>UseCases of Hadoop</vt:lpstr>
      <vt:lpstr>UseCases of Hadoop …</vt:lpstr>
      <vt:lpstr>UseCases of Hadoop … </vt:lpstr>
      <vt:lpstr>UseCases of Hadoop … </vt:lpstr>
      <vt:lpstr>RDBMS vs Hadoop </vt:lpstr>
      <vt:lpstr>When Not To Use Hadoop</vt:lpstr>
      <vt:lpstr>When To Use Hadoop</vt:lpstr>
      <vt:lpstr>Hadoop Ecosystem</vt:lpstr>
      <vt:lpstr>Questions</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Alfred V Aho</dc:creator>
  <cp:lastModifiedBy>Ponsudhahar Kamaraj</cp:lastModifiedBy>
  <cp:revision>392</cp:revision>
  <dcterms:created xsi:type="dcterms:W3CDTF">2014-07-22T17:30:27Z</dcterms:created>
  <dcterms:modified xsi:type="dcterms:W3CDTF">2016-10-24T23:13:41Z</dcterms:modified>
</cp:coreProperties>
</file>