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3"/>
  </p:notesMasterIdLst>
  <p:handoutMasterIdLst>
    <p:handoutMasterId r:id="rId24"/>
  </p:handoutMasterIdLst>
  <p:sldIdLst>
    <p:sldId id="256" r:id="rId2"/>
    <p:sldId id="257" r:id="rId3"/>
    <p:sldId id="276" r:id="rId4"/>
    <p:sldId id="260" r:id="rId5"/>
    <p:sldId id="259"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3" r:id="rId19"/>
    <p:sldId id="277" r:id="rId20"/>
    <p:sldId id="275"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65"/>
  </p:normalViewPr>
  <p:slideViewPr>
    <p:cSldViewPr snapToGrid="0" snapToObjects="1">
      <p:cViewPr varScale="1">
        <p:scale>
          <a:sx n="87" d="100"/>
          <a:sy n="87" d="100"/>
        </p:scale>
        <p:origin x="-42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6D367-6012-B94A-8DED-D6E524965AB5}" type="datetimeFigureOut">
              <a:rPr lang="en-US" smtClean="0"/>
              <a:t>11/10/2016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275FF7-6E9C-D746-A74A-B3E1EB099747}" type="slidenum">
              <a:rPr lang="en-US" smtClean="0"/>
              <a:t>‹#›</a:t>
            </a:fld>
            <a:endParaRPr lang="en-US"/>
          </a:p>
        </p:txBody>
      </p:sp>
    </p:spTree>
    <p:extLst>
      <p:ext uri="{BB962C8B-B14F-4D97-AF65-F5344CB8AC3E}">
        <p14:creationId xmlns:p14="http://schemas.microsoft.com/office/powerpoint/2010/main" val="297894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1F18E-625C-1B4F-933B-495BCAC0DAEF}" type="datetimeFigureOut">
              <a:rPr lang="en-US" smtClean="0"/>
              <a:t>11/10/2016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938096-5FDD-7042-9AEA-313B9DDCD909}" type="slidenum">
              <a:rPr lang="en-US" smtClean="0"/>
              <a:t>‹#›</a:t>
            </a:fld>
            <a:endParaRPr lang="en-US"/>
          </a:p>
        </p:txBody>
      </p:sp>
    </p:spTree>
    <p:extLst>
      <p:ext uri="{BB962C8B-B14F-4D97-AF65-F5344CB8AC3E}">
        <p14:creationId xmlns:p14="http://schemas.microsoft.com/office/powerpoint/2010/main" val="51596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938096-5FDD-7042-9AEA-313B9DDCD909}" type="slidenum">
              <a:rPr lang="en-US" smtClean="0"/>
              <a:t>8</a:t>
            </a:fld>
            <a:endParaRPr lang="en-US"/>
          </a:p>
        </p:txBody>
      </p:sp>
    </p:spTree>
    <p:extLst>
      <p:ext uri="{BB962C8B-B14F-4D97-AF65-F5344CB8AC3E}">
        <p14:creationId xmlns:p14="http://schemas.microsoft.com/office/powerpoint/2010/main" val="1023947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11/10/2016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11937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YARN </a:t>
            </a:r>
            <a:r>
              <a:rPr lang="en-US" dirty="0"/>
              <a:t>architecture and usage</a:t>
            </a:r>
            <a:endParaRPr lang="en-US" dirty="0"/>
          </a:p>
        </p:txBody>
      </p:sp>
      <p:sp>
        <p:nvSpPr>
          <p:cNvPr id="3" name="Subtitle 2"/>
          <p:cNvSpPr>
            <a:spLocks noGrp="1"/>
          </p:cNvSpPr>
          <p:nvPr>
            <p:ph type="subTitle" idx="1"/>
          </p:nvPr>
        </p:nvSpPr>
        <p:spPr/>
        <p:txBody>
          <a:bodyPr/>
          <a:lstStyle/>
          <a:p>
            <a:r>
              <a:rPr lang="en-US" dirty="0" smtClean="0"/>
              <a:t>-</a:t>
            </a:r>
            <a:r>
              <a:rPr lang="en-US" cap="none" dirty="0" smtClean="0"/>
              <a:t>Mathan raj </a:t>
            </a:r>
            <a:r>
              <a:rPr lang="en-US" cap="none" dirty="0" err="1" smtClean="0"/>
              <a:t>Thangaraj</a:t>
            </a:r>
            <a:endParaRPr lang="en-US" cap="none" dirty="0"/>
          </a:p>
        </p:txBody>
      </p:sp>
    </p:spTree>
    <p:extLst>
      <p:ext uri="{BB962C8B-B14F-4D97-AF65-F5344CB8AC3E}">
        <p14:creationId xmlns:p14="http://schemas.microsoft.com/office/powerpoint/2010/main" val="299504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smtClean="0"/>
              <a:t>Application Lifespan</a:t>
            </a:r>
            <a:endParaRPr lang="en-US" cap="none" dirty="0"/>
          </a:p>
        </p:txBody>
      </p:sp>
      <p:sp>
        <p:nvSpPr>
          <p:cNvPr id="3" name="Content Placeholder 2"/>
          <p:cNvSpPr>
            <a:spLocks noGrp="1"/>
          </p:cNvSpPr>
          <p:nvPr>
            <p:ph sz="quarter" idx="13"/>
          </p:nvPr>
        </p:nvSpPr>
        <p:spPr>
          <a:xfrm>
            <a:off x="913774" y="1914526"/>
            <a:ext cx="10363826" cy="3876674"/>
          </a:xfrm>
        </p:spPr>
        <p:txBody>
          <a:bodyPr>
            <a:normAutofit/>
          </a:bodyPr>
          <a:lstStyle/>
          <a:p>
            <a:r>
              <a:rPr lang="en-US" cap="none" dirty="0" smtClean="0"/>
              <a:t>YARN application life span can vary from few seconds to even months. Applications are categorized NOT by length, but how they relate to user jobs.</a:t>
            </a:r>
          </a:p>
          <a:p>
            <a:r>
              <a:rPr lang="en-US" b="1" cap="none" dirty="0" smtClean="0"/>
              <a:t>One application per user job: </a:t>
            </a:r>
            <a:r>
              <a:rPr lang="en-US" cap="none" dirty="0" smtClean="0"/>
              <a:t>Simplest approach.</a:t>
            </a:r>
            <a:r>
              <a:rPr lang="en-US" b="1" cap="none" dirty="0" smtClean="0"/>
              <a:t> </a:t>
            </a:r>
            <a:r>
              <a:rPr lang="en-US" cap="none" dirty="0" smtClean="0"/>
              <a:t>Used by MapReduce</a:t>
            </a:r>
          </a:p>
          <a:p>
            <a:r>
              <a:rPr lang="en-US" b="1" cap="none" dirty="0" smtClean="0"/>
              <a:t>One application per user session or workflow: </a:t>
            </a:r>
            <a:r>
              <a:rPr lang="en-US" cap="none" dirty="0" smtClean="0"/>
              <a:t>Useful to cache intermediate results, facilitates container re-use. Used by SPARK.</a:t>
            </a:r>
            <a:endParaRPr lang="en-US" b="1" cap="none" dirty="0" smtClean="0"/>
          </a:p>
          <a:p>
            <a:r>
              <a:rPr lang="en-US" b="1" cap="none" dirty="0" smtClean="0"/>
              <a:t>Long running application shared by different users:</a:t>
            </a:r>
            <a:r>
              <a:rPr lang="en-US" cap="none" dirty="0" smtClean="0"/>
              <a:t> used to run daemon application to listen to client request and launch required nodes quickly. Quick response time. Used by Apache Slider, Apache Impala.</a:t>
            </a:r>
          </a:p>
          <a:p>
            <a:pPr lvl="1"/>
            <a:endParaRPr lang="en-US" cap="none" dirty="0" smtClean="0"/>
          </a:p>
        </p:txBody>
      </p:sp>
    </p:spTree>
    <p:extLst>
      <p:ext uri="{BB962C8B-B14F-4D97-AF65-F5344CB8AC3E}">
        <p14:creationId xmlns:p14="http://schemas.microsoft.com/office/powerpoint/2010/main" val="1144722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smtClean="0"/>
              <a:t>MapReduce-v1 vs YARN</a:t>
            </a:r>
            <a:endParaRPr lang="en-US" cap="none" dirty="0"/>
          </a:p>
        </p:txBody>
      </p:sp>
      <p:sp>
        <p:nvSpPr>
          <p:cNvPr id="3" name="Content Placeholder 2"/>
          <p:cNvSpPr>
            <a:spLocks noGrp="1"/>
          </p:cNvSpPr>
          <p:nvPr>
            <p:ph sz="quarter" idx="13"/>
          </p:nvPr>
        </p:nvSpPr>
        <p:spPr>
          <a:xfrm>
            <a:off x="914400" y="1595439"/>
            <a:ext cx="10363826" cy="3876674"/>
          </a:xfrm>
        </p:spPr>
        <p:txBody>
          <a:bodyPr>
            <a:normAutofit/>
          </a:bodyPr>
          <a:lstStyle/>
          <a:p>
            <a:r>
              <a:rPr lang="en-US" cap="none" dirty="0" smtClean="0"/>
              <a:t>MapReduce-1 architecture relied on </a:t>
            </a:r>
            <a:r>
              <a:rPr lang="en-US" b="1" cap="none" dirty="0" smtClean="0"/>
              <a:t>Job tracker </a:t>
            </a:r>
            <a:r>
              <a:rPr lang="en-US" cap="none" dirty="0" smtClean="0"/>
              <a:t>to do most of the work. Had a bottle neck of processing </a:t>
            </a:r>
            <a:r>
              <a:rPr lang="en-US" cap="none" dirty="0"/>
              <a:t>only </a:t>
            </a:r>
            <a:r>
              <a:rPr lang="en-US" b="1" cap="none" dirty="0"/>
              <a:t>4,000 nodes and 40,000 tasks</a:t>
            </a:r>
            <a:endParaRPr lang="en-US" b="1" cap="none" dirty="0" smtClean="0"/>
          </a:p>
          <a:p>
            <a:r>
              <a:rPr lang="en-US" cap="none" dirty="0" smtClean="0"/>
              <a:t>In YARN the responsibility of Job tracker is highly reduced by sharing to three components. YARN can scale up to </a:t>
            </a:r>
            <a:r>
              <a:rPr lang="en-US" cap="none" dirty="0"/>
              <a:t>only </a:t>
            </a:r>
            <a:r>
              <a:rPr lang="en-US" b="1" cap="none" dirty="0" smtClean="0"/>
              <a:t>10,000 </a:t>
            </a:r>
            <a:r>
              <a:rPr lang="en-US" b="1" cap="none" dirty="0"/>
              <a:t>nodes and </a:t>
            </a:r>
            <a:r>
              <a:rPr lang="en-US" b="1" cap="none" dirty="0" smtClean="0"/>
              <a:t>100,000 </a:t>
            </a:r>
            <a:r>
              <a:rPr lang="en-US" b="1" cap="none" dirty="0"/>
              <a:t>tasks</a:t>
            </a:r>
          </a:p>
          <a:p>
            <a:endParaRPr lang="en-US" cap="none" dirty="0" smtClean="0"/>
          </a:p>
          <a:p>
            <a:pPr lvl="1"/>
            <a:endParaRPr lang="en-US" cap="none" dirty="0" smtClean="0"/>
          </a:p>
        </p:txBody>
      </p:sp>
      <p:graphicFrame>
        <p:nvGraphicFramePr>
          <p:cNvPr id="4" name="Table 3"/>
          <p:cNvGraphicFramePr>
            <a:graphicFrameLocks noGrp="1"/>
          </p:cNvGraphicFramePr>
          <p:nvPr>
            <p:extLst>
              <p:ext uri="{D42A27DB-BD31-4B8C-83A1-F6EECF244321}">
                <p14:modId xmlns:p14="http://schemas.microsoft.com/office/powerpoint/2010/main" val="151147563"/>
              </p:ext>
            </p:extLst>
          </p:nvPr>
        </p:nvGraphicFramePr>
        <p:xfrm>
          <a:off x="1428122" y="3371850"/>
          <a:ext cx="8716002" cy="2826069"/>
        </p:xfrm>
        <a:graphic>
          <a:graphicData uri="http://schemas.openxmlformats.org/drawingml/2006/table">
            <a:tbl>
              <a:tblPr firstRow="1" bandRow="1">
                <a:tableStyleId>{5C22544A-7EE6-4342-B048-85BDC9FD1C3A}</a:tableStyleId>
              </a:tblPr>
              <a:tblGrid>
                <a:gridCol w="4358001"/>
                <a:gridCol w="4358001"/>
              </a:tblGrid>
              <a:tr h="200024">
                <a:tc>
                  <a:txBody>
                    <a:bodyPr/>
                    <a:lstStyle/>
                    <a:p>
                      <a:endParaRPr lang="en-US" dirty="0" smtClean="0"/>
                    </a:p>
                    <a:p>
                      <a:r>
                        <a:rPr lang="en-US" dirty="0" smtClean="0"/>
                        <a:t>MapReduce-v1</a:t>
                      </a:r>
                      <a:endParaRPr lang="en-US" dirty="0"/>
                    </a:p>
                  </a:txBody>
                  <a:tcPr/>
                </a:tc>
                <a:tc>
                  <a:txBody>
                    <a:bodyPr/>
                    <a:lstStyle/>
                    <a:p>
                      <a:endParaRPr lang="en-US" dirty="0" smtClean="0"/>
                    </a:p>
                    <a:p>
                      <a:r>
                        <a:rPr lang="en-US" dirty="0" smtClean="0"/>
                        <a:t>YARN</a:t>
                      </a:r>
                      <a:endParaRPr lang="en-US" dirty="0"/>
                    </a:p>
                  </a:txBody>
                  <a:tcPr/>
                </a:tc>
              </a:tr>
              <a:tr h="728663">
                <a:tc>
                  <a:txBody>
                    <a:bodyPr/>
                    <a:lstStyle/>
                    <a:p>
                      <a:endParaRPr lang="en-US" dirty="0" smtClean="0"/>
                    </a:p>
                    <a:p>
                      <a:r>
                        <a:rPr lang="en-US" sz="1800" b="0" i="0" u="none" strike="noStrike" kern="1200" baseline="0" dirty="0" smtClean="0">
                          <a:solidFill>
                            <a:schemeClr val="dk1"/>
                          </a:solidFill>
                          <a:latin typeface="+mn-lt"/>
                          <a:ea typeface="+mn-ea"/>
                          <a:cs typeface="+mn-cs"/>
                        </a:rPr>
                        <a:t>Job tracker</a:t>
                      </a:r>
                      <a:endParaRPr lang="en-US" dirty="0"/>
                    </a:p>
                  </a:txBody>
                  <a:tcPr/>
                </a:tc>
                <a:tc>
                  <a:txBody>
                    <a:bodyPr/>
                    <a:lstStyle/>
                    <a:p>
                      <a:r>
                        <a:rPr lang="en-US" sz="1800" b="0" i="0" u="none" strike="noStrike" kern="1200" baseline="0" dirty="0" smtClean="0">
                          <a:solidFill>
                            <a:schemeClr val="dk1"/>
                          </a:solidFill>
                          <a:latin typeface="+mn-lt"/>
                          <a:ea typeface="+mn-ea"/>
                          <a:cs typeface="+mn-cs"/>
                        </a:rPr>
                        <a:t>Resource manager, application master, timeline server</a:t>
                      </a:r>
                      <a:endParaRPr lang="en-US" dirty="0"/>
                    </a:p>
                  </a:txBody>
                  <a:tcPr/>
                </a:tc>
              </a:tr>
              <a:tr h="728663">
                <a:tc>
                  <a:txBody>
                    <a:bodyPr/>
                    <a:lstStyle/>
                    <a:p>
                      <a:endParaRPr lang="en-US" dirty="0" smtClean="0"/>
                    </a:p>
                    <a:p>
                      <a:r>
                        <a:rPr lang="en-US" sz="1800" b="0" i="0" u="none" strike="noStrike" kern="1200" baseline="0" dirty="0" smtClean="0">
                          <a:solidFill>
                            <a:schemeClr val="dk1"/>
                          </a:solidFill>
                          <a:latin typeface="+mn-lt"/>
                          <a:ea typeface="+mn-ea"/>
                          <a:cs typeface="+mn-cs"/>
                        </a:rPr>
                        <a:t>Task tracker</a:t>
                      </a:r>
                      <a:endParaRPr lang="en-US" dirty="0"/>
                    </a:p>
                  </a:txBody>
                  <a:tcPr/>
                </a:tc>
                <a:tc>
                  <a:txBody>
                    <a:bodyPr/>
                    <a:lstStyle/>
                    <a:p>
                      <a:endParaRPr lang="en-US" dirty="0" smtClean="0"/>
                    </a:p>
                    <a:p>
                      <a:r>
                        <a:rPr lang="en-US" sz="1800" b="0" i="0" u="none" strike="noStrike" kern="1200" baseline="0" dirty="0" smtClean="0">
                          <a:solidFill>
                            <a:schemeClr val="dk1"/>
                          </a:solidFill>
                          <a:latin typeface="+mn-lt"/>
                          <a:ea typeface="+mn-ea"/>
                          <a:cs typeface="+mn-cs"/>
                        </a:rPr>
                        <a:t>Node manager</a:t>
                      </a:r>
                      <a:endParaRPr lang="en-US" dirty="0"/>
                    </a:p>
                  </a:txBody>
                  <a:tcPr/>
                </a:tc>
              </a:tr>
              <a:tr h="728663">
                <a:tc>
                  <a:txBody>
                    <a:bodyPr/>
                    <a:lstStyle/>
                    <a:p>
                      <a:endParaRPr lang="en-US" dirty="0" smtClean="0"/>
                    </a:p>
                    <a:p>
                      <a:r>
                        <a:rPr lang="en-US" sz="1800" b="0" i="0" u="none" strike="noStrike" kern="1200" baseline="0" dirty="0" smtClean="0">
                          <a:solidFill>
                            <a:schemeClr val="dk1"/>
                          </a:solidFill>
                          <a:latin typeface="+mn-lt"/>
                          <a:ea typeface="+mn-ea"/>
                          <a:cs typeface="+mn-cs"/>
                        </a:rPr>
                        <a:t>Slot</a:t>
                      </a:r>
                      <a:endParaRPr lang="en-US" dirty="0"/>
                    </a:p>
                  </a:txBody>
                  <a:tcPr/>
                </a:tc>
                <a:tc>
                  <a:txBody>
                    <a:bodyPr/>
                    <a:lstStyle/>
                    <a:p>
                      <a:endParaRPr lang="en-US" dirty="0" smtClean="0"/>
                    </a:p>
                    <a:p>
                      <a:r>
                        <a:rPr lang="en-US" sz="1800" b="0" i="0" u="none" strike="noStrike" kern="1200" baseline="0" dirty="0" smtClean="0">
                          <a:solidFill>
                            <a:schemeClr val="dk1"/>
                          </a:solidFill>
                          <a:latin typeface="+mn-lt"/>
                          <a:ea typeface="+mn-ea"/>
                          <a:cs typeface="+mn-cs"/>
                        </a:rPr>
                        <a:t>Container</a:t>
                      </a:r>
                      <a:endParaRPr lang="en-US" dirty="0"/>
                    </a:p>
                  </a:txBody>
                  <a:tcPr/>
                </a:tc>
              </a:tr>
            </a:tbl>
          </a:graphicData>
        </a:graphic>
      </p:graphicFrame>
    </p:spTree>
    <p:extLst>
      <p:ext uri="{BB962C8B-B14F-4D97-AF65-F5344CB8AC3E}">
        <p14:creationId xmlns:p14="http://schemas.microsoft.com/office/powerpoint/2010/main" val="704356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a:t>MapReduce-v1 vs </a:t>
            </a:r>
            <a:r>
              <a:rPr lang="en-US" cap="none" dirty="0" smtClean="0"/>
              <a:t>YARN (contd..)</a:t>
            </a:r>
            <a:endParaRPr lang="en-US" cap="none" dirty="0"/>
          </a:p>
        </p:txBody>
      </p:sp>
      <p:sp>
        <p:nvSpPr>
          <p:cNvPr id="3" name="Content Placeholder 2"/>
          <p:cNvSpPr>
            <a:spLocks noGrp="1"/>
          </p:cNvSpPr>
          <p:nvPr>
            <p:ph sz="quarter" idx="13"/>
          </p:nvPr>
        </p:nvSpPr>
        <p:spPr>
          <a:xfrm>
            <a:off x="913774" y="1914526"/>
            <a:ext cx="10363826" cy="3876674"/>
          </a:xfrm>
        </p:spPr>
        <p:txBody>
          <a:bodyPr>
            <a:normAutofit/>
          </a:bodyPr>
          <a:lstStyle/>
          <a:p>
            <a:r>
              <a:rPr lang="en-US" b="1" cap="none" dirty="0" smtClean="0"/>
              <a:t>High availability:</a:t>
            </a:r>
            <a:r>
              <a:rPr lang="en-US" cap="none" dirty="0" smtClean="0"/>
              <a:t> Since the responsibility is split, it is less complex to provide high availability to each components.</a:t>
            </a:r>
          </a:p>
          <a:p>
            <a:endParaRPr lang="en-US" b="1" cap="none" dirty="0" smtClean="0"/>
          </a:p>
          <a:p>
            <a:r>
              <a:rPr lang="en-US" b="1" cap="none" dirty="0" smtClean="0"/>
              <a:t>Utilization:</a:t>
            </a:r>
            <a:r>
              <a:rPr lang="en-US" cap="none" dirty="0" smtClean="0"/>
              <a:t> </a:t>
            </a:r>
          </a:p>
          <a:p>
            <a:pPr lvl="1"/>
            <a:r>
              <a:rPr lang="en-US" cap="none" dirty="0" smtClean="0"/>
              <a:t>MR-1 uses </a:t>
            </a:r>
            <a:r>
              <a:rPr lang="en-US" b="1" cap="none" dirty="0" smtClean="0"/>
              <a:t>slots </a:t>
            </a:r>
            <a:r>
              <a:rPr lang="en-US" cap="none" dirty="0" smtClean="0"/>
              <a:t>size of block and the purpose (mapping or reducing) of block is fixed. The size will be wasted for smaller jobs. Mapping tasks had to wait even if ‘reduce’ slots are available. </a:t>
            </a:r>
          </a:p>
          <a:p>
            <a:pPr lvl="1"/>
            <a:r>
              <a:rPr lang="en-US" cap="none" dirty="0" smtClean="0"/>
              <a:t>YARN is fine grained and resources can be allocated dynamically in a </a:t>
            </a:r>
            <a:r>
              <a:rPr lang="en-US" b="1" cap="none" dirty="0"/>
              <a:t>container</a:t>
            </a:r>
            <a:r>
              <a:rPr lang="en-US" cap="none" dirty="0" smtClean="0"/>
              <a:t>.</a:t>
            </a:r>
            <a:endParaRPr lang="en-US" b="1" cap="none" dirty="0" smtClean="0"/>
          </a:p>
          <a:p>
            <a:pPr lvl="1"/>
            <a:endParaRPr lang="en-US" cap="none" dirty="0" smtClean="0"/>
          </a:p>
        </p:txBody>
      </p:sp>
    </p:spTree>
    <p:extLst>
      <p:ext uri="{BB962C8B-B14F-4D97-AF65-F5344CB8AC3E}">
        <p14:creationId xmlns:p14="http://schemas.microsoft.com/office/powerpoint/2010/main" val="2011420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a:t>MapReduce-v1 vs </a:t>
            </a:r>
            <a:r>
              <a:rPr lang="en-US" cap="none" dirty="0" smtClean="0"/>
              <a:t>YARN (contd..)</a:t>
            </a:r>
            <a:endParaRPr lang="en-US" cap="none" dirty="0"/>
          </a:p>
        </p:txBody>
      </p:sp>
      <p:sp>
        <p:nvSpPr>
          <p:cNvPr id="3" name="Content Placeholder 2"/>
          <p:cNvSpPr>
            <a:spLocks noGrp="1"/>
          </p:cNvSpPr>
          <p:nvPr>
            <p:ph sz="quarter" idx="13"/>
          </p:nvPr>
        </p:nvSpPr>
        <p:spPr>
          <a:xfrm>
            <a:off x="913774" y="1914526"/>
            <a:ext cx="10363826" cy="3876674"/>
          </a:xfrm>
        </p:spPr>
        <p:txBody>
          <a:bodyPr>
            <a:normAutofit/>
          </a:bodyPr>
          <a:lstStyle/>
          <a:p>
            <a:pPr marL="0" indent="0">
              <a:buNone/>
            </a:pPr>
            <a:r>
              <a:rPr lang="en-US" b="1" cap="none" dirty="0" smtClean="0"/>
              <a:t>Multi-tenancy:</a:t>
            </a:r>
            <a:r>
              <a:rPr lang="en-US" cap="none" dirty="0" smtClean="0"/>
              <a:t> </a:t>
            </a:r>
          </a:p>
          <a:p>
            <a:r>
              <a:rPr lang="en-US" cap="none" dirty="0" smtClean="0"/>
              <a:t>YARN opens up the possibility for usage of other distributed applications beyond Map Reduce.</a:t>
            </a:r>
          </a:p>
          <a:p>
            <a:endParaRPr lang="en-US" cap="none" dirty="0"/>
          </a:p>
          <a:p>
            <a:r>
              <a:rPr lang="en-US" cap="none" dirty="0" smtClean="0"/>
              <a:t>It also possible for users to run different versions of MapReduce in same cluster.</a:t>
            </a:r>
            <a:endParaRPr lang="en-US" b="1" cap="none" dirty="0" smtClean="0"/>
          </a:p>
          <a:p>
            <a:pPr lvl="1"/>
            <a:endParaRPr lang="en-US" cap="none" dirty="0" smtClean="0"/>
          </a:p>
        </p:txBody>
      </p:sp>
    </p:spTree>
    <p:extLst>
      <p:ext uri="{BB962C8B-B14F-4D97-AF65-F5344CB8AC3E}">
        <p14:creationId xmlns:p14="http://schemas.microsoft.com/office/powerpoint/2010/main" val="566969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smtClean="0"/>
              <a:t>YARN scheduling</a:t>
            </a:r>
            <a:endParaRPr lang="en-US" cap="none" dirty="0"/>
          </a:p>
        </p:txBody>
      </p:sp>
      <p:sp>
        <p:nvSpPr>
          <p:cNvPr id="3" name="Content Placeholder 2"/>
          <p:cNvSpPr>
            <a:spLocks noGrp="1"/>
          </p:cNvSpPr>
          <p:nvPr>
            <p:ph sz="quarter" idx="13"/>
          </p:nvPr>
        </p:nvSpPr>
        <p:spPr>
          <a:xfrm>
            <a:off x="913774" y="1914526"/>
            <a:ext cx="10363826" cy="3876674"/>
          </a:xfrm>
        </p:spPr>
        <p:txBody>
          <a:bodyPr>
            <a:normAutofit/>
          </a:bodyPr>
          <a:lstStyle/>
          <a:p>
            <a:r>
              <a:rPr lang="en-US" cap="none" dirty="0" smtClean="0"/>
              <a:t>Three types of scheduling</a:t>
            </a:r>
          </a:p>
          <a:p>
            <a:endParaRPr lang="en-US" cap="none" dirty="0" smtClean="0"/>
          </a:p>
          <a:p>
            <a:pPr lvl="1"/>
            <a:r>
              <a:rPr lang="en-US" b="1" cap="none" dirty="0" smtClean="0"/>
              <a:t>FIFO</a:t>
            </a:r>
          </a:p>
          <a:p>
            <a:pPr lvl="1"/>
            <a:endParaRPr lang="en-US" b="1" cap="none" dirty="0"/>
          </a:p>
          <a:p>
            <a:pPr lvl="1"/>
            <a:r>
              <a:rPr lang="en-US" b="1" cap="none" dirty="0"/>
              <a:t>Capacity </a:t>
            </a:r>
            <a:r>
              <a:rPr lang="en-US" b="1" cap="none" dirty="0" smtClean="0"/>
              <a:t>Scheduling</a:t>
            </a:r>
          </a:p>
          <a:p>
            <a:pPr lvl="1"/>
            <a:endParaRPr lang="en-US" b="1" cap="none" dirty="0"/>
          </a:p>
          <a:p>
            <a:pPr lvl="1"/>
            <a:r>
              <a:rPr lang="en-US" b="1" cap="none" dirty="0"/>
              <a:t>Fair scheduling</a:t>
            </a:r>
          </a:p>
          <a:p>
            <a:pPr marL="0" indent="0">
              <a:buNone/>
            </a:pPr>
            <a:r>
              <a:rPr lang="en-US" b="1" cap="none" dirty="0" smtClean="0"/>
              <a:t> </a:t>
            </a:r>
          </a:p>
          <a:p>
            <a:pPr lvl="1"/>
            <a:endParaRPr lang="en-US" cap="none" dirty="0" smtClean="0"/>
          </a:p>
        </p:txBody>
      </p:sp>
    </p:spTree>
    <p:extLst>
      <p:ext uri="{BB962C8B-B14F-4D97-AF65-F5344CB8AC3E}">
        <p14:creationId xmlns:p14="http://schemas.microsoft.com/office/powerpoint/2010/main" val="33879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00" y="237518"/>
            <a:ext cx="10364451" cy="1095983"/>
          </a:xfrm>
        </p:spPr>
        <p:txBody>
          <a:bodyPr/>
          <a:lstStyle/>
          <a:p>
            <a:r>
              <a:rPr lang="en-US" cap="none" dirty="0" smtClean="0"/>
              <a:t>FIFO Scheduler</a:t>
            </a:r>
            <a:endParaRPr lang="en-US" cap="none" dirty="0"/>
          </a:p>
        </p:txBody>
      </p:sp>
      <p:sp>
        <p:nvSpPr>
          <p:cNvPr id="3" name="Content Placeholder 2"/>
          <p:cNvSpPr>
            <a:spLocks noGrp="1"/>
          </p:cNvSpPr>
          <p:nvPr>
            <p:ph sz="quarter" idx="13"/>
          </p:nvPr>
        </p:nvSpPr>
        <p:spPr>
          <a:xfrm>
            <a:off x="771525" y="1333500"/>
            <a:ext cx="11201400" cy="5010149"/>
          </a:xfrm>
        </p:spPr>
        <p:txBody>
          <a:bodyPr>
            <a:normAutofit/>
          </a:bodyPr>
          <a:lstStyle/>
          <a:p>
            <a:endParaRPr lang="en-US" cap="none" dirty="0" smtClean="0"/>
          </a:p>
          <a:p>
            <a:endParaRPr lang="en-US" b="1" cap="none" dirty="0"/>
          </a:p>
          <a:p>
            <a:endParaRPr lang="en-US" b="1" cap="none" dirty="0" smtClean="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9232" t="23959" r="28015" b="10833"/>
          <a:stretch/>
        </p:blipFill>
        <p:spPr>
          <a:xfrm>
            <a:off x="978353" y="1333501"/>
            <a:ext cx="5014913" cy="4471987"/>
          </a:xfrm>
          <a:prstGeom prst="rect">
            <a:avLst/>
          </a:prstGeom>
        </p:spPr>
      </p:pic>
      <p:sp>
        <p:nvSpPr>
          <p:cNvPr id="4" name="TextBox 3"/>
          <p:cNvSpPr txBox="1"/>
          <p:nvPr/>
        </p:nvSpPr>
        <p:spPr>
          <a:xfrm>
            <a:off x="6585857" y="2438400"/>
            <a:ext cx="3795783" cy="923330"/>
          </a:xfrm>
          <a:prstGeom prst="rect">
            <a:avLst/>
          </a:prstGeom>
          <a:noFill/>
        </p:spPr>
        <p:txBody>
          <a:bodyPr wrap="none" rtlCol="0">
            <a:spAutoFit/>
          </a:bodyPr>
          <a:lstStyle/>
          <a:p>
            <a:r>
              <a:rPr lang="en-US" b="1" dirty="0"/>
              <a:t>FIFO</a:t>
            </a:r>
            <a:r>
              <a:rPr lang="en-US" dirty="0"/>
              <a:t> </a:t>
            </a:r>
            <a:r>
              <a:rPr lang="mr-IN" dirty="0"/>
              <a:t>–</a:t>
            </a:r>
            <a:r>
              <a:rPr lang="en-US" dirty="0"/>
              <a:t> First in first out </a:t>
            </a:r>
          </a:p>
          <a:p>
            <a:r>
              <a:rPr lang="en-GB" dirty="0"/>
              <a:t>(</a:t>
            </a:r>
            <a:r>
              <a:rPr lang="en-US" dirty="0"/>
              <a:t> very simple implementation.)</a:t>
            </a:r>
          </a:p>
          <a:p>
            <a:endParaRPr lang="en-US" dirty="0"/>
          </a:p>
        </p:txBody>
      </p:sp>
    </p:spTree>
    <p:extLst>
      <p:ext uri="{BB962C8B-B14F-4D97-AF65-F5344CB8AC3E}">
        <p14:creationId xmlns:p14="http://schemas.microsoft.com/office/powerpoint/2010/main" val="423779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00" y="237518"/>
            <a:ext cx="10364451" cy="1095983"/>
          </a:xfrm>
        </p:spPr>
        <p:txBody>
          <a:bodyPr/>
          <a:lstStyle/>
          <a:p>
            <a:r>
              <a:rPr lang="en-US" cap="none" dirty="0" smtClean="0"/>
              <a:t>Capacity Scheduler</a:t>
            </a:r>
            <a:endParaRPr lang="en-US" cap="none" dirty="0"/>
          </a:p>
        </p:txBody>
      </p:sp>
      <p:sp>
        <p:nvSpPr>
          <p:cNvPr id="3" name="Content Placeholder 2"/>
          <p:cNvSpPr>
            <a:spLocks noGrp="1"/>
          </p:cNvSpPr>
          <p:nvPr>
            <p:ph sz="quarter" idx="13"/>
          </p:nvPr>
        </p:nvSpPr>
        <p:spPr>
          <a:xfrm>
            <a:off x="771525" y="1333500"/>
            <a:ext cx="11201400" cy="5010149"/>
          </a:xfrm>
        </p:spPr>
        <p:txBody>
          <a:bodyPr>
            <a:normAutofit/>
          </a:bodyPr>
          <a:lstStyle/>
          <a:p>
            <a:endParaRPr lang="en-US" cap="none" dirty="0" smtClean="0"/>
          </a:p>
          <a:p>
            <a:endParaRPr lang="en-US" b="1" cap="none" dirty="0"/>
          </a:p>
          <a:p>
            <a:endParaRPr lang="en-US" b="1" cap="none"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926" t="15288" r="27494" b="13161"/>
          <a:stretch/>
        </p:blipFill>
        <p:spPr>
          <a:xfrm>
            <a:off x="1083129" y="1333496"/>
            <a:ext cx="5000625" cy="4814887"/>
          </a:xfrm>
          <a:prstGeom prst="rect">
            <a:avLst/>
          </a:prstGeom>
        </p:spPr>
      </p:pic>
      <p:sp>
        <p:nvSpPr>
          <p:cNvPr id="5" name="TextBox 4"/>
          <p:cNvSpPr txBox="1"/>
          <p:nvPr/>
        </p:nvSpPr>
        <p:spPr>
          <a:xfrm>
            <a:off x="6291944" y="1904999"/>
            <a:ext cx="5791200" cy="2031325"/>
          </a:xfrm>
          <a:prstGeom prst="rect">
            <a:avLst/>
          </a:prstGeom>
          <a:noFill/>
        </p:spPr>
        <p:txBody>
          <a:bodyPr wrap="square" rtlCol="0">
            <a:spAutoFit/>
          </a:bodyPr>
          <a:lstStyle/>
          <a:p>
            <a:r>
              <a:rPr lang="en-US" b="1" dirty="0"/>
              <a:t>Capacity Scheduler</a:t>
            </a:r>
            <a:r>
              <a:rPr lang="en-US" dirty="0"/>
              <a:t> </a:t>
            </a:r>
            <a:r>
              <a:rPr lang="mr-IN" dirty="0"/>
              <a:t>–</a:t>
            </a:r>
            <a:r>
              <a:rPr lang="en-GB" dirty="0"/>
              <a:t> each type of job will </a:t>
            </a:r>
          </a:p>
          <a:p>
            <a:r>
              <a:rPr lang="en-GB" dirty="0"/>
              <a:t>Have it dedicated queue capacity</a:t>
            </a:r>
            <a:r>
              <a:rPr lang="en-GB" dirty="0" smtClean="0"/>
              <a:t>.</a:t>
            </a:r>
          </a:p>
          <a:p>
            <a:endParaRPr lang="en-GB" dirty="0"/>
          </a:p>
          <a:p>
            <a:endParaRPr lang="en-GB" dirty="0"/>
          </a:p>
          <a:p>
            <a:r>
              <a:rPr lang="en-GB" dirty="0"/>
              <a:t>If the other queue is free it can be used </a:t>
            </a:r>
          </a:p>
          <a:p>
            <a:r>
              <a:rPr lang="en-GB" dirty="0" err="1"/>
              <a:t>i.e</a:t>
            </a:r>
            <a:r>
              <a:rPr lang="en-GB" dirty="0"/>
              <a:t> ‘</a:t>
            </a:r>
            <a:r>
              <a:rPr lang="en-GB" b="1" dirty="0"/>
              <a:t>queue elasticity</a:t>
            </a:r>
            <a:r>
              <a:rPr lang="en-GB" dirty="0"/>
              <a:t>’</a:t>
            </a:r>
            <a:r>
              <a:rPr lang="en-US" dirty="0"/>
              <a:t> </a:t>
            </a:r>
          </a:p>
          <a:p>
            <a:endParaRPr lang="en-US" dirty="0"/>
          </a:p>
        </p:txBody>
      </p:sp>
    </p:spTree>
    <p:extLst>
      <p:ext uri="{BB962C8B-B14F-4D97-AF65-F5344CB8AC3E}">
        <p14:creationId xmlns:p14="http://schemas.microsoft.com/office/powerpoint/2010/main" val="1668969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00" y="237518"/>
            <a:ext cx="10364451" cy="1095983"/>
          </a:xfrm>
        </p:spPr>
        <p:txBody>
          <a:bodyPr/>
          <a:lstStyle/>
          <a:p>
            <a:r>
              <a:rPr lang="en-US" cap="none" dirty="0"/>
              <a:t>Fair Scheduler</a:t>
            </a:r>
          </a:p>
        </p:txBody>
      </p:sp>
      <p:sp>
        <p:nvSpPr>
          <p:cNvPr id="3" name="Content Placeholder 2"/>
          <p:cNvSpPr>
            <a:spLocks noGrp="1"/>
          </p:cNvSpPr>
          <p:nvPr>
            <p:ph sz="quarter" idx="13"/>
          </p:nvPr>
        </p:nvSpPr>
        <p:spPr>
          <a:xfrm>
            <a:off x="771525" y="1333500"/>
            <a:ext cx="11201400" cy="5010149"/>
          </a:xfrm>
        </p:spPr>
        <p:txBody>
          <a:bodyPr>
            <a:normAutofit/>
          </a:bodyPr>
          <a:lstStyle/>
          <a:p>
            <a:endParaRPr lang="en-US" cap="none" dirty="0" smtClean="0"/>
          </a:p>
          <a:p>
            <a:endParaRPr lang="en-US" b="1" cap="none" dirty="0"/>
          </a:p>
          <a:p>
            <a:endParaRPr lang="en-US" b="1" cap="none" dirty="0" smtClean="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0207" t="15833" r="27163" b="21250"/>
          <a:stretch/>
        </p:blipFill>
        <p:spPr>
          <a:xfrm>
            <a:off x="1104900" y="1333501"/>
            <a:ext cx="5000625" cy="4314825"/>
          </a:xfrm>
          <a:prstGeom prst="rect">
            <a:avLst/>
          </a:prstGeom>
        </p:spPr>
      </p:pic>
      <p:sp>
        <p:nvSpPr>
          <p:cNvPr id="4" name="TextBox 3"/>
          <p:cNvSpPr txBox="1"/>
          <p:nvPr/>
        </p:nvSpPr>
        <p:spPr>
          <a:xfrm>
            <a:off x="6672943" y="2307771"/>
            <a:ext cx="5339923" cy="923330"/>
          </a:xfrm>
          <a:prstGeom prst="rect">
            <a:avLst/>
          </a:prstGeom>
          <a:noFill/>
        </p:spPr>
        <p:txBody>
          <a:bodyPr wrap="none" rtlCol="0">
            <a:spAutoFit/>
          </a:bodyPr>
          <a:lstStyle/>
          <a:p>
            <a:r>
              <a:rPr lang="en-US" b="1" dirty="0"/>
              <a:t>Fair Scheduler</a:t>
            </a:r>
            <a:r>
              <a:rPr lang="en-US" dirty="0"/>
              <a:t> </a:t>
            </a:r>
            <a:r>
              <a:rPr lang="en-GB" dirty="0"/>
              <a:t> dynamic balance of queue </a:t>
            </a:r>
          </a:p>
          <a:p>
            <a:r>
              <a:rPr lang="en-GB" dirty="0"/>
              <a:t>Between small jobs and large jobs.</a:t>
            </a:r>
            <a:endParaRPr lang="en-US" dirty="0"/>
          </a:p>
          <a:p>
            <a:endParaRPr lang="en-US" dirty="0"/>
          </a:p>
        </p:txBody>
      </p:sp>
    </p:spTree>
    <p:extLst>
      <p:ext uri="{BB962C8B-B14F-4D97-AF65-F5344CB8AC3E}">
        <p14:creationId xmlns:p14="http://schemas.microsoft.com/office/powerpoint/2010/main" val="1961115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smtClean="0"/>
              <a:t>Fair Scheduler (contd..)</a:t>
            </a:r>
            <a:endParaRPr lang="en-US" cap="none" dirty="0"/>
          </a:p>
        </p:txBody>
      </p:sp>
      <p:sp>
        <p:nvSpPr>
          <p:cNvPr id="3" name="Content Placeholder 2"/>
          <p:cNvSpPr>
            <a:spLocks noGrp="1"/>
          </p:cNvSpPr>
          <p:nvPr>
            <p:ph sz="quarter" idx="13"/>
          </p:nvPr>
        </p:nvSpPr>
        <p:spPr>
          <a:xfrm>
            <a:off x="913774" y="1914526"/>
            <a:ext cx="10363826" cy="3876674"/>
          </a:xfrm>
        </p:spPr>
        <p:txBody>
          <a:bodyPr>
            <a:normAutofit/>
          </a:bodyPr>
          <a:lstStyle/>
          <a:p>
            <a:endParaRPr lang="en-US" cap="none" dirty="0"/>
          </a:p>
          <a:p>
            <a:endParaRPr lang="en-US" cap="none" dirty="0"/>
          </a:p>
          <a:p>
            <a:pPr marL="0" indent="0">
              <a:buNone/>
            </a:pPr>
            <a:r>
              <a:rPr lang="en-US" cap="none" dirty="0" smtClean="0"/>
              <a:t>.</a:t>
            </a:r>
            <a:endParaRPr lang="en-US" cap="none"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41" t="1528" r="2839" b="15747"/>
          <a:stretch/>
        </p:blipFill>
        <p:spPr>
          <a:xfrm>
            <a:off x="990599" y="1480457"/>
            <a:ext cx="3374572" cy="4683770"/>
          </a:xfrm>
          <a:prstGeom prst="rect">
            <a:avLst/>
          </a:prstGeom>
        </p:spPr>
      </p:pic>
      <p:sp>
        <p:nvSpPr>
          <p:cNvPr id="5" name="TextBox 4"/>
          <p:cNvSpPr txBox="1"/>
          <p:nvPr/>
        </p:nvSpPr>
        <p:spPr>
          <a:xfrm>
            <a:off x="5290457" y="2786743"/>
            <a:ext cx="6020559" cy="646331"/>
          </a:xfrm>
          <a:prstGeom prst="rect">
            <a:avLst/>
          </a:prstGeom>
          <a:noFill/>
        </p:spPr>
        <p:txBody>
          <a:bodyPr wrap="none" rtlCol="0">
            <a:spAutoFit/>
          </a:bodyPr>
          <a:lstStyle/>
          <a:p>
            <a:r>
              <a:rPr lang="en-US" b="1" dirty="0"/>
              <a:t>Delay Scheduling    </a:t>
            </a:r>
            <a:r>
              <a:rPr lang="en-US" dirty="0"/>
              <a:t>- waiting little bit to allocate</a:t>
            </a:r>
          </a:p>
          <a:p>
            <a:r>
              <a:rPr lang="en-US" dirty="0"/>
              <a:t>requested locality node.</a:t>
            </a:r>
          </a:p>
        </p:txBody>
      </p:sp>
    </p:spTree>
    <p:extLst>
      <p:ext uri="{BB962C8B-B14F-4D97-AF65-F5344CB8AC3E}">
        <p14:creationId xmlns:p14="http://schemas.microsoft.com/office/powerpoint/2010/main" val="1608388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smtClean="0"/>
              <a:t>Fair Scheduler (contd..)</a:t>
            </a:r>
            <a:endParaRPr lang="en-US" cap="none" dirty="0"/>
          </a:p>
        </p:txBody>
      </p:sp>
      <p:sp>
        <p:nvSpPr>
          <p:cNvPr id="3" name="Content Placeholder 2"/>
          <p:cNvSpPr>
            <a:spLocks noGrp="1"/>
          </p:cNvSpPr>
          <p:nvPr>
            <p:ph sz="quarter" idx="13"/>
          </p:nvPr>
        </p:nvSpPr>
        <p:spPr>
          <a:xfrm>
            <a:off x="913774" y="1914526"/>
            <a:ext cx="10363826" cy="3876674"/>
          </a:xfrm>
        </p:spPr>
        <p:txBody>
          <a:bodyPr>
            <a:normAutofit/>
          </a:bodyPr>
          <a:lstStyle/>
          <a:p>
            <a:endParaRPr lang="en-US" cap="none" dirty="0"/>
          </a:p>
          <a:p>
            <a:pPr marL="0" indent="0">
              <a:buNone/>
            </a:pPr>
            <a:r>
              <a:rPr lang="en-US" b="1" cap="none" dirty="0"/>
              <a:t>Dominant Resource </a:t>
            </a:r>
            <a:r>
              <a:rPr lang="en-US" b="1" cap="none" dirty="0" smtClean="0"/>
              <a:t>Fairness</a:t>
            </a:r>
            <a:r>
              <a:rPr lang="en-US" cap="none" dirty="0" smtClean="0"/>
              <a:t> </a:t>
            </a:r>
            <a:r>
              <a:rPr lang="mr-IN" cap="none" dirty="0" smtClean="0"/>
              <a:t>–</a:t>
            </a:r>
            <a:r>
              <a:rPr lang="en-US" cap="none" dirty="0" smtClean="0"/>
              <a:t> using the </a:t>
            </a:r>
          </a:p>
          <a:p>
            <a:pPr marL="0" indent="0">
              <a:buNone/>
            </a:pPr>
            <a:r>
              <a:rPr lang="en-US" cap="none" dirty="0" smtClean="0"/>
              <a:t>resources requested to calculate the fairness. </a:t>
            </a:r>
          </a:p>
          <a:p>
            <a:pPr marL="0" indent="0">
              <a:buNone/>
            </a:pPr>
            <a:r>
              <a:rPr lang="en-US" cap="none" dirty="0" err="1" smtClean="0"/>
              <a:t>e.g</a:t>
            </a:r>
            <a:r>
              <a:rPr lang="en-US" cap="none" dirty="0" smtClean="0"/>
              <a:t>: CPU hungry or memory hungry request.</a:t>
            </a:r>
          </a:p>
        </p:txBody>
      </p:sp>
    </p:spTree>
    <p:extLst>
      <p:ext uri="{BB962C8B-B14F-4D97-AF65-F5344CB8AC3E}">
        <p14:creationId xmlns:p14="http://schemas.microsoft.com/office/powerpoint/2010/main" val="3800134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smtClean="0"/>
              <a:t>Agenda</a:t>
            </a:r>
            <a:endParaRPr lang="en-US" cap="none" dirty="0"/>
          </a:p>
        </p:txBody>
      </p:sp>
      <p:sp>
        <p:nvSpPr>
          <p:cNvPr id="3" name="Content Placeholder 2"/>
          <p:cNvSpPr>
            <a:spLocks noGrp="1"/>
          </p:cNvSpPr>
          <p:nvPr>
            <p:ph sz="quarter" idx="13"/>
          </p:nvPr>
        </p:nvSpPr>
        <p:spPr>
          <a:xfrm>
            <a:off x="913774" y="1914526"/>
            <a:ext cx="10363826" cy="3876674"/>
          </a:xfrm>
        </p:spPr>
        <p:txBody>
          <a:bodyPr>
            <a:normAutofit fontScale="77500" lnSpcReduction="20000"/>
          </a:bodyPr>
          <a:lstStyle/>
          <a:p>
            <a:r>
              <a:rPr lang="en-US" cap="none" dirty="0" smtClean="0"/>
              <a:t>What is YARN?</a:t>
            </a:r>
          </a:p>
          <a:p>
            <a:r>
              <a:rPr lang="en-US" cap="none" dirty="0" smtClean="0"/>
              <a:t>Anatomy of YARN</a:t>
            </a:r>
          </a:p>
          <a:p>
            <a:r>
              <a:rPr lang="en-US" cap="none" dirty="0" smtClean="0"/>
              <a:t>Resource requests</a:t>
            </a:r>
          </a:p>
          <a:p>
            <a:r>
              <a:rPr lang="en-US" cap="none" dirty="0" smtClean="0"/>
              <a:t>Application Lifespan</a:t>
            </a:r>
          </a:p>
          <a:p>
            <a:r>
              <a:rPr lang="en-US" cap="none" dirty="0"/>
              <a:t>MapReduce-v1 vs YARN</a:t>
            </a:r>
            <a:endParaRPr lang="en-US" cap="none" dirty="0" smtClean="0"/>
          </a:p>
          <a:p>
            <a:r>
              <a:rPr lang="en-US" cap="none" dirty="0" smtClean="0"/>
              <a:t>Scheduling in YARN</a:t>
            </a:r>
          </a:p>
          <a:p>
            <a:r>
              <a:rPr lang="en-US" cap="none" dirty="0" smtClean="0"/>
              <a:t>YARN scheduling</a:t>
            </a:r>
          </a:p>
          <a:p>
            <a:pPr lvl="1"/>
            <a:r>
              <a:rPr lang="en-US" cap="none" dirty="0" smtClean="0"/>
              <a:t>FIFO</a:t>
            </a:r>
          </a:p>
          <a:p>
            <a:pPr lvl="1"/>
            <a:r>
              <a:rPr lang="en-US" cap="none" dirty="0" smtClean="0"/>
              <a:t>Capacity Scheduling</a:t>
            </a:r>
          </a:p>
          <a:p>
            <a:pPr lvl="1"/>
            <a:r>
              <a:rPr lang="en-US" cap="none" dirty="0" smtClean="0"/>
              <a:t>Fair scheduling</a:t>
            </a:r>
          </a:p>
          <a:p>
            <a:r>
              <a:rPr lang="en-US" cap="none" dirty="0" smtClean="0"/>
              <a:t>Q &amp; A</a:t>
            </a:r>
            <a:endParaRPr lang="en-US" cap="none" dirty="0"/>
          </a:p>
          <a:p>
            <a:pPr lvl="1"/>
            <a:endParaRPr lang="en-US" cap="none" dirty="0" smtClean="0"/>
          </a:p>
        </p:txBody>
      </p:sp>
    </p:spTree>
    <p:extLst>
      <p:ext uri="{BB962C8B-B14F-4D97-AF65-F5344CB8AC3E}">
        <p14:creationId xmlns:p14="http://schemas.microsoft.com/office/powerpoint/2010/main" val="1693333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smtClean="0"/>
              <a:t>References and sources</a:t>
            </a:r>
            <a:endParaRPr lang="en-US" cap="none" dirty="0"/>
          </a:p>
        </p:txBody>
      </p:sp>
      <p:sp>
        <p:nvSpPr>
          <p:cNvPr id="3" name="Content Placeholder 2"/>
          <p:cNvSpPr>
            <a:spLocks noGrp="1"/>
          </p:cNvSpPr>
          <p:nvPr>
            <p:ph sz="quarter" idx="13"/>
          </p:nvPr>
        </p:nvSpPr>
        <p:spPr>
          <a:xfrm>
            <a:off x="913774" y="1914526"/>
            <a:ext cx="10363826" cy="3876674"/>
          </a:xfrm>
        </p:spPr>
        <p:txBody>
          <a:bodyPr>
            <a:normAutofit/>
          </a:bodyPr>
          <a:lstStyle/>
          <a:p>
            <a:r>
              <a:rPr lang="en-US" b="1" cap="none" dirty="0"/>
              <a:t>Hadoop: The Definitive Guide</a:t>
            </a:r>
            <a:r>
              <a:rPr lang="en-US" cap="none" dirty="0"/>
              <a:t>, 4th Edition - Author: Tom White - Publisher: O'Reilly Media</a:t>
            </a:r>
            <a:endParaRPr lang="en-US" cap="none" dirty="0" smtClean="0"/>
          </a:p>
          <a:p>
            <a:r>
              <a:rPr lang="en-US" b="1" cap="none" dirty="0" smtClean="0"/>
              <a:t> Transport for London </a:t>
            </a:r>
            <a:r>
              <a:rPr lang="mr-IN" b="1" cap="none" dirty="0" smtClean="0"/>
              <a:t>–</a:t>
            </a:r>
            <a:r>
              <a:rPr lang="en-US" b="1" cap="none" dirty="0" smtClean="0"/>
              <a:t> source of the poster</a:t>
            </a:r>
          </a:p>
          <a:p>
            <a:pPr lvl="1"/>
            <a:endParaRPr lang="en-US" cap="none" dirty="0" smtClean="0"/>
          </a:p>
        </p:txBody>
      </p:sp>
    </p:spTree>
    <p:extLst>
      <p:ext uri="{BB962C8B-B14F-4D97-AF65-F5344CB8AC3E}">
        <p14:creationId xmlns:p14="http://schemas.microsoft.com/office/powerpoint/2010/main" val="1403051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3"/>
          <p:cNvPicPr>
            <a:picLocks noChangeAspect="1"/>
          </p:cNvPicPr>
          <p:nvPr/>
        </p:nvPicPr>
        <p:blipFill>
          <a:blip r:embed="rId3"/>
          <a:stretch>
            <a:fillRect/>
          </a:stretch>
        </p:blipFill>
        <p:spPr>
          <a:xfrm>
            <a:off x="2703601" y="1628776"/>
            <a:ext cx="6200163" cy="4386615"/>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3" name="Picture 1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6" y="618518"/>
            <a:ext cx="9316074" cy="1010258"/>
          </a:xfrm>
        </p:spPr>
        <p:txBody>
          <a:bodyPr anchor="b">
            <a:normAutofit/>
          </a:bodyPr>
          <a:lstStyle/>
          <a:p>
            <a:r>
              <a:rPr lang="en-US" sz="3200" cap="none" dirty="0" smtClean="0"/>
              <a:t>Questions?</a:t>
            </a:r>
            <a:endParaRPr lang="en-US" sz="3200" cap="none" dirty="0"/>
          </a:p>
        </p:txBody>
      </p:sp>
    </p:spTree>
    <p:extLst>
      <p:ext uri="{BB962C8B-B14F-4D97-AF65-F5344CB8AC3E}">
        <p14:creationId xmlns:p14="http://schemas.microsoft.com/office/powerpoint/2010/main" val="418192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a:t>What is YARN?</a:t>
            </a:r>
          </a:p>
        </p:txBody>
      </p:sp>
      <p:sp>
        <p:nvSpPr>
          <p:cNvPr id="7" name="Content Placeholder 2"/>
          <p:cNvSpPr txBox="1">
            <a:spLocks/>
          </p:cNvSpPr>
          <p:nvPr/>
        </p:nvSpPr>
        <p:spPr>
          <a:xfrm>
            <a:off x="6829426" y="1914527"/>
            <a:ext cx="5072062" cy="30003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endParaRPr lang="en-US" cap="none" dirty="0" smtClean="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6" y="1839235"/>
            <a:ext cx="5969847" cy="4048302"/>
          </a:xfrm>
          <a:prstGeom prst="rect">
            <a:avLst/>
          </a:prstGeom>
        </p:spPr>
      </p:pic>
    </p:spTree>
    <p:extLst>
      <p:ext uri="{BB962C8B-B14F-4D97-AF65-F5344CB8AC3E}">
        <p14:creationId xmlns:p14="http://schemas.microsoft.com/office/powerpoint/2010/main" val="4089662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a:t>What is YARN?</a:t>
            </a:r>
          </a:p>
        </p:txBody>
      </p:sp>
      <p:sp>
        <p:nvSpPr>
          <p:cNvPr id="7" name="Content Placeholder 2"/>
          <p:cNvSpPr txBox="1">
            <a:spLocks/>
          </p:cNvSpPr>
          <p:nvPr/>
        </p:nvSpPr>
        <p:spPr>
          <a:xfrm>
            <a:off x="6829426" y="1914527"/>
            <a:ext cx="5072062" cy="30003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smtClean="0">
                <a:sym typeface="Wingdings"/>
              </a:rPr>
              <a:t>YARN: </a:t>
            </a:r>
          </a:p>
          <a:p>
            <a:pPr marL="0" indent="0">
              <a:buNone/>
            </a:pPr>
            <a:r>
              <a:rPr lang="en-US" cap="none" dirty="0" smtClean="0">
                <a:sym typeface="Wingdings"/>
              </a:rPr>
              <a:t>“Yet </a:t>
            </a:r>
            <a:r>
              <a:rPr lang="en-US" cap="none" dirty="0" smtClean="0">
                <a:sym typeface="Wingdings"/>
              </a:rPr>
              <a:t>Another Resource </a:t>
            </a:r>
            <a:r>
              <a:rPr lang="en-US" cap="none" dirty="0" smtClean="0">
                <a:sym typeface="Wingdings"/>
              </a:rPr>
              <a:t>Negotiator”</a:t>
            </a:r>
          </a:p>
          <a:p>
            <a:pPr marL="0" indent="0">
              <a:buNone/>
            </a:pPr>
            <a:endParaRPr lang="en-US" cap="none" dirty="0">
              <a:sym typeface="Wingdings"/>
            </a:endParaRPr>
          </a:p>
          <a:p>
            <a:pPr marL="0" indent="0">
              <a:buNone/>
            </a:pPr>
            <a:r>
              <a:rPr lang="en-US" cap="none" dirty="0" smtClean="0">
                <a:sym typeface="Wingdings" panose="05000000000000000000" pitchFamily="2" charset="2"/>
              </a:rPr>
              <a:t> Not this  </a:t>
            </a:r>
            <a:endParaRPr lang="en-US" cap="none" dirty="0" smtClean="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6" y="1839235"/>
            <a:ext cx="5969847" cy="4048302"/>
          </a:xfrm>
          <a:prstGeom prst="rect">
            <a:avLst/>
          </a:prstGeom>
        </p:spPr>
      </p:pic>
    </p:spTree>
    <p:extLst>
      <p:ext uri="{BB962C8B-B14F-4D97-AF65-F5344CB8AC3E}">
        <p14:creationId xmlns:p14="http://schemas.microsoft.com/office/powerpoint/2010/main" val="95894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a:t>What is YARN</a:t>
            </a:r>
            <a:r>
              <a:rPr lang="en-US" cap="none" dirty="0" smtClean="0"/>
              <a:t>? (contd..)</a:t>
            </a:r>
            <a:endParaRPr lang="en-US" cap="none" dirty="0"/>
          </a:p>
        </p:txBody>
      </p:sp>
      <p:sp>
        <p:nvSpPr>
          <p:cNvPr id="3" name="Content Placeholder 2"/>
          <p:cNvSpPr>
            <a:spLocks noGrp="1"/>
          </p:cNvSpPr>
          <p:nvPr>
            <p:ph sz="quarter" idx="13"/>
          </p:nvPr>
        </p:nvSpPr>
        <p:spPr>
          <a:xfrm>
            <a:off x="913774" y="1914526"/>
            <a:ext cx="10363826" cy="3876674"/>
          </a:xfrm>
        </p:spPr>
        <p:txBody>
          <a:bodyPr>
            <a:normAutofit/>
          </a:bodyPr>
          <a:lstStyle/>
          <a:p>
            <a:r>
              <a:rPr lang="en-US" cap="none" dirty="0"/>
              <a:t>Provides API to interact with the Cluster resources (storage, CPU and </a:t>
            </a:r>
            <a:r>
              <a:rPr lang="en-US" cap="none" dirty="0" smtClean="0"/>
              <a:t>memory, etc..) </a:t>
            </a:r>
          </a:p>
          <a:p>
            <a:endParaRPr lang="en-US" cap="none" dirty="0" smtClean="0"/>
          </a:p>
          <a:p>
            <a:r>
              <a:rPr lang="en-US" cap="none" dirty="0" smtClean="0"/>
              <a:t>Most of the times these APIs are used by other applications, very rarely we see direct use by the client </a:t>
            </a:r>
            <a:r>
              <a:rPr lang="en-US" cap="none" dirty="0" smtClean="0"/>
              <a:t>application</a:t>
            </a:r>
            <a:endParaRPr lang="en-US" cap="none" dirty="0" smtClean="0"/>
          </a:p>
          <a:p>
            <a:pPr lvl="1"/>
            <a:endParaRPr lang="en-US" cap="none" dirty="0" smtClean="0"/>
          </a:p>
        </p:txBody>
      </p:sp>
    </p:spTree>
    <p:extLst>
      <p:ext uri="{BB962C8B-B14F-4D97-AF65-F5344CB8AC3E}">
        <p14:creationId xmlns:p14="http://schemas.microsoft.com/office/powerpoint/2010/main" val="2048309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a:t>What is YARN</a:t>
            </a:r>
            <a:r>
              <a:rPr lang="en-US" cap="none" dirty="0" smtClean="0"/>
              <a:t>? (contd..)</a:t>
            </a:r>
            <a:endParaRPr lang="en-US" cap="none" dirty="0"/>
          </a:p>
        </p:txBody>
      </p:sp>
      <p:sp>
        <p:nvSpPr>
          <p:cNvPr id="3" name="Content Placeholder 2"/>
          <p:cNvSpPr>
            <a:spLocks noGrp="1"/>
          </p:cNvSpPr>
          <p:nvPr>
            <p:ph sz="quarter" idx="13"/>
          </p:nvPr>
        </p:nvSpPr>
        <p:spPr>
          <a:xfrm>
            <a:off x="913774" y="1914525"/>
            <a:ext cx="10530514" cy="4429125"/>
          </a:xfrm>
        </p:spPr>
        <p:txBody>
          <a:bodyPr>
            <a:normAutofit lnSpcReduction="10000"/>
          </a:bodyPr>
          <a:lstStyle/>
          <a:p>
            <a:pPr marL="0" marR="0" lvl="1" indent="0" defTabSz="914400" eaLnBrk="1" fontAlgn="auto" latinLnBrk="0" hangingPunct="1">
              <a:lnSpc>
                <a:spcPct val="100000"/>
              </a:lnSpc>
              <a:spcBef>
                <a:spcPts val="0"/>
              </a:spcBef>
              <a:spcAft>
                <a:spcPts val="0"/>
              </a:spcAft>
              <a:buClrTx/>
              <a:buSzTx/>
              <a:buFontTx/>
              <a:buNone/>
              <a:tabLst/>
              <a:defRPr/>
            </a:pPr>
            <a:endParaRPr lang="en-US" cap="none" dirty="0" smtClean="0"/>
          </a:p>
          <a:p>
            <a:pPr marL="0" marR="0" lvl="1" indent="0" defTabSz="914400" eaLnBrk="1" fontAlgn="auto" latinLnBrk="0" hangingPunct="1">
              <a:lnSpc>
                <a:spcPct val="100000"/>
              </a:lnSpc>
              <a:spcBef>
                <a:spcPts val="0"/>
              </a:spcBef>
              <a:spcAft>
                <a:spcPts val="0"/>
              </a:spcAft>
              <a:buClrTx/>
              <a:buSzTx/>
              <a:buFontTx/>
              <a:buNone/>
              <a:tabLst/>
              <a:defRPr/>
            </a:pPr>
            <a:endParaRPr lang="en-US" cap="none" dirty="0"/>
          </a:p>
          <a:p>
            <a:pPr marL="0" marR="0" lvl="1" indent="0" defTabSz="914400" eaLnBrk="1" fontAlgn="auto" latinLnBrk="0" hangingPunct="1">
              <a:lnSpc>
                <a:spcPct val="100000"/>
              </a:lnSpc>
              <a:spcBef>
                <a:spcPts val="0"/>
              </a:spcBef>
              <a:spcAft>
                <a:spcPts val="0"/>
              </a:spcAft>
              <a:buClrTx/>
              <a:buSzTx/>
              <a:buFontTx/>
              <a:buNone/>
              <a:tabLst/>
              <a:defRPr/>
            </a:pPr>
            <a:r>
              <a:rPr lang="en-US" cap="none" dirty="0"/>
              <a:t> </a:t>
            </a:r>
            <a:r>
              <a:rPr lang="en-US" cap="none" dirty="0" smtClean="0"/>
              <a:t>YARN </a:t>
            </a:r>
            <a:r>
              <a:rPr lang="en-US" cap="none" dirty="0" smtClean="0"/>
              <a:t>Applications </a:t>
            </a:r>
            <a:endParaRPr lang="en-US" cap="none" dirty="0"/>
          </a:p>
          <a:p>
            <a:pPr marL="0" marR="0" lvl="1" indent="0" defTabSz="914400" eaLnBrk="1" fontAlgn="auto" latinLnBrk="0" hangingPunct="1">
              <a:lnSpc>
                <a:spcPct val="100000"/>
              </a:lnSpc>
              <a:spcBef>
                <a:spcPts val="0"/>
              </a:spcBef>
              <a:spcAft>
                <a:spcPts val="0"/>
              </a:spcAft>
              <a:buClrTx/>
              <a:buSzTx/>
              <a:buFontTx/>
              <a:buNone/>
              <a:tabLst/>
              <a:defRPr/>
            </a:pPr>
            <a:r>
              <a:rPr lang="en-US" cap="none" dirty="0" smtClean="0"/>
              <a:t> </a:t>
            </a:r>
            <a:r>
              <a:rPr lang="en-US" cap="none" dirty="0" smtClean="0"/>
              <a:t>    ( set 2 )</a:t>
            </a:r>
            <a:endParaRPr lang="en-US" cap="none" dirty="0" smtClean="0"/>
          </a:p>
          <a:p>
            <a:pPr marL="0" marR="0" lvl="1" indent="0" defTabSz="914400" eaLnBrk="1" fontAlgn="auto" latinLnBrk="0" hangingPunct="1">
              <a:lnSpc>
                <a:spcPct val="100000"/>
              </a:lnSpc>
              <a:spcBef>
                <a:spcPts val="0"/>
              </a:spcBef>
              <a:spcAft>
                <a:spcPts val="0"/>
              </a:spcAft>
              <a:buClrTx/>
              <a:buSzTx/>
              <a:buFontTx/>
              <a:buNone/>
              <a:tabLst/>
              <a:defRPr/>
            </a:pPr>
            <a:endParaRPr lang="en-US" cap="none" dirty="0" smtClean="0"/>
          </a:p>
          <a:p>
            <a:pPr marL="0" marR="0" lvl="1" indent="0" defTabSz="914400" eaLnBrk="1" fontAlgn="auto" latinLnBrk="0" hangingPunct="1">
              <a:lnSpc>
                <a:spcPct val="100000"/>
              </a:lnSpc>
              <a:spcBef>
                <a:spcPts val="0"/>
              </a:spcBef>
              <a:spcAft>
                <a:spcPts val="0"/>
              </a:spcAft>
              <a:buClrTx/>
              <a:buSzTx/>
              <a:buFontTx/>
              <a:buNone/>
              <a:tabLst/>
              <a:defRPr/>
            </a:pPr>
            <a:endParaRPr lang="en-US" cap="none" dirty="0"/>
          </a:p>
          <a:p>
            <a:pPr marL="0" marR="0" lvl="1" indent="0" defTabSz="914400" eaLnBrk="1" fontAlgn="auto" latinLnBrk="0" hangingPunct="1">
              <a:lnSpc>
                <a:spcPct val="100000"/>
              </a:lnSpc>
              <a:spcBef>
                <a:spcPts val="0"/>
              </a:spcBef>
              <a:spcAft>
                <a:spcPts val="0"/>
              </a:spcAft>
              <a:buClrTx/>
              <a:buSzTx/>
              <a:buFontTx/>
              <a:buNone/>
              <a:tabLst/>
              <a:defRPr/>
            </a:pPr>
            <a:r>
              <a:rPr lang="en-US" cap="none" dirty="0" smtClean="0"/>
              <a:t>YARN </a:t>
            </a:r>
            <a:r>
              <a:rPr lang="en-US" cap="none" dirty="0" smtClean="0"/>
              <a:t>Applications</a:t>
            </a:r>
          </a:p>
          <a:p>
            <a:pPr marL="0" marR="0" lvl="1" indent="0" defTabSz="914400" eaLnBrk="1" fontAlgn="auto" latinLnBrk="0" hangingPunct="1">
              <a:lnSpc>
                <a:spcPct val="100000"/>
              </a:lnSpc>
              <a:spcBef>
                <a:spcPts val="0"/>
              </a:spcBef>
              <a:spcAft>
                <a:spcPts val="0"/>
              </a:spcAft>
              <a:buClrTx/>
              <a:buSzTx/>
              <a:buFontTx/>
              <a:buNone/>
              <a:tabLst/>
              <a:defRPr/>
            </a:pPr>
            <a:r>
              <a:rPr lang="en-US" cap="none" dirty="0" smtClean="0"/>
              <a:t>   ( </a:t>
            </a:r>
            <a:r>
              <a:rPr lang="en-US" cap="none" dirty="0" smtClean="0"/>
              <a:t>set </a:t>
            </a:r>
            <a:r>
              <a:rPr lang="en-US" cap="none" dirty="0" smtClean="0"/>
              <a:t>1 )</a:t>
            </a:r>
            <a:endParaRPr lang="en-US" cap="none" dirty="0" smtClean="0"/>
          </a:p>
          <a:p>
            <a:pPr marL="0" marR="0" lvl="1" indent="0" defTabSz="914400" eaLnBrk="1" fontAlgn="auto" latinLnBrk="0" hangingPunct="1">
              <a:lnSpc>
                <a:spcPct val="100000"/>
              </a:lnSpc>
              <a:spcBef>
                <a:spcPts val="0"/>
              </a:spcBef>
              <a:spcAft>
                <a:spcPts val="0"/>
              </a:spcAft>
              <a:buClrTx/>
              <a:buSzTx/>
              <a:buFontTx/>
              <a:buNone/>
              <a:tabLst/>
              <a:defRPr/>
            </a:pPr>
            <a:endParaRPr lang="en-US" cap="none" dirty="0"/>
          </a:p>
          <a:p>
            <a:pPr marL="0" marR="0" lvl="1" indent="0" defTabSz="914400" eaLnBrk="1" fontAlgn="auto" latinLnBrk="0" hangingPunct="1">
              <a:lnSpc>
                <a:spcPct val="100000"/>
              </a:lnSpc>
              <a:spcBef>
                <a:spcPts val="0"/>
              </a:spcBef>
              <a:spcAft>
                <a:spcPts val="0"/>
              </a:spcAft>
              <a:buClrTx/>
              <a:buSzTx/>
              <a:buFontTx/>
              <a:buNone/>
              <a:tabLst/>
              <a:defRPr/>
            </a:pPr>
            <a:endParaRPr lang="en-US" cap="none" dirty="0" smtClean="0"/>
          </a:p>
          <a:p>
            <a:pPr marL="0" marR="0" lvl="1" indent="0" defTabSz="914400" eaLnBrk="1" fontAlgn="auto" latinLnBrk="0" hangingPunct="1">
              <a:lnSpc>
                <a:spcPct val="100000"/>
              </a:lnSpc>
              <a:spcBef>
                <a:spcPts val="0"/>
              </a:spcBef>
              <a:spcAft>
                <a:spcPts val="0"/>
              </a:spcAft>
              <a:buClrTx/>
              <a:buSzTx/>
              <a:buFontTx/>
              <a:buNone/>
              <a:tabLst/>
              <a:defRPr/>
            </a:pPr>
            <a:endParaRPr lang="en-US" cap="none" dirty="0"/>
          </a:p>
          <a:p>
            <a:pPr marL="0" marR="0" lvl="1" indent="0" defTabSz="914400" eaLnBrk="1" fontAlgn="auto" latinLnBrk="0" hangingPunct="1">
              <a:lnSpc>
                <a:spcPct val="100000"/>
              </a:lnSpc>
              <a:spcBef>
                <a:spcPts val="0"/>
              </a:spcBef>
              <a:spcAft>
                <a:spcPts val="0"/>
              </a:spcAft>
              <a:buClrTx/>
              <a:buSzTx/>
              <a:buFontTx/>
              <a:buNone/>
              <a:tabLst/>
              <a:defRPr/>
            </a:pPr>
            <a:r>
              <a:rPr lang="en-US" cap="none" dirty="0" smtClean="0"/>
              <a:t>           Compute</a:t>
            </a:r>
          </a:p>
          <a:p>
            <a:pPr marL="0" marR="0" lvl="1" indent="0" defTabSz="914400" eaLnBrk="1" fontAlgn="auto" latinLnBrk="0" hangingPunct="1">
              <a:lnSpc>
                <a:spcPct val="100000"/>
              </a:lnSpc>
              <a:spcBef>
                <a:spcPts val="0"/>
              </a:spcBef>
              <a:spcAft>
                <a:spcPts val="0"/>
              </a:spcAft>
              <a:buClrTx/>
              <a:buSzTx/>
              <a:buFontTx/>
              <a:buNone/>
              <a:tabLst/>
              <a:defRPr/>
            </a:pPr>
            <a:endParaRPr lang="en-US" cap="none" dirty="0"/>
          </a:p>
          <a:p>
            <a:pPr marL="0" marR="0" lvl="1" indent="0" defTabSz="914400" eaLnBrk="1" fontAlgn="auto" latinLnBrk="0" hangingPunct="1">
              <a:lnSpc>
                <a:spcPct val="100000"/>
              </a:lnSpc>
              <a:spcBef>
                <a:spcPts val="0"/>
              </a:spcBef>
              <a:spcAft>
                <a:spcPts val="0"/>
              </a:spcAft>
              <a:buClrTx/>
              <a:buSzTx/>
              <a:buFontTx/>
              <a:buNone/>
              <a:tabLst/>
              <a:defRPr/>
            </a:pPr>
            <a:endParaRPr lang="en-US" cap="none" dirty="0" smtClean="0"/>
          </a:p>
          <a:p>
            <a:pPr marL="0" marR="0" lvl="1" indent="0" defTabSz="914400" eaLnBrk="1" fontAlgn="auto" latinLnBrk="0" hangingPunct="1">
              <a:lnSpc>
                <a:spcPct val="100000"/>
              </a:lnSpc>
              <a:spcBef>
                <a:spcPts val="0"/>
              </a:spcBef>
              <a:spcAft>
                <a:spcPts val="0"/>
              </a:spcAft>
              <a:buClrTx/>
              <a:buSzTx/>
              <a:buFontTx/>
              <a:buNone/>
              <a:tabLst/>
              <a:defRPr/>
            </a:pPr>
            <a:endParaRPr lang="en-US" cap="none" dirty="0"/>
          </a:p>
          <a:p>
            <a:pPr marL="0" marR="0" lvl="1" indent="0" defTabSz="914400" eaLnBrk="1" fontAlgn="auto" latinLnBrk="0" hangingPunct="1">
              <a:lnSpc>
                <a:spcPct val="100000"/>
              </a:lnSpc>
              <a:spcBef>
                <a:spcPts val="0"/>
              </a:spcBef>
              <a:spcAft>
                <a:spcPts val="0"/>
              </a:spcAft>
              <a:buClrTx/>
              <a:buSzTx/>
              <a:buFontTx/>
              <a:buNone/>
              <a:tabLst/>
              <a:defRPr/>
            </a:pPr>
            <a:r>
              <a:rPr lang="en-US" cap="none" dirty="0" smtClean="0"/>
              <a:t>            Storage</a:t>
            </a:r>
          </a:p>
        </p:txBody>
      </p:sp>
      <p:sp>
        <p:nvSpPr>
          <p:cNvPr id="4" name="Rounded Rectangle 3"/>
          <p:cNvSpPr/>
          <p:nvPr/>
        </p:nvSpPr>
        <p:spPr>
          <a:xfrm>
            <a:off x="3671888" y="5329238"/>
            <a:ext cx="7200900"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HDFS and HBASE</a:t>
            </a:r>
            <a:endParaRPr lang="en-US" dirty="0"/>
          </a:p>
        </p:txBody>
      </p:sp>
      <p:sp>
        <p:nvSpPr>
          <p:cNvPr id="9" name="Rounded Rectangle 8"/>
          <p:cNvSpPr/>
          <p:nvPr/>
        </p:nvSpPr>
        <p:spPr>
          <a:xfrm>
            <a:off x="3671888" y="4298160"/>
            <a:ext cx="7200900"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YARN</a:t>
            </a:r>
            <a:endParaRPr lang="en-US" dirty="0"/>
          </a:p>
        </p:txBody>
      </p:sp>
      <p:sp>
        <p:nvSpPr>
          <p:cNvPr id="13" name="Rounded Rectangle 12"/>
          <p:cNvSpPr/>
          <p:nvPr/>
        </p:nvSpPr>
        <p:spPr>
          <a:xfrm>
            <a:off x="3729038" y="3274223"/>
            <a:ext cx="1626394"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MapReduce</a:t>
            </a:r>
            <a:endParaRPr lang="en-US" dirty="0"/>
          </a:p>
        </p:txBody>
      </p:sp>
      <p:sp>
        <p:nvSpPr>
          <p:cNvPr id="14" name="Rounded Rectangle 13"/>
          <p:cNvSpPr/>
          <p:nvPr/>
        </p:nvSpPr>
        <p:spPr>
          <a:xfrm>
            <a:off x="5529263" y="3267081"/>
            <a:ext cx="1743075"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Spark</a:t>
            </a:r>
            <a:endParaRPr lang="en-US" dirty="0"/>
          </a:p>
        </p:txBody>
      </p:sp>
      <p:sp>
        <p:nvSpPr>
          <p:cNvPr id="15" name="Rounded Rectangle 14"/>
          <p:cNvSpPr/>
          <p:nvPr/>
        </p:nvSpPr>
        <p:spPr>
          <a:xfrm>
            <a:off x="7446169" y="3267080"/>
            <a:ext cx="1743075"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smtClean="0"/>
              <a:t>Tez</a:t>
            </a:r>
            <a:endParaRPr lang="en-US" dirty="0"/>
          </a:p>
        </p:txBody>
      </p:sp>
      <p:sp>
        <p:nvSpPr>
          <p:cNvPr id="16" name="Rounded Rectangle 15"/>
          <p:cNvSpPr/>
          <p:nvPr/>
        </p:nvSpPr>
        <p:spPr>
          <a:xfrm>
            <a:off x="9303545" y="3255177"/>
            <a:ext cx="1569244"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Others..</a:t>
            </a:r>
            <a:endParaRPr lang="en-US" dirty="0"/>
          </a:p>
        </p:txBody>
      </p:sp>
      <p:sp>
        <p:nvSpPr>
          <p:cNvPr id="17" name="Rounded Rectangle 16"/>
          <p:cNvSpPr/>
          <p:nvPr/>
        </p:nvSpPr>
        <p:spPr>
          <a:xfrm>
            <a:off x="3729038" y="2275294"/>
            <a:ext cx="1626394"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Pig</a:t>
            </a:r>
            <a:endParaRPr lang="en-US" dirty="0"/>
          </a:p>
        </p:txBody>
      </p:sp>
      <p:sp>
        <p:nvSpPr>
          <p:cNvPr id="18" name="Rounded Rectangle 17"/>
          <p:cNvSpPr/>
          <p:nvPr/>
        </p:nvSpPr>
        <p:spPr>
          <a:xfrm>
            <a:off x="5529262" y="2178848"/>
            <a:ext cx="1743075"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Hive</a:t>
            </a:r>
            <a:endParaRPr lang="en-US" dirty="0"/>
          </a:p>
        </p:txBody>
      </p:sp>
      <p:sp>
        <p:nvSpPr>
          <p:cNvPr id="19" name="Rounded Rectangle 18"/>
          <p:cNvSpPr/>
          <p:nvPr/>
        </p:nvSpPr>
        <p:spPr>
          <a:xfrm>
            <a:off x="7446169" y="2178847"/>
            <a:ext cx="1743075"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Crunch</a:t>
            </a:r>
            <a:endParaRPr lang="en-US" dirty="0"/>
          </a:p>
        </p:txBody>
      </p:sp>
      <p:sp>
        <p:nvSpPr>
          <p:cNvPr id="20" name="Rounded Rectangle 19"/>
          <p:cNvSpPr/>
          <p:nvPr/>
        </p:nvSpPr>
        <p:spPr>
          <a:xfrm>
            <a:off x="9361885" y="2172896"/>
            <a:ext cx="1510904"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Others..</a:t>
            </a:r>
            <a:endParaRPr lang="en-US" dirty="0"/>
          </a:p>
        </p:txBody>
      </p:sp>
    </p:spTree>
    <p:extLst>
      <p:ext uri="{BB962C8B-B14F-4D97-AF65-F5344CB8AC3E}">
        <p14:creationId xmlns:p14="http://schemas.microsoft.com/office/powerpoint/2010/main" val="1261061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a:t>Anatomy of </a:t>
            </a:r>
            <a:r>
              <a:rPr lang="en-US" cap="none" dirty="0" smtClean="0"/>
              <a:t>YARN</a:t>
            </a:r>
            <a:endParaRPr lang="en-US" cap="none" dirty="0"/>
          </a:p>
        </p:txBody>
      </p:sp>
      <p:sp>
        <p:nvSpPr>
          <p:cNvPr id="3" name="Content Placeholder 2"/>
          <p:cNvSpPr>
            <a:spLocks noGrp="1"/>
          </p:cNvSpPr>
          <p:nvPr>
            <p:ph sz="quarter" idx="13"/>
          </p:nvPr>
        </p:nvSpPr>
        <p:spPr>
          <a:xfrm>
            <a:off x="913774" y="1914526"/>
            <a:ext cx="10363826" cy="3876674"/>
          </a:xfrm>
        </p:spPr>
        <p:txBody>
          <a:bodyPr>
            <a:normAutofit/>
          </a:bodyPr>
          <a:lstStyle/>
          <a:p>
            <a:r>
              <a:rPr lang="en-US" cap="none" dirty="0" smtClean="0"/>
              <a:t>YARN contains a </a:t>
            </a:r>
            <a:r>
              <a:rPr lang="en-US" b="1" cap="none" dirty="0" smtClean="0"/>
              <a:t>Resource manager</a:t>
            </a:r>
            <a:r>
              <a:rPr lang="en-US" cap="none" dirty="0" smtClean="0"/>
              <a:t> </a:t>
            </a:r>
            <a:r>
              <a:rPr lang="en-US" cap="none" dirty="0" smtClean="0"/>
              <a:t>- one </a:t>
            </a:r>
            <a:r>
              <a:rPr lang="en-US" cap="none" dirty="0"/>
              <a:t>per </a:t>
            </a:r>
            <a:r>
              <a:rPr lang="en-US" cap="none" dirty="0" smtClean="0"/>
              <a:t>cluster. This will control and manages the use of resources across the clusters</a:t>
            </a:r>
          </a:p>
          <a:p>
            <a:endParaRPr lang="en-US" cap="none" dirty="0" smtClean="0"/>
          </a:p>
          <a:p>
            <a:r>
              <a:rPr lang="en-US" b="1" cap="none" dirty="0" smtClean="0"/>
              <a:t>Node managers</a:t>
            </a:r>
            <a:r>
              <a:rPr lang="en-US" cap="none" dirty="0" smtClean="0"/>
              <a:t> </a:t>
            </a:r>
            <a:r>
              <a:rPr lang="en-US" cap="none" dirty="0"/>
              <a:t>running </a:t>
            </a:r>
            <a:r>
              <a:rPr lang="en-US" cap="none" dirty="0" smtClean="0"/>
              <a:t>in each node of the </a:t>
            </a:r>
            <a:r>
              <a:rPr lang="en-US" cap="none" dirty="0"/>
              <a:t>the </a:t>
            </a:r>
            <a:r>
              <a:rPr lang="en-US" cap="none" dirty="0" smtClean="0"/>
              <a:t>cluster. This will  launch </a:t>
            </a:r>
            <a:r>
              <a:rPr lang="en-US" cap="none" dirty="0"/>
              <a:t>and monitor containers</a:t>
            </a:r>
            <a:r>
              <a:rPr lang="en-US" cap="none" dirty="0" smtClean="0"/>
              <a:t>.</a:t>
            </a:r>
          </a:p>
          <a:p>
            <a:endParaRPr lang="en-US" cap="none" dirty="0" smtClean="0"/>
          </a:p>
          <a:p>
            <a:r>
              <a:rPr lang="en-US" b="1" cap="none" dirty="0" smtClean="0"/>
              <a:t>Container</a:t>
            </a:r>
            <a:r>
              <a:rPr lang="en-US" cap="none" dirty="0" smtClean="0"/>
              <a:t> </a:t>
            </a:r>
            <a:r>
              <a:rPr lang="mr-IN" cap="none" dirty="0" smtClean="0"/>
              <a:t>–</a:t>
            </a:r>
            <a:r>
              <a:rPr lang="en-US" cap="none" dirty="0" smtClean="0"/>
              <a:t> uses a predefined set of resources (</a:t>
            </a:r>
            <a:r>
              <a:rPr lang="en-US" cap="none" dirty="0"/>
              <a:t>memory, CPU, </a:t>
            </a:r>
            <a:r>
              <a:rPr lang="en-US" cap="none" dirty="0" err="1" smtClean="0"/>
              <a:t>etc</a:t>
            </a:r>
            <a:r>
              <a:rPr lang="en-US" cap="none" dirty="0" smtClean="0"/>
              <a:t>) to execute a specific process. Sometimes this could be a simple Unix process.</a:t>
            </a:r>
          </a:p>
          <a:p>
            <a:pPr lvl="1"/>
            <a:endParaRPr lang="en-US" cap="none" dirty="0" smtClean="0"/>
          </a:p>
        </p:txBody>
      </p:sp>
    </p:spTree>
    <p:extLst>
      <p:ext uri="{BB962C8B-B14F-4D97-AF65-F5344CB8AC3E}">
        <p14:creationId xmlns:p14="http://schemas.microsoft.com/office/powerpoint/2010/main" val="1096850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925" y="143478"/>
            <a:ext cx="10364451" cy="1095983"/>
          </a:xfrm>
        </p:spPr>
        <p:txBody>
          <a:bodyPr/>
          <a:lstStyle/>
          <a:p>
            <a:r>
              <a:rPr lang="en-US" cap="none" dirty="0"/>
              <a:t>Anatomy of </a:t>
            </a:r>
            <a:r>
              <a:rPr lang="en-US" cap="none" dirty="0" smtClean="0"/>
              <a:t>YARN (contd..)</a:t>
            </a:r>
            <a:endParaRPr lang="en-US" cap="none" dirty="0"/>
          </a:p>
        </p:txBody>
      </p:sp>
      <p:sp>
        <p:nvSpPr>
          <p:cNvPr id="3" name="Content Placeholder 2"/>
          <p:cNvSpPr>
            <a:spLocks noGrp="1"/>
          </p:cNvSpPr>
          <p:nvPr>
            <p:ph sz="quarter" idx="13"/>
          </p:nvPr>
        </p:nvSpPr>
        <p:spPr>
          <a:xfrm flipV="1">
            <a:off x="9658350" y="6343650"/>
            <a:ext cx="1785938" cy="73823"/>
          </a:xfrm>
        </p:spPr>
        <p:txBody>
          <a:bodyPr>
            <a:normAutofit fontScale="25000" lnSpcReduction="20000"/>
          </a:bodyPr>
          <a:lstStyle/>
          <a:p>
            <a:pPr marL="0" marR="0" lvl="1" indent="0" defTabSz="914400" eaLnBrk="1" fontAlgn="auto" latinLnBrk="0" hangingPunct="1">
              <a:lnSpc>
                <a:spcPct val="100000"/>
              </a:lnSpc>
              <a:spcBef>
                <a:spcPts val="0"/>
              </a:spcBef>
              <a:spcAft>
                <a:spcPts val="0"/>
              </a:spcAft>
              <a:buClrTx/>
              <a:buSzTx/>
              <a:buFontTx/>
              <a:buNone/>
              <a:tabLst/>
              <a:defRPr/>
            </a:pPr>
            <a:endParaRPr lang="en-US" cap="none" dirty="0" smtClean="0"/>
          </a:p>
          <a:p>
            <a:pPr marL="0" marR="0" lvl="1" indent="0" defTabSz="914400" eaLnBrk="1" fontAlgn="auto" latinLnBrk="0" hangingPunct="1">
              <a:lnSpc>
                <a:spcPct val="100000"/>
              </a:lnSpc>
              <a:spcBef>
                <a:spcPts val="0"/>
              </a:spcBef>
              <a:spcAft>
                <a:spcPts val="0"/>
              </a:spcAft>
              <a:buClrTx/>
              <a:buSzTx/>
              <a:buFontTx/>
              <a:buNone/>
              <a:tabLst/>
              <a:defRPr/>
            </a:pPr>
            <a:endParaRPr lang="en-US" cap="none" dirty="0"/>
          </a:p>
          <a:p>
            <a:pPr marL="0" marR="0" lvl="1" indent="0" defTabSz="914400" eaLnBrk="1" fontAlgn="auto" latinLnBrk="0" hangingPunct="1">
              <a:lnSpc>
                <a:spcPct val="100000"/>
              </a:lnSpc>
              <a:spcBef>
                <a:spcPts val="0"/>
              </a:spcBef>
              <a:spcAft>
                <a:spcPts val="0"/>
              </a:spcAft>
              <a:buClrTx/>
              <a:buSzTx/>
              <a:buFontTx/>
              <a:buNone/>
              <a:tabLst/>
              <a:defRPr/>
            </a:pPr>
            <a:r>
              <a:rPr lang="en-US" cap="none" dirty="0"/>
              <a:t> </a:t>
            </a:r>
            <a:endParaRPr lang="en-US" cap="none" dirty="0" smtClean="0"/>
          </a:p>
        </p:txBody>
      </p:sp>
      <p:sp>
        <p:nvSpPr>
          <p:cNvPr id="18" name="Rounded Rectangle 17"/>
          <p:cNvSpPr/>
          <p:nvPr/>
        </p:nvSpPr>
        <p:spPr>
          <a:xfrm>
            <a:off x="3921514" y="1641944"/>
            <a:ext cx="2614612"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Resource Manager</a:t>
            </a:r>
            <a:endParaRPr lang="en-US" dirty="0"/>
          </a:p>
        </p:txBody>
      </p:sp>
      <p:sp>
        <p:nvSpPr>
          <p:cNvPr id="17" name="Rounded Rectangle 16"/>
          <p:cNvSpPr/>
          <p:nvPr/>
        </p:nvSpPr>
        <p:spPr>
          <a:xfrm>
            <a:off x="664056" y="1534949"/>
            <a:ext cx="1743075" cy="874398"/>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Client Application</a:t>
            </a:r>
            <a:endParaRPr lang="en-US" dirty="0"/>
          </a:p>
        </p:txBody>
      </p:sp>
      <p:sp>
        <p:nvSpPr>
          <p:cNvPr id="21" name="Rounded Rectangle 20"/>
          <p:cNvSpPr/>
          <p:nvPr/>
        </p:nvSpPr>
        <p:spPr>
          <a:xfrm>
            <a:off x="485775" y="1322668"/>
            <a:ext cx="2043113" cy="1635084"/>
          </a:xfrm>
          <a:prstGeom prst="roundRect">
            <a:avLst/>
          </a:prstGeom>
          <a:noFill/>
          <a:effectLst>
            <a:glow rad="635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TextBox 22"/>
          <p:cNvSpPr txBox="1"/>
          <p:nvPr/>
        </p:nvSpPr>
        <p:spPr>
          <a:xfrm>
            <a:off x="664056" y="2621627"/>
            <a:ext cx="1791012" cy="391964"/>
          </a:xfrm>
          <a:prstGeom prst="rect">
            <a:avLst/>
          </a:prstGeom>
          <a:noFill/>
        </p:spPr>
        <p:txBody>
          <a:bodyPr wrap="square" rtlCol="0">
            <a:spAutoFit/>
          </a:bodyPr>
          <a:lstStyle/>
          <a:p>
            <a:r>
              <a:rPr lang="en-US" dirty="0" smtClean="0"/>
              <a:t>Client Node</a:t>
            </a:r>
            <a:endParaRPr lang="en-US" dirty="0"/>
          </a:p>
        </p:txBody>
      </p:sp>
      <p:sp>
        <p:nvSpPr>
          <p:cNvPr id="24" name="Rounded Rectangle 23"/>
          <p:cNvSpPr/>
          <p:nvPr/>
        </p:nvSpPr>
        <p:spPr>
          <a:xfrm>
            <a:off x="3579018" y="1369872"/>
            <a:ext cx="3299604" cy="1540676"/>
          </a:xfrm>
          <a:prstGeom prst="roundRect">
            <a:avLst/>
          </a:prstGeom>
          <a:noFill/>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8" name="TextBox 27"/>
          <p:cNvSpPr txBox="1"/>
          <p:nvPr/>
        </p:nvSpPr>
        <p:spPr>
          <a:xfrm>
            <a:off x="3886200" y="2581928"/>
            <a:ext cx="2992422" cy="369332"/>
          </a:xfrm>
          <a:prstGeom prst="rect">
            <a:avLst/>
          </a:prstGeom>
          <a:noFill/>
        </p:spPr>
        <p:txBody>
          <a:bodyPr wrap="none" rtlCol="0">
            <a:spAutoFit/>
          </a:bodyPr>
          <a:lstStyle/>
          <a:p>
            <a:r>
              <a:rPr lang="en-US" dirty="0" smtClean="0"/>
              <a:t>Resource Manager Node</a:t>
            </a:r>
            <a:endParaRPr lang="en-US" dirty="0"/>
          </a:p>
        </p:txBody>
      </p:sp>
      <p:sp>
        <p:nvSpPr>
          <p:cNvPr id="31" name="Rounded Rectangle 30"/>
          <p:cNvSpPr/>
          <p:nvPr/>
        </p:nvSpPr>
        <p:spPr>
          <a:xfrm>
            <a:off x="8984678" y="1533578"/>
            <a:ext cx="2614612" cy="823911"/>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Node Manager</a:t>
            </a:r>
            <a:endParaRPr lang="en-US" dirty="0"/>
          </a:p>
        </p:txBody>
      </p:sp>
      <p:sp>
        <p:nvSpPr>
          <p:cNvPr id="32" name="Rounded Rectangle 31"/>
          <p:cNvSpPr/>
          <p:nvPr/>
        </p:nvSpPr>
        <p:spPr>
          <a:xfrm>
            <a:off x="8642182" y="1322667"/>
            <a:ext cx="3299604" cy="4820957"/>
          </a:xfrm>
          <a:prstGeom prst="roundRect">
            <a:avLst/>
          </a:prstGeom>
          <a:noFill/>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3" name="TextBox 32"/>
          <p:cNvSpPr txBox="1"/>
          <p:nvPr/>
        </p:nvSpPr>
        <p:spPr>
          <a:xfrm>
            <a:off x="9043038" y="5758499"/>
            <a:ext cx="2533066" cy="369332"/>
          </a:xfrm>
          <a:prstGeom prst="rect">
            <a:avLst/>
          </a:prstGeom>
          <a:noFill/>
        </p:spPr>
        <p:txBody>
          <a:bodyPr wrap="none" rtlCol="0">
            <a:spAutoFit/>
          </a:bodyPr>
          <a:lstStyle/>
          <a:p>
            <a:r>
              <a:rPr lang="en-US" dirty="0" smtClean="0"/>
              <a:t>Node Manager Node</a:t>
            </a:r>
            <a:endParaRPr lang="en-US" dirty="0"/>
          </a:p>
        </p:txBody>
      </p:sp>
      <p:sp>
        <p:nvSpPr>
          <p:cNvPr id="34" name="Rounded Rectangle 33"/>
          <p:cNvSpPr/>
          <p:nvPr/>
        </p:nvSpPr>
        <p:spPr>
          <a:xfrm>
            <a:off x="9040878" y="3761067"/>
            <a:ext cx="2794961" cy="1758808"/>
          </a:xfrm>
          <a:prstGeom prst="round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6" name="Rounded Rectangle 35"/>
          <p:cNvSpPr/>
          <p:nvPr/>
        </p:nvSpPr>
        <p:spPr>
          <a:xfrm>
            <a:off x="9476647" y="4544393"/>
            <a:ext cx="1863308" cy="874398"/>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Application Process</a:t>
            </a:r>
            <a:endParaRPr lang="en-US" dirty="0"/>
          </a:p>
        </p:txBody>
      </p:sp>
      <p:sp>
        <p:nvSpPr>
          <p:cNvPr id="37" name="TextBox 36"/>
          <p:cNvSpPr txBox="1"/>
          <p:nvPr/>
        </p:nvSpPr>
        <p:spPr>
          <a:xfrm>
            <a:off x="9476647" y="3904907"/>
            <a:ext cx="1957492" cy="369332"/>
          </a:xfrm>
          <a:prstGeom prst="rect">
            <a:avLst/>
          </a:prstGeom>
          <a:noFill/>
        </p:spPr>
        <p:txBody>
          <a:bodyPr wrap="square" rtlCol="0">
            <a:spAutoFit/>
          </a:bodyPr>
          <a:lstStyle/>
          <a:p>
            <a:r>
              <a:rPr lang="en-US" dirty="0" smtClean="0"/>
              <a:t>Container</a:t>
            </a:r>
            <a:endParaRPr lang="en-US" dirty="0"/>
          </a:p>
        </p:txBody>
      </p:sp>
      <p:sp>
        <p:nvSpPr>
          <p:cNvPr id="40" name="Right Arrow 39"/>
          <p:cNvSpPr/>
          <p:nvPr/>
        </p:nvSpPr>
        <p:spPr>
          <a:xfrm>
            <a:off x="2528888" y="2053899"/>
            <a:ext cx="1050130" cy="232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528888" y="2286000"/>
            <a:ext cx="1235555" cy="646331"/>
          </a:xfrm>
          <a:prstGeom prst="rect">
            <a:avLst/>
          </a:prstGeom>
          <a:noFill/>
        </p:spPr>
        <p:txBody>
          <a:bodyPr wrap="square" rtlCol="0">
            <a:spAutoFit/>
          </a:bodyPr>
          <a:lstStyle/>
          <a:p>
            <a:r>
              <a:rPr lang="en-US" dirty="0" smtClean="0"/>
              <a:t>Submit YARN</a:t>
            </a:r>
            <a:endParaRPr lang="en-US" dirty="0"/>
          </a:p>
        </p:txBody>
      </p:sp>
      <p:sp>
        <p:nvSpPr>
          <p:cNvPr id="43" name="Right Arrow 42"/>
          <p:cNvSpPr/>
          <p:nvPr/>
        </p:nvSpPr>
        <p:spPr>
          <a:xfrm>
            <a:off x="6878622" y="2044001"/>
            <a:ext cx="2162256" cy="177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000380" y="2238601"/>
            <a:ext cx="2049694" cy="369332"/>
          </a:xfrm>
          <a:prstGeom prst="rect">
            <a:avLst/>
          </a:prstGeom>
          <a:noFill/>
        </p:spPr>
        <p:txBody>
          <a:bodyPr wrap="square" rtlCol="0">
            <a:spAutoFit/>
          </a:bodyPr>
          <a:lstStyle/>
          <a:p>
            <a:r>
              <a:rPr lang="en-US" dirty="0" smtClean="0"/>
              <a:t>Start container</a:t>
            </a:r>
            <a:endParaRPr lang="en-US" dirty="0"/>
          </a:p>
        </p:txBody>
      </p:sp>
      <p:sp>
        <p:nvSpPr>
          <p:cNvPr id="48" name="Down Arrow 47"/>
          <p:cNvSpPr/>
          <p:nvPr/>
        </p:nvSpPr>
        <p:spPr>
          <a:xfrm>
            <a:off x="9958388" y="2357489"/>
            <a:ext cx="228600" cy="1403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095229" y="2689946"/>
            <a:ext cx="1008609" cy="369332"/>
          </a:xfrm>
          <a:prstGeom prst="rect">
            <a:avLst/>
          </a:prstGeom>
          <a:noFill/>
        </p:spPr>
        <p:txBody>
          <a:bodyPr wrap="none" rtlCol="0">
            <a:spAutoFit/>
          </a:bodyPr>
          <a:lstStyle/>
          <a:p>
            <a:r>
              <a:rPr lang="en-US" dirty="0" smtClean="0"/>
              <a:t>Launch</a:t>
            </a:r>
            <a:endParaRPr lang="en-US" dirty="0"/>
          </a:p>
        </p:txBody>
      </p:sp>
      <p:sp>
        <p:nvSpPr>
          <p:cNvPr id="52" name="Bent-Up Arrow 51"/>
          <p:cNvSpPr/>
          <p:nvPr/>
        </p:nvSpPr>
        <p:spPr>
          <a:xfrm flipH="1">
            <a:off x="4498180" y="2895978"/>
            <a:ext cx="4144001" cy="360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57725" y="3370395"/>
            <a:ext cx="4150939" cy="646331"/>
          </a:xfrm>
          <a:prstGeom prst="rect">
            <a:avLst/>
          </a:prstGeom>
          <a:noFill/>
        </p:spPr>
        <p:txBody>
          <a:bodyPr wrap="square" rtlCol="0">
            <a:spAutoFit/>
          </a:bodyPr>
          <a:lstStyle/>
          <a:p>
            <a:r>
              <a:rPr lang="en-US" dirty="0" smtClean="0"/>
              <a:t>Allocate additional resources  + heartbeat</a:t>
            </a:r>
            <a:endParaRPr lang="en-US" dirty="0"/>
          </a:p>
        </p:txBody>
      </p:sp>
    </p:spTree>
    <p:extLst>
      <p:ext uri="{BB962C8B-B14F-4D97-AF65-F5344CB8AC3E}">
        <p14:creationId xmlns:p14="http://schemas.microsoft.com/office/powerpoint/2010/main" val="624163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5983"/>
          </a:xfrm>
        </p:spPr>
        <p:txBody>
          <a:bodyPr/>
          <a:lstStyle/>
          <a:p>
            <a:r>
              <a:rPr lang="en-US" cap="none" dirty="0" smtClean="0"/>
              <a:t>Resource Requests </a:t>
            </a:r>
            <a:endParaRPr lang="en-US" cap="none" dirty="0"/>
          </a:p>
        </p:txBody>
      </p:sp>
      <p:sp>
        <p:nvSpPr>
          <p:cNvPr id="3" name="Content Placeholder 2"/>
          <p:cNvSpPr>
            <a:spLocks noGrp="1"/>
          </p:cNvSpPr>
          <p:nvPr>
            <p:ph sz="quarter" idx="13"/>
          </p:nvPr>
        </p:nvSpPr>
        <p:spPr>
          <a:xfrm>
            <a:off x="913774" y="1914526"/>
            <a:ext cx="10363826" cy="3876674"/>
          </a:xfrm>
        </p:spPr>
        <p:txBody>
          <a:bodyPr>
            <a:normAutofit/>
          </a:bodyPr>
          <a:lstStyle/>
          <a:p>
            <a:r>
              <a:rPr lang="en-US" cap="none" dirty="0" smtClean="0"/>
              <a:t>YARN has flexible model for </a:t>
            </a:r>
            <a:r>
              <a:rPr lang="en-US" b="1" cap="none" dirty="0" smtClean="0"/>
              <a:t>resource requests</a:t>
            </a:r>
            <a:r>
              <a:rPr lang="en-US" cap="none" dirty="0" smtClean="0"/>
              <a:t>. The request can contain details like CPU, memory &amp; locality.</a:t>
            </a:r>
          </a:p>
          <a:p>
            <a:pPr lvl="1"/>
            <a:r>
              <a:rPr lang="en-US" b="1" cap="none" dirty="0" smtClean="0"/>
              <a:t>SPARK </a:t>
            </a:r>
            <a:r>
              <a:rPr lang="mr-IN" b="1" cap="none" dirty="0" smtClean="0"/>
              <a:t>–</a:t>
            </a:r>
            <a:r>
              <a:rPr lang="en-US" b="1" cap="none" dirty="0" smtClean="0"/>
              <a:t> </a:t>
            </a:r>
            <a:r>
              <a:rPr lang="en-US" cap="none" dirty="0" smtClean="0"/>
              <a:t>ask for fixed executers upfront</a:t>
            </a:r>
          </a:p>
          <a:p>
            <a:pPr lvl="1"/>
            <a:r>
              <a:rPr lang="en-US" b="1" cap="none" dirty="0" smtClean="0"/>
              <a:t>Map Reduce </a:t>
            </a:r>
            <a:r>
              <a:rPr lang="mr-IN" b="1" cap="none" dirty="0" smtClean="0"/>
              <a:t>–</a:t>
            </a:r>
            <a:r>
              <a:rPr lang="en-US" b="1" cap="none" dirty="0" smtClean="0"/>
              <a:t> </a:t>
            </a:r>
            <a:r>
              <a:rPr lang="en-US" cap="none" dirty="0" smtClean="0"/>
              <a:t>upfront for Map task and later request for reduce tasks.</a:t>
            </a:r>
          </a:p>
          <a:p>
            <a:pPr lvl="1"/>
            <a:endParaRPr lang="en-US" b="1" cap="none" dirty="0"/>
          </a:p>
          <a:p>
            <a:r>
              <a:rPr lang="en-US" cap="none" dirty="0" smtClean="0"/>
              <a:t>YARN tries to honor the </a:t>
            </a:r>
            <a:r>
              <a:rPr lang="en-US" b="1" cap="none" dirty="0" smtClean="0"/>
              <a:t>locality</a:t>
            </a:r>
            <a:r>
              <a:rPr lang="en-US" cap="none" dirty="0" smtClean="0"/>
              <a:t> request </a:t>
            </a:r>
            <a:r>
              <a:rPr lang="mr-IN" cap="none" dirty="0" smtClean="0"/>
              <a:t>–</a:t>
            </a:r>
            <a:r>
              <a:rPr lang="en-US" cap="none" dirty="0" smtClean="0"/>
              <a:t> same node, if not possible  rack local. If that too is not possible any node in cluster.</a:t>
            </a:r>
          </a:p>
        </p:txBody>
      </p:sp>
    </p:spTree>
    <p:extLst>
      <p:ext uri="{BB962C8B-B14F-4D97-AF65-F5344CB8AC3E}">
        <p14:creationId xmlns:p14="http://schemas.microsoft.com/office/powerpoint/2010/main" val="1232444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203</TotalTime>
  <Words>765</Words>
  <Application>Microsoft Office PowerPoint</Application>
  <PresentationFormat>Custom</PresentationFormat>
  <Paragraphs>154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Droplet</vt:lpstr>
      <vt:lpstr>YARN architecture and usage</vt:lpstr>
      <vt:lpstr>Agenda</vt:lpstr>
      <vt:lpstr>What is YARN?</vt:lpstr>
      <vt:lpstr>What is YARN?</vt:lpstr>
      <vt:lpstr>What is YARN? (contd..)</vt:lpstr>
      <vt:lpstr>What is YARN? (contd..)</vt:lpstr>
      <vt:lpstr>Anatomy of YARN</vt:lpstr>
      <vt:lpstr>Anatomy of YARN (contd..)</vt:lpstr>
      <vt:lpstr>Resource Requests </vt:lpstr>
      <vt:lpstr>Application Lifespan</vt:lpstr>
      <vt:lpstr>MapReduce-v1 vs YARN</vt:lpstr>
      <vt:lpstr>MapReduce-v1 vs YARN (contd..)</vt:lpstr>
      <vt:lpstr>MapReduce-v1 vs YARN (contd..)</vt:lpstr>
      <vt:lpstr>YARN scheduling</vt:lpstr>
      <vt:lpstr>FIFO Scheduler</vt:lpstr>
      <vt:lpstr>Capacity Scheduler</vt:lpstr>
      <vt:lpstr>Fair Scheduler</vt:lpstr>
      <vt:lpstr>Fair Scheduler (contd..)</vt:lpstr>
      <vt:lpstr>Fair Scheduler (contd..)</vt:lpstr>
      <vt:lpstr>References and sources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YARN – Hadoop 2</dc:title>
  <dc:creator>Mathan raj Thangaraj</dc:creator>
  <cp:lastModifiedBy>Mathanraj Thangaraj</cp:lastModifiedBy>
  <cp:revision>147</cp:revision>
  <dcterms:created xsi:type="dcterms:W3CDTF">2016-11-09T23:16:28Z</dcterms:created>
  <dcterms:modified xsi:type="dcterms:W3CDTF">2016-11-10T11:58:46Z</dcterms:modified>
</cp:coreProperties>
</file>