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1" r:id="rId4"/>
    <p:sldId id="269" r:id="rId5"/>
    <p:sldId id="272" r:id="rId6"/>
    <p:sldId id="273" r:id="rId7"/>
    <p:sldId id="274" r:id="rId8"/>
    <p:sldId id="275" r:id="rId9"/>
    <p:sldId id="276" r:id="rId10"/>
    <p:sldId id="278" r:id="rId11"/>
    <p:sldId id="285" r:id="rId12"/>
    <p:sldId id="279" r:id="rId13"/>
    <p:sldId id="286" r:id="rId14"/>
    <p:sldId id="287" r:id="rId15"/>
    <p:sldId id="288" r:id="rId16"/>
    <p:sldId id="289" r:id="rId17"/>
    <p:sldId id="290" r:id="rId18"/>
    <p:sldId id="281" r:id="rId19"/>
    <p:sldId id="28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87" d="100"/>
          <a:sy n="87" d="100"/>
        </p:scale>
        <p:origin x="-6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C812-C908-7E4D-B986-0742CDF6AE0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062A2-2E1C-9F47-A94D-8BE88A0F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77B92-770D-5D4A-84BA-B08A1235F52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1BF72-1BD8-F347-95E9-97DE813BB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9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  <p:sldLayoutId id="2147484155" r:id="rId14"/>
    <p:sldLayoutId id="2147484156" r:id="rId15"/>
    <p:sldLayoutId id="21474841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538" y="1255816"/>
            <a:ext cx="10043947" cy="2262781"/>
          </a:xfrm>
        </p:spPr>
        <p:txBody>
          <a:bodyPr/>
          <a:lstStyle/>
          <a:p>
            <a:r>
              <a:rPr lang="en-US" dirty="0" smtClean="0"/>
              <a:t>Map reduce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mr-IN" dirty="0" smtClean="0"/>
              <a:t>–</a:t>
            </a:r>
            <a:r>
              <a:rPr lang="en-US" dirty="0" smtClean="0"/>
              <a:t> Internal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Mathan raj Thangaraj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&amp; sort </a:t>
            </a:r>
            <a:r>
              <a:rPr lang="mr-IN" dirty="0" smtClean="0"/>
              <a:t>–</a:t>
            </a:r>
            <a:r>
              <a:rPr lang="en-US" dirty="0" smtClean="0"/>
              <a:t> Map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</a:t>
            </a:r>
            <a:r>
              <a:rPr lang="en-US" dirty="0" smtClean="0"/>
              <a:t>Map function writes </a:t>
            </a:r>
            <a:r>
              <a:rPr lang="en-US" dirty="0"/>
              <a:t>to disk, the thread first divides the data into </a:t>
            </a:r>
            <a:r>
              <a:rPr lang="en-US" dirty="0" smtClean="0"/>
              <a:t>partitions for each reducers. </a:t>
            </a:r>
          </a:p>
          <a:p>
            <a:endParaRPr lang="en-US" dirty="0" smtClean="0"/>
          </a:p>
          <a:p>
            <a:r>
              <a:rPr lang="en-US" dirty="0" smtClean="0"/>
              <a:t>For each partition background thread performs </a:t>
            </a:r>
            <a:r>
              <a:rPr lang="en-US" dirty="0"/>
              <a:t>an in-memory sort by key, and if there is a combiner function, it is run on </a:t>
            </a:r>
            <a:r>
              <a:rPr lang="en-US" dirty="0" smtClean="0"/>
              <a:t>the output </a:t>
            </a:r>
            <a:r>
              <a:rPr lang="en-US" dirty="0"/>
              <a:t>of the sort.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Before the task </a:t>
            </a:r>
            <a:r>
              <a:rPr lang="en-US" dirty="0"/>
              <a:t>is finished, the spill files are merged into a single partitioned and sorted output file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combiner </a:t>
            </a:r>
            <a:r>
              <a:rPr lang="en-US" dirty="0" smtClean="0"/>
              <a:t>may be run </a:t>
            </a:r>
            <a:r>
              <a:rPr lang="en-US" dirty="0"/>
              <a:t>again before the output file is written</a:t>
            </a:r>
          </a:p>
        </p:txBody>
      </p:sp>
    </p:spTree>
    <p:extLst>
      <p:ext uri="{BB962C8B-B14F-4D97-AF65-F5344CB8AC3E}">
        <p14:creationId xmlns:p14="http://schemas.microsoft.com/office/powerpoint/2010/main" val="24380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&amp; sort </a:t>
            </a:r>
            <a:r>
              <a:rPr lang="mr-IN" dirty="0" smtClean="0"/>
              <a:t>–</a:t>
            </a:r>
            <a:r>
              <a:rPr lang="en-US" dirty="0" smtClean="0"/>
              <a:t> Reduce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Copy </a:t>
            </a:r>
            <a:r>
              <a:rPr lang="en-US" b="1" dirty="0"/>
              <a:t>phase </a:t>
            </a:r>
            <a:r>
              <a:rPr lang="en-US" b="1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reduce task starts copying their outputs as soon </a:t>
            </a:r>
            <a:r>
              <a:rPr lang="en-US" dirty="0" smtClean="0"/>
              <a:t>as each Mapper function completes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Sort phase</a:t>
            </a:r>
            <a:r>
              <a:rPr lang="en-US" dirty="0" smtClean="0"/>
              <a:t>:  A background thread merges the accumulated copies of files on the disk by merging </a:t>
            </a:r>
            <a:r>
              <a:rPr lang="en-US" dirty="0"/>
              <a:t>them into larger, </a:t>
            </a:r>
            <a:r>
              <a:rPr lang="en-US" dirty="0" smtClean="0"/>
              <a:t>sorted files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R</a:t>
            </a:r>
            <a:r>
              <a:rPr lang="en-US" b="1" dirty="0" smtClean="0"/>
              <a:t>educe </a:t>
            </a:r>
            <a:r>
              <a:rPr lang="en-US" b="1" dirty="0"/>
              <a:t>phase</a:t>
            </a:r>
            <a:r>
              <a:rPr lang="en-US" dirty="0"/>
              <a:t>. </a:t>
            </a:r>
            <a:r>
              <a:rPr lang="en-US" dirty="0" smtClean="0"/>
              <a:t>This is the last merge which is done from a mixed input from of </a:t>
            </a:r>
            <a:r>
              <a:rPr lang="en-US" dirty="0"/>
              <a:t>in-memory and </a:t>
            </a:r>
            <a:r>
              <a:rPr lang="en-US" dirty="0" smtClean="0"/>
              <a:t>on-disk segments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7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mr-IN" dirty="0" smtClean="0"/>
              <a:t>–</a:t>
            </a:r>
            <a:r>
              <a:rPr lang="en-US" dirty="0" smtClean="0"/>
              <a:t> partial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we are running 10 reducers, each will create a file sorted with the keys. (10 files in total)</a:t>
            </a:r>
          </a:p>
          <a:p>
            <a:r>
              <a:rPr lang="en-GB" dirty="0" smtClean="0"/>
              <a:t>However there is no guarantee that we can combine these files to get a globally sorted file.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mr-IN" dirty="0" smtClean="0"/>
              <a:t>–</a:t>
            </a:r>
            <a:r>
              <a:rPr lang="en-US" dirty="0" smtClean="0"/>
              <a:t> Total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5049"/>
            <a:ext cx="8915400" cy="41061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an better usage, it </a:t>
            </a:r>
            <a:r>
              <a:rPr lang="en-US" dirty="0"/>
              <a:t>is possible </a:t>
            </a:r>
            <a:r>
              <a:rPr lang="en-US" dirty="0" smtClean="0"/>
              <a:t>to </a:t>
            </a:r>
            <a:r>
              <a:rPr lang="en-US" dirty="0"/>
              <a:t>produce a set of sorted </a:t>
            </a:r>
            <a:r>
              <a:rPr lang="en-US" dirty="0" smtClean="0"/>
              <a:t>files. These files can be concatenated to create a large globally </a:t>
            </a:r>
            <a:r>
              <a:rPr lang="en-US" dirty="0"/>
              <a:t>sorted </a:t>
            </a:r>
            <a:r>
              <a:rPr lang="en-US" dirty="0" smtClean="0"/>
              <a:t>file.</a:t>
            </a:r>
          </a:p>
          <a:p>
            <a:endParaRPr lang="en-US" dirty="0"/>
          </a:p>
          <a:p>
            <a:r>
              <a:rPr lang="en-US" dirty="0" smtClean="0"/>
              <a:t>We can give the range of keys as  a criteria to MapReduce programs. </a:t>
            </a:r>
            <a:r>
              <a:rPr lang="en-US" dirty="0" err="1" smtClean="0"/>
              <a:t>E.g</a:t>
            </a:r>
            <a:r>
              <a:rPr lang="en-US" dirty="0" smtClean="0"/>
              <a:t>: age range of employees: 18 -30, 30-40, 40-70.</a:t>
            </a:r>
          </a:p>
          <a:p>
            <a:endParaRPr lang="en-US" dirty="0" smtClean="0"/>
          </a:p>
          <a:p>
            <a:r>
              <a:rPr lang="en-US" dirty="0" smtClean="0"/>
              <a:t>Problem with this approach is the input data may not be evenly distributed. </a:t>
            </a:r>
            <a:r>
              <a:rPr lang="en-US" dirty="0" err="1" smtClean="0"/>
              <a:t>E.g</a:t>
            </a:r>
            <a:r>
              <a:rPr lang="en-US" dirty="0" smtClean="0"/>
              <a:t>: range 18-30 might have 70% of the data and it is not efficient as overall.</a:t>
            </a:r>
          </a:p>
          <a:p>
            <a:endParaRPr lang="en-US" dirty="0" smtClean="0"/>
          </a:p>
          <a:p>
            <a:r>
              <a:rPr lang="en-US" b="1" dirty="0" smtClean="0"/>
              <a:t>Samplers</a:t>
            </a:r>
            <a:r>
              <a:rPr lang="en-US" dirty="0" smtClean="0"/>
              <a:t>:  Samplers help us to create these ranges with close to evenly distributed data. ( types: </a:t>
            </a:r>
            <a:r>
              <a:rPr lang="en-US" dirty="0" err="1" smtClean="0"/>
              <a:t>InputSampler</a:t>
            </a:r>
            <a:r>
              <a:rPr lang="en-US" dirty="0" smtClean="0"/>
              <a:t>, </a:t>
            </a:r>
            <a:r>
              <a:rPr lang="en-US" dirty="0" err="1" smtClean="0"/>
              <a:t>RandomSampler</a:t>
            </a:r>
            <a:r>
              <a:rPr lang="en-US" dirty="0" smtClean="0"/>
              <a:t>, </a:t>
            </a:r>
            <a:r>
              <a:rPr lang="en-US" dirty="0" err="1" smtClean="0"/>
              <a:t>IntervalSampler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mr-IN" dirty="0" smtClean="0"/>
              <a:t>–</a:t>
            </a:r>
            <a:r>
              <a:rPr lang="en-US" dirty="0" smtClean="0"/>
              <a:t> Secondary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used in places when we want the </a:t>
            </a:r>
            <a:r>
              <a:rPr lang="en-GB" b="1" dirty="0" smtClean="0"/>
              <a:t>Values</a:t>
            </a:r>
            <a:r>
              <a:rPr lang="en-GB" dirty="0" smtClean="0"/>
              <a:t> also sorted.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5049"/>
            <a:ext cx="8915400" cy="4106173"/>
          </a:xfrm>
        </p:spPr>
        <p:txBody>
          <a:bodyPr>
            <a:normAutofit/>
          </a:bodyPr>
          <a:lstStyle/>
          <a:p>
            <a:r>
              <a:rPr lang="en-US" dirty="0" smtClean="0"/>
              <a:t>Counters gives an insight on the additional information about the data being analyzed.         </a:t>
            </a:r>
            <a:r>
              <a:rPr lang="en-US" dirty="0" err="1" smtClean="0"/>
              <a:t>eg</a:t>
            </a:r>
            <a:r>
              <a:rPr lang="en-US" dirty="0" smtClean="0"/>
              <a:t>: if a counter used to count the invalid record give larger than expected value, we can validate the data itself or the code to identify the reasons.</a:t>
            </a:r>
          </a:p>
          <a:p>
            <a:endParaRPr lang="en-US" dirty="0"/>
          </a:p>
          <a:p>
            <a:r>
              <a:rPr lang="en-US" b="1" dirty="0"/>
              <a:t>Built-in </a:t>
            </a:r>
            <a:r>
              <a:rPr lang="en-US" b="1" dirty="0" smtClean="0"/>
              <a:t>Counters:</a:t>
            </a:r>
          </a:p>
          <a:p>
            <a:pPr lvl="1"/>
            <a:r>
              <a:rPr lang="en-US" dirty="0" smtClean="0"/>
              <a:t>Job counters</a:t>
            </a:r>
          </a:p>
          <a:p>
            <a:pPr lvl="1"/>
            <a:r>
              <a:rPr lang="en-US" dirty="0" smtClean="0"/>
              <a:t>Task counters, etc.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User defined counters. </a:t>
            </a:r>
          </a:p>
        </p:txBody>
      </p:sp>
    </p:spTree>
    <p:extLst>
      <p:ext uri="{BB962C8B-B14F-4D97-AF65-F5344CB8AC3E}">
        <p14:creationId xmlns:p14="http://schemas.microsoft.com/office/powerpoint/2010/main" val="12188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5049"/>
            <a:ext cx="8915400" cy="4106173"/>
          </a:xfrm>
        </p:spPr>
        <p:txBody>
          <a:bodyPr>
            <a:normAutofit/>
          </a:bodyPr>
          <a:lstStyle/>
          <a:p>
            <a:r>
              <a:rPr lang="en-US" dirty="0" smtClean="0"/>
              <a:t>Joins can be done in MapReduce. However writing code to </a:t>
            </a:r>
            <a:r>
              <a:rPr lang="en-US" dirty="0"/>
              <a:t>do </a:t>
            </a:r>
            <a:r>
              <a:rPr lang="en-US" dirty="0" smtClean="0"/>
              <a:t>joins is lot of effort and error prone. </a:t>
            </a:r>
          </a:p>
          <a:p>
            <a:endParaRPr lang="en-US" dirty="0"/>
          </a:p>
          <a:p>
            <a:r>
              <a:rPr lang="en-US" dirty="0" smtClean="0"/>
              <a:t>There are higher-level frameworks which makes things easier: Pig</a:t>
            </a:r>
            <a:r>
              <a:rPr lang="en-US" dirty="0"/>
              <a:t>, Hive, </a:t>
            </a:r>
            <a:r>
              <a:rPr lang="en-US" dirty="0" smtClean="0"/>
              <a:t>Cascading </a:t>
            </a:r>
            <a:r>
              <a:rPr lang="en-US" dirty="0"/>
              <a:t>or </a:t>
            </a:r>
            <a:r>
              <a:rPr lang="en-US" dirty="0" smtClean="0"/>
              <a:t>Spark.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0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Data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5049"/>
            <a:ext cx="8915400" cy="4106173"/>
          </a:xfrm>
        </p:spPr>
        <p:txBody>
          <a:bodyPr>
            <a:normAutofit/>
          </a:bodyPr>
          <a:lstStyle/>
          <a:p>
            <a:r>
              <a:rPr lang="en-US" dirty="0"/>
              <a:t>Side data </a:t>
            </a:r>
            <a:r>
              <a:rPr lang="en-US" dirty="0" smtClean="0"/>
              <a:t>is the extra </a:t>
            </a:r>
            <a:r>
              <a:rPr lang="en-US" dirty="0"/>
              <a:t>read-only data needed by a job to process the </a:t>
            </a:r>
            <a:r>
              <a:rPr lang="en-US" dirty="0" smtClean="0"/>
              <a:t>main dataset. (</a:t>
            </a:r>
            <a:r>
              <a:rPr lang="en-US" dirty="0" err="1" smtClean="0"/>
              <a:t>e.g</a:t>
            </a:r>
            <a:r>
              <a:rPr lang="en-US" dirty="0" smtClean="0"/>
              <a:t>: Lookup data to return the weather station name)</a:t>
            </a:r>
          </a:p>
          <a:p>
            <a:endParaRPr lang="en-US" dirty="0"/>
          </a:p>
          <a:p>
            <a:r>
              <a:rPr lang="en-US" dirty="0" smtClean="0"/>
              <a:t>We can add small sized data (</a:t>
            </a:r>
            <a:r>
              <a:rPr lang="en-US" dirty="0"/>
              <a:t>few </a:t>
            </a:r>
            <a:r>
              <a:rPr lang="en-US" dirty="0" smtClean="0"/>
              <a:t>KBs) as  key-value pairs in </a:t>
            </a:r>
            <a:r>
              <a:rPr lang="en-US" b="1" dirty="0" smtClean="0"/>
              <a:t>Job Configuration.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dirty="0" smtClean="0"/>
              <a:t>For bigger size data it is recommended to use </a:t>
            </a:r>
            <a:r>
              <a:rPr lang="en-US" b="1" dirty="0" smtClean="0"/>
              <a:t>Hadoop’s</a:t>
            </a:r>
            <a:r>
              <a:rPr lang="en-US" dirty="0" smtClean="0"/>
              <a:t> </a:t>
            </a:r>
            <a:r>
              <a:rPr lang="en-US" b="1" dirty="0" smtClean="0"/>
              <a:t>Distributed </a:t>
            </a:r>
            <a:r>
              <a:rPr lang="en-US" b="1" dirty="0"/>
              <a:t>Cache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6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Total Sort?</a:t>
            </a:r>
          </a:p>
          <a:p>
            <a:r>
              <a:rPr lang="en-GB" dirty="0" smtClean="0"/>
              <a:t>Speculative execution</a:t>
            </a:r>
          </a:p>
          <a:p>
            <a:r>
              <a:rPr lang="en-GB" dirty="0"/>
              <a:t>Samplers</a:t>
            </a:r>
            <a:r>
              <a:rPr lang="en-GB" dirty="0" smtClean="0"/>
              <a:t>?</a:t>
            </a:r>
          </a:p>
          <a:p>
            <a:r>
              <a:rPr lang="en-GB" dirty="0" smtClean="0"/>
              <a:t>Counters.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Hadoop: The Definitive Guide, 4th Edition - Author: Tom White </a:t>
            </a:r>
            <a:r>
              <a:rPr lang="en-GB" dirty="0" smtClean="0"/>
              <a:t>– Publisher</a:t>
            </a:r>
            <a:r>
              <a:rPr lang="en-GB" dirty="0"/>
              <a:t>: O'Reilly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1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/>
          <a:lstStyle/>
          <a:p>
            <a:r>
              <a:rPr lang="en-US" dirty="0" smtClean="0"/>
              <a:t>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2" y="1567543"/>
            <a:ext cx="9758939" cy="43674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Map </a:t>
            </a:r>
            <a:r>
              <a:rPr lang="en-US" dirty="0"/>
              <a:t>to Reduce </a:t>
            </a:r>
            <a:r>
              <a:rPr lang="mr-IN" dirty="0" smtClean="0"/>
              <a:t>–</a:t>
            </a:r>
            <a:r>
              <a:rPr lang="en-US" dirty="0" smtClean="0"/>
              <a:t> Failure handling</a:t>
            </a:r>
          </a:p>
          <a:p>
            <a:r>
              <a:rPr lang="en-US" dirty="0"/>
              <a:t>Speculative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Shuffle and Sort</a:t>
            </a:r>
          </a:p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Partial</a:t>
            </a:r>
          </a:p>
          <a:p>
            <a:pPr lvl="1"/>
            <a:r>
              <a:rPr lang="en-US" dirty="0" smtClean="0"/>
              <a:t>Total sort</a:t>
            </a:r>
          </a:p>
          <a:p>
            <a:pPr lvl="1"/>
            <a:r>
              <a:rPr lang="en-US" dirty="0" smtClean="0"/>
              <a:t>Secondary sort</a:t>
            </a:r>
          </a:p>
          <a:p>
            <a:r>
              <a:rPr lang="en-US" dirty="0" smtClean="0"/>
              <a:t>Counters</a:t>
            </a:r>
          </a:p>
          <a:p>
            <a:r>
              <a:rPr lang="en-US" dirty="0" smtClean="0"/>
              <a:t>Joins	</a:t>
            </a:r>
          </a:p>
          <a:p>
            <a:r>
              <a:rPr lang="en-US" dirty="0" smtClean="0"/>
              <a:t>Side data distribution</a:t>
            </a:r>
          </a:p>
          <a:p>
            <a:r>
              <a:rPr lang="en-US" dirty="0" smtClean="0"/>
              <a:t>FAQ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24" y="1905000"/>
            <a:ext cx="4750414" cy="4543425"/>
          </a:xfrm>
        </p:spPr>
      </p:pic>
    </p:spTree>
    <p:extLst>
      <p:ext uri="{BB962C8B-B14F-4D97-AF65-F5344CB8AC3E}">
        <p14:creationId xmlns:p14="http://schemas.microsoft.com/office/powerpoint/2010/main" val="2877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5" y="1496946"/>
            <a:ext cx="3012374" cy="5942945"/>
          </a:xfrm>
        </p:spPr>
        <p:txBody>
          <a:bodyPr/>
          <a:lstStyle/>
          <a:p>
            <a:r>
              <a:rPr lang="en-US" dirty="0"/>
              <a:t>Anatomy of MapReduce Job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76355" y="380014"/>
            <a:ext cx="7885356" cy="6359236"/>
            <a:chOff x="1235034" y="498765"/>
            <a:chExt cx="7885356" cy="6359236"/>
          </a:xfrm>
        </p:grpSpPr>
        <p:grpSp>
          <p:nvGrpSpPr>
            <p:cNvPr id="4" name="Group 3"/>
            <p:cNvGrpSpPr/>
            <p:nvPr/>
          </p:nvGrpSpPr>
          <p:grpSpPr>
            <a:xfrm>
              <a:off x="1235034" y="498765"/>
              <a:ext cx="7885356" cy="6359236"/>
              <a:chOff x="1041874" y="-495723"/>
              <a:chExt cx="7959622" cy="717277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09" t="25039" r="20852" b="12148"/>
              <a:stretch/>
            </p:blipFill>
            <p:spPr>
              <a:xfrm>
                <a:off x="1041874" y="-495723"/>
                <a:ext cx="7959622" cy="447395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864" t="33890" r="20914" b="33655"/>
              <a:stretch/>
            </p:blipFill>
            <p:spPr>
              <a:xfrm>
                <a:off x="2707575" y="3978234"/>
                <a:ext cx="6293921" cy="2698813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45" t="60834" r="21161" b="34891"/>
            <a:stretch/>
          </p:blipFill>
          <p:spPr>
            <a:xfrm>
              <a:off x="6947065" y="3138798"/>
              <a:ext cx="2137693" cy="293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/>
          <a:lstStyle/>
          <a:p>
            <a:r>
              <a:rPr lang="en-US" dirty="0"/>
              <a:t>Task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2" y="1484416"/>
            <a:ext cx="9758939" cy="44505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Failed due to exception in code: </a:t>
            </a:r>
            <a:r>
              <a:rPr lang="en-US" dirty="0" smtClean="0"/>
              <a:t>The JVM reports back to Application master which marks the task as failure and free up the resources.</a:t>
            </a:r>
          </a:p>
          <a:p>
            <a:endParaRPr lang="en-US" dirty="0" smtClean="0"/>
          </a:p>
          <a:p>
            <a:r>
              <a:rPr lang="en-US" b="1" dirty="0" smtClean="0"/>
              <a:t>Sudden exit of Task JVM:</a:t>
            </a:r>
            <a:r>
              <a:rPr lang="en-US" dirty="0"/>
              <a:t> </a:t>
            </a:r>
            <a:r>
              <a:rPr lang="en-US" dirty="0" smtClean="0"/>
              <a:t>Node manager notices the problem and informs the Application master, which marks the </a:t>
            </a:r>
            <a:r>
              <a:rPr lang="en-US" b="1" i="1" dirty="0" smtClean="0"/>
              <a:t>attempt</a:t>
            </a:r>
            <a:r>
              <a:rPr lang="en-US" dirty="0" smtClean="0"/>
              <a:t> as failure. It will be </a:t>
            </a:r>
            <a:r>
              <a:rPr lang="en-US" dirty="0" smtClean="0"/>
              <a:t>re-tried </a:t>
            </a:r>
            <a:r>
              <a:rPr lang="en-US" dirty="0" smtClean="0"/>
              <a:t>in some other nodes. If a task fails for </a:t>
            </a:r>
            <a:r>
              <a:rPr lang="en-US" b="1" dirty="0" smtClean="0"/>
              <a:t>four*</a:t>
            </a:r>
            <a:r>
              <a:rPr lang="en-US" dirty="0" smtClean="0"/>
              <a:t>  attempt the whole job is marked as failed.</a:t>
            </a:r>
          </a:p>
          <a:p>
            <a:endParaRPr lang="en-US" dirty="0" smtClean="0"/>
          </a:p>
          <a:p>
            <a:r>
              <a:rPr lang="en-US" b="1" dirty="0" smtClean="0"/>
              <a:t>Hanging task: </a:t>
            </a:r>
            <a:r>
              <a:rPr lang="en-US" dirty="0" smtClean="0"/>
              <a:t>If a task hangs for more than </a:t>
            </a:r>
            <a:r>
              <a:rPr lang="en-US" b="1" dirty="0" smtClean="0"/>
              <a:t>10*</a:t>
            </a:r>
            <a:r>
              <a:rPr lang="en-US" dirty="0" smtClean="0"/>
              <a:t> minutes, it is marked a </a:t>
            </a:r>
            <a:r>
              <a:rPr lang="en-US" dirty="0" smtClean="0"/>
              <a:t>failed</a:t>
            </a:r>
            <a:r>
              <a:rPr lang="en-US" dirty="0" smtClean="0"/>
              <a:t>. The Application master kills the JVM after this time. 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Killing duplicate task: </a:t>
            </a:r>
            <a:r>
              <a:rPr lang="en-US" dirty="0" smtClean="0"/>
              <a:t>Kill one of slow running duplicate tasks in </a:t>
            </a:r>
            <a:r>
              <a:rPr lang="en-US" b="1" i="1" dirty="0" smtClean="0"/>
              <a:t>speculative execution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User initiated failing:</a:t>
            </a:r>
            <a:r>
              <a:rPr lang="en-US" dirty="0" smtClean="0"/>
              <a:t> User have the option to kill a task or whole job form command line and UI.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5672" y="6080166"/>
            <a:ext cx="320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 * - configurable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/>
          <a:lstStyle/>
          <a:p>
            <a:r>
              <a:rPr lang="en-US" dirty="0"/>
              <a:t>Application Master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2" y="1905000"/>
            <a:ext cx="9758939" cy="4543301"/>
          </a:xfrm>
        </p:spPr>
        <p:txBody>
          <a:bodyPr>
            <a:normAutofit/>
          </a:bodyPr>
          <a:lstStyle/>
          <a:p>
            <a:r>
              <a:rPr lang="en-US" dirty="0" smtClean="0"/>
              <a:t>If application master fails </a:t>
            </a:r>
            <a:r>
              <a:rPr lang="en-US" b="1" dirty="0" smtClean="0"/>
              <a:t>twice*</a:t>
            </a:r>
            <a:r>
              <a:rPr lang="en-US" dirty="0" smtClean="0"/>
              <a:t>  Resource manager will make the whole job as failed.</a:t>
            </a:r>
          </a:p>
          <a:p>
            <a:endParaRPr lang="en-US" dirty="0" smtClean="0"/>
          </a:p>
          <a:p>
            <a:r>
              <a:rPr lang="en-US" dirty="0" smtClean="0"/>
              <a:t>Application master sends periodic </a:t>
            </a:r>
            <a:r>
              <a:rPr lang="en-US" b="1" dirty="0" smtClean="0"/>
              <a:t>heartbeat</a:t>
            </a:r>
            <a:r>
              <a:rPr lang="en-US" dirty="0" smtClean="0"/>
              <a:t> to Resource manager. If the application master fails, Resource manager starts a new Application master.</a:t>
            </a:r>
          </a:p>
          <a:p>
            <a:r>
              <a:rPr lang="en-US" dirty="0" smtClean="0"/>
              <a:t>The new Application master reads the state of the tasks already completed by the previous failed Application master from </a:t>
            </a:r>
            <a:r>
              <a:rPr lang="en-US" b="1" dirty="0" smtClean="0"/>
              <a:t>job history</a:t>
            </a:r>
            <a:r>
              <a:rPr lang="en-US" dirty="0" smtClean="0"/>
              <a:t>. So those task are not run again.</a:t>
            </a:r>
          </a:p>
          <a:p>
            <a:endParaRPr lang="en-US" dirty="0" smtClean="0"/>
          </a:p>
          <a:p>
            <a:r>
              <a:rPr lang="en-US" dirty="0"/>
              <a:t>MapReduce </a:t>
            </a:r>
            <a:r>
              <a:rPr lang="en-US" dirty="0" smtClean="0"/>
              <a:t>client polls the Application master for the progress, if the application master has failed, the client wont get the response. </a:t>
            </a:r>
          </a:p>
          <a:p>
            <a:r>
              <a:rPr lang="en-US" dirty="0" smtClean="0"/>
              <a:t>Then, MapReduce  </a:t>
            </a:r>
            <a:r>
              <a:rPr lang="en-US" dirty="0" smtClean="0"/>
              <a:t>Client will call Resource manager to get the new Application masters address and </a:t>
            </a:r>
            <a:r>
              <a:rPr lang="en-US" b="1" i="1" dirty="0" smtClean="0"/>
              <a:t>caches</a:t>
            </a:r>
            <a:r>
              <a:rPr lang="en-US" dirty="0" smtClean="0"/>
              <a:t> it </a:t>
            </a:r>
            <a:r>
              <a:rPr lang="mr-IN" dirty="0" smtClean="0"/>
              <a:t>–</a:t>
            </a:r>
            <a:r>
              <a:rPr lang="en-US" dirty="0" smtClean="0"/>
              <a:t> so it won’t overload Resource manager.</a:t>
            </a:r>
            <a:endParaRPr lang="en-US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45672" y="6080166"/>
            <a:ext cx="320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* - configurable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/>
          <a:lstStyle/>
          <a:p>
            <a:r>
              <a:rPr lang="en-US" dirty="0"/>
              <a:t>Node Manager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2" y="1905000"/>
            <a:ext cx="9758939" cy="45433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Node manager sends </a:t>
            </a:r>
            <a:r>
              <a:rPr lang="en-US" dirty="0"/>
              <a:t>periodic </a:t>
            </a:r>
            <a:r>
              <a:rPr lang="en-US" b="1" dirty="0"/>
              <a:t>heartbeat</a:t>
            </a:r>
            <a:r>
              <a:rPr lang="en-US" dirty="0"/>
              <a:t> to Resource </a:t>
            </a:r>
            <a:r>
              <a:rPr lang="en-US" dirty="0" smtClean="0"/>
              <a:t>manager. If the heartbeats are not received for 10 minutes the Resource manager </a:t>
            </a:r>
            <a:r>
              <a:rPr lang="en-US" b="1" dirty="0" smtClean="0"/>
              <a:t>remove </a:t>
            </a:r>
            <a:r>
              <a:rPr lang="en-US" dirty="0" smtClean="0"/>
              <a:t>the node </a:t>
            </a:r>
            <a:r>
              <a:rPr lang="en-US" b="1" dirty="0" smtClean="0"/>
              <a:t>from the pool </a:t>
            </a:r>
            <a:r>
              <a:rPr lang="en-US" dirty="0" smtClean="0"/>
              <a:t>for scheduling the container.</a:t>
            </a:r>
          </a:p>
          <a:p>
            <a:endParaRPr lang="en-US" dirty="0" smtClean="0"/>
          </a:p>
          <a:p>
            <a:r>
              <a:rPr lang="en-US" dirty="0" smtClean="0"/>
              <a:t>Node manager may be running a </a:t>
            </a:r>
            <a:r>
              <a:rPr lang="en-US" b="1" dirty="0" smtClean="0"/>
              <a:t>Application master </a:t>
            </a:r>
            <a:r>
              <a:rPr lang="en-US" dirty="0" smtClean="0"/>
              <a:t>or </a:t>
            </a:r>
            <a:r>
              <a:rPr lang="en-US" b="1" dirty="0" smtClean="0"/>
              <a:t>task</a:t>
            </a:r>
            <a:r>
              <a:rPr lang="en-US" dirty="0" smtClean="0"/>
              <a:t>. It will be recovered as described before.</a:t>
            </a:r>
          </a:p>
          <a:p>
            <a:endParaRPr lang="en-US" dirty="0" smtClean="0"/>
          </a:p>
          <a:p>
            <a:r>
              <a:rPr lang="en-US" dirty="0" smtClean="0"/>
              <a:t>For incomplete job </a:t>
            </a:r>
            <a:r>
              <a:rPr lang="mr-IN" dirty="0" smtClean="0"/>
              <a:t>–</a:t>
            </a:r>
            <a:r>
              <a:rPr lang="en-US" dirty="0" smtClean="0"/>
              <a:t> the application master </a:t>
            </a:r>
            <a:r>
              <a:rPr lang="en-US" b="1" dirty="0" smtClean="0"/>
              <a:t>re-runs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b="1" dirty="0" smtClean="0"/>
              <a:t>map tasks </a:t>
            </a:r>
            <a:r>
              <a:rPr lang="en-US" dirty="0" smtClean="0"/>
              <a:t>(even it is completed successfully) in some other node </a:t>
            </a:r>
            <a:r>
              <a:rPr lang="en-US" dirty="0"/>
              <a:t>intermediate </a:t>
            </a:r>
            <a:r>
              <a:rPr lang="en-US" dirty="0" smtClean="0"/>
              <a:t>since the intermediate output stored in </a:t>
            </a:r>
            <a:r>
              <a:rPr lang="en-US" dirty="0"/>
              <a:t>failed node manager’s local filesystem may not be accessible to the </a:t>
            </a:r>
            <a:r>
              <a:rPr lang="en-US" dirty="0" smtClean="0"/>
              <a:t>reduce task.  (</a:t>
            </a:r>
            <a:r>
              <a:rPr lang="en-US" i="1" dirty="0" smtClean="0"/>
              <a:t>what about Reduce tasks</a:t>
            </a:r>
            <a:r>
              <a:rPr lang="en-US" dirty="0" smtClean="0"/>
              <a:t>? Cue: think where the results are stored)</a:t>
            </a:r>
          </a:p>
          <a:p>
            <a:endParaRPr lang="en-US" dirty="0"/>
          </a:p>
          <a:p>
            <a:r>
              <a:rPr lang="en-US" dirty="0"/>
              <a:t>Node managers may be </a:t>
            </a:r>
            <a:r>
              <a:rPr lang="en-US" dirty="0" smtClean="0"/>
              <a:t>blacklisted, even </a:t>
            </a:r>
            <a:r>
              <a:rPr lang="en-US" dirty="0" smtClean="0"/>
              <a:t>it is healthy if </a:t>
            </a:r>
            <a:r>
              <a:rPr lang="en-US" dirty="0" smtClean="0"/>
              <a:t>the failures of the applications running in the Node managers are high.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6911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/>
          <a:lstStyle/>
          <a:p>
            <a:r>
              <a:rPr lang="en-US" dirty="0"/>
              <a:t>Resource Manager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2" y="1905000"/>
            <a:ext cx="9758939" cy="4543301"/>
          </a:xfrm>
        </p:spPr>
        <p:txBody>
          <a:bodyPr>
            <a:normAutofit/>
          </a:bodyPr>
          <a:lstStyle/>
          <a:p>
            <a:r>
              <a:rPr lang="en-US" dirty="0" smtClean="0"/>
              <a:t>If a Resource manager fails the  </a:t>
            </a:r>
            <a:r>
              <a:rPr lang="en-US" dirty="0"/>
              <a:t>jobs </a:t>
            </a:r>
            <a:r>
              <a:rPr lang="en-US" dirty="0" smtClean="0"/>
              <a:t>and task containers </a:t>
            </a:r>
            <a:r>
              <a:rPr lang="en-US" dirty="0"/>
              <a:t>can </a:t>
            </a:r>
            <a:r>
              <a:rPr lang="en-US" dirty="0" smtClean="0"/>
              <a:t>not be </a:t>
            </a:r>
            <a:r>
              <a:rPr lang="en-US" dirty="0"/>
              <a:t>launched.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b="1" dirty="0" smtClean="0"/>
              <a:t>HA</a:t>
            </a:r>
            <a:r>
              <a:rPr lang="en-US" dirty="0" smtClean="0"/>
              <a:t>, </a:t>
            </a:r>
            <a:r>
              <a:rPr lang="en-US" dirty="0"/>
              <a:t>it is necessary to run a </a:t>
            </a:r>
            <a:r>
              <a:rPr lang="en-US" b="1" dirty="0"/>
              <a:t>pair</a:t>
            </a:r>
            <a:r>
              <a:rPr lang="en-US" dirty="0"/>
              <a:t> of resource managers in </a:t>
            </a:r>
            <a:r>
              <a:rPr lang="en-US" dirty="0" smtClean="0"/>
              <a:t>an active-standby </a:t>
            </a:r>
            <a:r>
              <a:rPr lang="en-US" dirty="0"/>
              <a:t>configuration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/>
              <a:t>about all the running </a:t>
            </a:r>
            <a:r>
              <a:rPr lang="en-US" dirty="0" smtClean="0"/>
              <a:t>applications (</a:t>
            </a:r>
            <a:r>
              <a:rPr lang="en-US" dirty="0" err="1" smtClean="0"/>
              <a:t>e.g</a:t>
            </a:r>
            <a:r>
              <a:rPr lang="en-US" dirty="0" smtClean="0"/>
              <a:t>: Application master) </a:t>
            </a:r>
            <a:r>
              <a:rPr lang="en-US" dirty="0"/>
              <a:t>is stored in a highly available state </a:t>
            </a:r>
            <a:r>
              <a:rPr lang="en-US" dirty="0" smtClean="0"/>
              <a:t>store (</a:t>
            </a:r>
            <a:r>
              <a:rPr lang="en-US" dirty="0"/>
              <a:t>backed by </a:t>
            </a:r>
            <a:r>
              <a:rPr lang="en-US" dirty="0" err="1"/>
              <a:t>ZooKeeper</a:t>
            </a:r>
            <a:r>
              <a:rPr lang="en-US" dirty="0"/>
              <a:t> or HDFS), so that the standby can recover the core state of </a:t>
            </a:r>
            <a:r>
              <a:rPr lang="en-US" dirty="0" smtClean="0"/>
              <a:t>the failed Resource manager.</a:t>
            </a:r>
          </a:p>
          <a:p>
            <a:endParaRPr lang="en-US" dirty="0"/>
          </a:p>
          <a:p>
            <a:r>
              <a:rPr lang="en-US" dirty="0" smtClean="0"/>
              <a:t>The new Resource manager then restart all the application masters in the cluster. </a:t>
            </a:r>
          </a:p>
          <a:p>
            <a:r>
              <a:rPr lang="en-US" dirty="0" smtClean="0"/>
              <a:t>Client and node managers should be configured to handle resource manager fail over. They try communicating to both standby resource managers until one become active.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834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/>
          <a:lstStyle/>
          <a:p>
            <a:r>
              <a:rPr lang="en-US" dirty="0"/>
              <a:t>Speculative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2" y="1905000"/>
            <a:ext cx="9758939" cy="4543301"/>
          </a:xfrm>
        </p:spPr>
        <p:txBody>
          <a:bodyPr>
            <a:normAutofit/>
          </a:bodyPr>
          <a:lstStyle/>
          <a:p>
            <a:r>
              <a:rPr lang="en-US" dirty="0" smtClean="0"/>
              <a:t>If a task is running slower than expected, MapReduce framework doesn’t try to identify the problem and fix  it. </a:t>
            </a:r>
          </a:p>
          <a:p>
            <a:endParaRPr lang="en-US" dirty="0"/>
          </a:p>
          <a:p>
            <a:r>
              <a:rPr lang="en-US" dirty="0" smtClean="0"/>
              <a:t>Instead another equivalent task is launched. This is called  </a:t>
            </a:r>
            <a:r>
              <a:rPr lang="en-US" b="1" dirty="0" smtClean="0"/>
              <a:t>speculative execution </a:t>
            </a:r>
            <a:r>
              <a:rPr lang="en-US" dirty="0"/>
              <a:t>of tasks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one </a:t>
            </a:r>
            <a:r>
              <a:rPr lang="en-US" smtClean="0"/>
              <a:t>task </a:t>
            </a:r>
            <a:r>
              <a:rPr lang="en-US" smtClean="0"/>
              <a:t>gets completed first, </a:t>
            </a:r>
            <a:r>
              <a:rPr lang="en-US" dirty="0" smtClean="0"/>
              <a:t>the other task will be killed. This doesn’t count towards and attempt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Speculative task is optimization not for reliability. If there are bugs in the code, We cannot rely on this feature as the same bug will affect the speculative task too.</a:t>
            </a:r>
          </a:p>
        </p:txBody>
      </p:sp>
    </p:spTree>
    <p:extLst>
      <p:ext uri="{BB962C8B-B14F-4D97-AF65-F5344CB8AC3E}">
        <p14:creationId xmlns:p14="http://schemas.microsoft.com/office/powerpoint/2010/main" val="9053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4" t="22736" r="9806" b="11727"/>
          <a:stretch/>
        </p:blipFill>
        <p:spPr>
          <a:xfrm>
            <a:off x="1306286" y="1508167"/>
            <a:ext cx="9754479" cy="4536375"/>
          </a:xfrm>
        </p:spPr>
      </p:pic>
    </p:spTree>
    <p:extLst>
      <p:ext uri="{BB962C8B-B14F-4D97-AF65-F5344CB8AC3E}">
        <p14:creationId xmlns:p14="http://schemas.microsoft.com/office/powerpoint/2010/main" val="16189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534</TotalTime>
  <Words>1183</Words>
  <Application>Microsoft Office PowerPoint</Application>
  <PresentationFormat>Custom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Wisp</vt:lpstr>
      <vt:lpstr>Map reduce          – Internal Architecture</vt:lpstr>
      <vt:lpstr> Agenda</vt:lpstr>
      <vt:lpstr>Anatomy of MapReduce Job</vt:lpstr>
      <vt:lpstr>Task Failure</vt:lpstr>
      <vt:lpstr>Application Master Failure</vt:lpstr>
      <vt:lpstr>Node Manager Failure</vt:lpstr>
      <vt:lpstr>Resource Manager Failure</vt:lpstr>
      <vt:lpstr>Speculative Execution</vt:lpstr>
      <vt:lpstr>Shuffle and Sort</vt:lpstr>
      <vt:lpstr>Shuffle &amp; sort – Map Side</vt:lpstr>
      <vt:lpstr>Shuffle &amp; sort – Reduce Side</vt:lpstr>
      <vt:lpstr>Sorting – partial </vt:lpstr>
      <vt:lpstr>Sorting – Total </vt:lpstr>
      <vt:lpstr>Sorting – Secondary </vt:lpstr>
      <vt:lpstr>Counters</vt:lpstr>
      <vt:lpstr>Joins</vt:lpstr>
      <vt:lpstr>Side Data Distribution</vt:lpstr>
      <vt:lpstr>FAQ</vt:lpstr>
      <vt:lpstr>References and sources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– Introduction</dc:title>
  <dc:creator>Mathan raj Thangaraj</dc:creator>
  <cp:lastModifiedBy>Mathanraj Thangaraj</cp:lastModifiedBy>
  <cp:revision>223</cp:revision>
  <dcterms:created xsi:type="dcterms:W3CDTF">2016-11-14T20:04:35Z</dcterms:created>
  <dcterms:modified xsi:type="dcterms:W3CDTF">2016-11-17T12:21:25Z</dcterms:modified>
</cp:coreProperties>
</file>