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13" r:id="rId3"/>
    <p:sldId id="446" r:id="rId4"/>
    <p:sldId id="451" r:id="rId5"/>
    <p:sldId id="452" r:id="rId6"/>
    <p:sldId id="457" r:id="rId7"/>
    <p:sldId id="445" r:id="rId8"/>
    <p:sldId id="444" r:id="rId9"/>
    <p:sldId id="442" r:id="rId10"/>
    <p:sldId id="423" r:id="rId11"/>
    <p:sldId id="424" r:id="rId12"/>
    <p:sldId id="467" r:id="rId13"/>
    <p:sldId id="44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89122" autoAdjust="0"/>
  </p:normalViewPr>
  <p:slideViewPr>
    <p:cSldViewPr snapToGrid="0" snapToObjects="1">
      <p:cViewPr>
        <p:scale>
          <a:sx n="88" d="100"/>
          <a:sy n="88" d="100"/>
        </p:scale>
        <p:origin x="-20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2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E79FF-01BA-5D48-8FB4-91D723A433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8302-14C2-7545-B55B-653A547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99" tIns="45001" rIns="89999" bIns="45001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49A7-0D4B-FA45-882A-A0E45151897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stable/hadoop-project-dist/hadoop-hdfs/HdfsUserGuid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8935"/>
            <a:ext cx="9144000" cy="173216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 err="1" smtClean="0">
                <a:solidFill>
                  <a:srgbClr val="0000FF"/>
                </a:solidFill>
              </a:rPr>
              <a:t>Hadoop</a:t>
            </a:r>
            <a:r>
              <a:rPr lang="en-US" b="1" dirty="0" smtClean="0">
                <a:solidFill>
                  <a:srgbClr val="0000FF"/>
                </a:solidFill>
              </a:rPr>
              <a:t> Distributed File System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296503" y="5229792"/>
            <a:ext cx="185948" cy="37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sz="2000" b="1">
              <a:solidFill>
                <a:schemeClr val="bg1"/>
              </a:solidFill>
              <a:cs typeface="+mn-cs"/>
            </a:endParaRPr>
          </a:p>
        </p:txBody>
      </p:sp>
      <p:graphicFrame>
        <p:nvGraphicFramePr>
          <p:cNvPr id="4104" name="Object 14"/>
          <p:cNvGraphicFramePr>
            <a:graphicFrameLocks noChangeAspect="1"/>
          </p:cNvGraphicFramePr>
          <p:nvPr/>
        </p:nvGraphicFramePr>
        <p:xfrm>
          <a:off x="4515191" y="3319463"/>
          <a:ext cx="1120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191" y="3319463"/>
                        <a:ext cx="1120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BackupNode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err="1"/>
              <a:t>BackupNode</a:t>
            </a:r>
            <a:r>
              <a:rPr lang="en-GB" b="1" dirty="0"/>
              <a:t> is capable of creating periodic </a:t>
            </a:r>
            <a:r>
              <a:rPr lang="en-GB" b="1" dirty="0" smtClean="0"/>
              <a:t>checkpoints. It </a:t>
            </a:r>
            <a:r>
              <a:rPr lang="en-GB" b="1" dirty="0"/>
              <a:t>maintains an in-memory, up-to-date image of the file system namespace that is always synchronized with the state of the </a:t>
            </a:r>
            <a:r>
              <a:rPr lang="en-GB" b="1" dirty="0" err="1"/>
              <a:t>NameNode</a:t>
            </a:r>
            <a:r>
              <a:rPr lang="en-GB" dirty="0"/>
              <a:t>. </a:t>
            </a:r>
            <a:r>
              <a:rPr lang="en-GB" dirty="0" err="1"/>
              <a:t>NameNode</a:t>
            </a:r>
            <a:r>
              <a:rPr lang="en-GB" dirty="0"/>
              <a:t> informs </a:t>
            </a:r>
            <a:r>
              <a:rPr lang="en-GB" dirty="0" err="1"/>
              <a:t>BackupNode</a:t>
            </a:r>
            <a:r>
              <a:rPr lang="en-GB" dirty="0"/>
              <a:t> about all the transactions in form of a stream of changes. As </a:t>
            </a:r>
            <a:r>
              <a:rPr lang="en-GB" dirty="0" err="1"/>
              <a:t>NameNode</a:t>
            </a:r>
            <a:r>
              <a:rPr lang="en-GB" dirty="0"/>
              <a:t> and </a:t>
            </a:r>
            <a:r>
              <a:rPr lang="en-GB" dirty="0" err="1"/>
              <a:t>BackupNode</a:t>
            </a:r>
            <a:r>
              <a:rPr lang="en-GB" dirty="0"/>
              <a:t>, both store all information in </a:t>
            </a:r>
            <a:r>
              <a:rPr lang="en-GB" dirty="0" smtClean="0"/>
              <a:t>memory.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 err="1"/>
              <a:t>BackupNode</a:t>
            </a:r>
            <a:r>
              <a:rPr lang="en-GB" dirty="0"/>
              <a:t> </a:t>
            </a:r>
            <a:r>
              <a:rPr lang="en-GB" dirty="0" smtClean="0"/>
              <a:t> acts as a </a:t>
            </a:r>
            <a:r>
              <a:rPr lang="en-GB" b="1" dirty="0" smtClean="0"/>
              <a:t>read-only </a:t>
            </a:r>
            <a:r>
              <a:rPr lang="en-GB" b="1" dirty="0" err="1"/>
              <a:t>NameNode</a:t>
            </a:r>
            <a:r>
              <a:rPr lang="en-GB" dirty="0"/>
              <a:t>. It </a:t>
            </a:r>
            <a:r>
              <a:rPr lang="en-GB" dirty="0" smtClean="0"/>
              <a:t>holds the  </a:t>
            </a:r>
            <a:r>
              <a:rPr lang="en-GB" dirty="0"/>
              <a:t>metadata information </a:t>
            </a:r>
            <a:r>
              <a:rPr lang="en-GB" b="1" dirty="0"/>
              <a:t>except of block locations</a:t>
            </a:r>
            <a:r>
              <a:rPr lang="en-GB" dirty="0"/>
              <a:t>. It can perform all operations of the regular </a:t>
            </a:r>
            <a:r>
              <a:rPr lang="en-GB" dirty="0" err="1"/>
              <a:t>NameNode</a:t>
            </a:r>
            <a:r>
              <a:rPr lang="en-GB" dirty="0"/>
              <a:t> that do not involve modification of the namespace or knowledge of block locations. It means when </a:t>
            </a:r>
            <a:r>
              <a:rPr lang="en-GB" dirty="0" err="1"/>
              <a:t>NameNode</a:t>
            </a:r>
            <a:r>
              <a:rPr lang="en-GB" dirty="0"/>
              <a:t> fails, all latest updates which have not been persisted until now, will not be persisted by </a:t>
            </a:r>
            <a:r>
              <a:rPr lang="en-GB" dirty="0" err="1"/>
              <a:t>BackupNode</a:t>
            </a:r>
            <a:r>
              <a:rPr lang="en-GB" dirty="0"/>
              <a:t> now.</a:t>
            </a:r>
          </a:p>
          <a:p>
            <a:r>
              <a:rPr lang="en-GB" b="1" dirty="0" err="1" smtClean="0"/>
              <a:t>BackupNode</a:t>
            </a:r>
            <a:r>
              <a:rPr lang="en-GB" b="1" dirty="0" smtClean="0"/>
              <a:t> </a:t>
            </a:r>
            <a:r>
              <a:rPr lang="en-GB" b="1" dirty="0"/>
              <a:t>is not a Secondary </a:t>
            </a:r>
            <a:r>
              <a:rPr lang="en-GB" b="1" dirty="0" err="1"/>
              <a:t>NameNode</a:t>
            </a:r>
            <a:r>
              <a:rPr lang="en-GB" dirty="0"/>
              <a:t> (alternate </a:t>
            </a:r>
            <a:r>
              <a:rPr lang="en-GB" dirty="0" err="1"/>
              <a:t>NameNode</a:t>
            </a:r>
            <a:r>
              <a:rPr lang="en-GB" dirty="0"/>
              <a:t> if active </a:t>
            </a:r>
            <a:r>
              <a:rPr lang="en-GB" dirty="0" err="1"/>
              <a:t>NameNode</a:t>
            </a:r>
            <a:r>
              <a:rPr lang="en-GB" dirty="0"/>
              <a:t> fails), it does not entertain client requests for read/write files. </a:t>
            </a:r>
          </a:p>
        </p:txBody>
      </p:sp>
    </p:spTree>
    <p:extLst>
      <p:ext uri="{BB962C8B-B14F-4D97-AF65-F5344CB8AC3E}">
        <p14:creationId xmlns:p14="http://schemas.microsoft.com/office/powerpoint/2010/main" val="7069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File System </a:t>
            </a:r>
            <a:r>
              <a:rPr lang="en-US" b="1" dirty="0" smtClean="0">
                <a:solidFill>
                  <a:srgbClr val="0000FF"/>
                </a:solidFill>
              </a:rPr>
              <a:t>Snapshots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A snapshot is an image of whole cluster, which is saved to prevent any data loss in case of system upgrades</a:t>
            </a:r>
            <a:r>
              <a:rPr lang="en-GB" dirty="0"/>
              <a:t>. The actual data files are not part of this images, because it will result in doubling the memory area of whole cluster.</a:t>
            </a:r>
          </a:p>
          <a:p>
            <a:r>
              <a:rPr lang="en-GB" dirty="0"/>
              <a:t>When an snapshot is requested by admin, </a:t>
            </a:r>
            <a:r>
              <a:rPr lang="en-GB" dirty="0" err="1"/>
              <a:t>NameNode</a:t>
            </a:r>
            <a:r>
              <a:rPr lang="en-GB" dirty="0"/>
              <a:t> pick exiting checkpoint file and merge all journal logs into it and store into persistent </a:t>
            </a:r>
            <a:r>
              <a:rPr lang="en-GB" dirty="0" err="1"/>
              <a:t>filesystem</a:t>
            </a:r>
            <a:r>
              <a:rPr lang="en-GB" dirty="0"/>
              <a:t>. </a:t>
            </a:r>
            <a:r>
              <a:rPr lang="en-GB" dirty="0" err="1"/>
              <a:t>Similarily</a:t>
            </a:r>
            <a:r>
              <a:rPr lang="en-GB" dirty="0"/>
              <a:t>, all </a:t>
            </a:r>
            <a:r>
              <a:rPr lang="en-GB" dirty="0" err="1"/>
              <a:t>DataNodes</a:t>
            </a:r>
            <a:r>
              <a:rPr lang="en-GB" dirty="0"/>
              <a:t> copy their </a:t>
            </a:r>
            <a:r>
              <a:rPr lang="en-GB" b="1" dirty="0"/>
              <a:t>directory information, and hard links to data blocks</a:t>
            </a:r>
            <a:r>
              <a:rPr lang="en-GB" dirty="0"/>
              <a:t> and store into them. This information is used in event of cluster failure.</a:t>
            </a:r>
          </a:p>
        </p:txBody>
      </p:sp>
    </p:spTree>
    <p:extLst>
      <p:ext uri="{BB962C8B-B14F-4D97-AF65-F5344CB8AC3E}">
        <p14:creationId xmlns:p14="http://schemas.microsoft.com/office/powerpoint/2010/main" val="27634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00FF"/>
                </a:solidFill>
              </a:rPr>
              <a:t>References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213"/>
            <a:ext cx="7772400" cy="4504192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hlinkClick r:id="rId2"/>
              </a:rPr>
              <a:t>https://</a:t>
            </a:r>
            <a:r>
              <a:rPr lang="en-GB" sz="1400" dirty="0" smtClean="0">
                <a:hlinkClick r:id="rId2"/>
              </a:rPr>
              <a:t>hadoop.apache.org/docs/stable/hadoop-project-dist/hadoop-hdfs/HdfsUserGuide.html</a:t>
            </a:r>
            <a:endParaRPr lang="en-GB" sz="14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73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Questions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						</a:t>
            </a:r>
          </a:p>
          <a:p>
            <a:pPr marL="0" indent="0">
              <a:buNone/>
            </a:pPr>
            <a:endParaRPr lang="en-US" sz="4400" b="1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				</a:t>
            </a:r>
            <a:r>
              <a:rPr lang="en-US" sz="88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				?</a:t>
            </a:r>
            <a:endParaRPr lang="en-US" sz="8800" b="1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42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997" y="73025"/>
            <a:ext cx="8951003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997" y="919163"/>
            <a:ext cx="8951003" cy="5435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/>
              <a:t>What </a:t>
            </a:r>
            <a:r>
              <a:rPr lang="en-GB" dirty="0" smtClean="0"/>
              <a:t>is HDFS?</a:t>
            </a: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/>
              <a:t>HDFS Architecture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/>
              <a:t>Components of HDFS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6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HDFS Architecture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sz="3300" dirty="0"/>
              <a:t>Big data </a:t>
            </a:r>
            <a:r>
              <a:rPr lang="en-GB" sz="3300" dirty="0" smtClean="0"/>
              <a:t>describes </a:t>
            </a:r>
            <a:r>
              <a:rPr lang="en-GB" sz="3300" dirty="0"/>
              <a:t>the large volume of data – both structured and </a:t>
            </a:r>
            <a:r>
              <a:rPr lang="en-GB" sz="3300" dirty="0" smtClean="0"/>
              <a:t>unstructured</a:t>
            </a:r>
            <a:r>
              <a:rPr lang="en-US" sz="3300" dirty="0" smtClean="0"/>
              <a:t> </a:t>
            </a:r>
            <a:r>
              <a:rPr lang="en-GB" sz="3600" dirty="0"/>
              <a:t>that inundates a business on a day-to-day </a:t>
            </a:r>
            <a:r>
              <a:rPr lang="en-GB" sz="3600" dirty="0" smtClean="0"/>
              <a:t>basis</a:t>
            </a:r>
          </a:p>
          <a:p>
            <a:pPr>
              <a:defRPr/>
            </a:pPr>
            <a:endParaRPr lang="en-GB" sz="3600" dirty="0"/>
          </a:p>
          <a:p>
            <a:pPr marL="0" indent="0">
              <a:buNone/>
              <a:defRPr/>
            </a:pPr>
            <a:r>
              <a:rPr lang="en-GB" sz="3600" b="1" dirty="0" smtClean="0"/>
              <a:t>Why Big data Matters?</a:t>
            </a:r>
            <a:endParaRPr lang="en-US" sz="3300" b="1" dirty="0"/>
          </a:p>
          <a:p>
            <a:r>
              <a:rPr lang="en-GB" sz="3600" dirty="0" smtClean="0"/>
              <a:t>It’s </a:t>
            </a:r>
            <a:r>
              <a:rPr lang="en-GB" sz="3600" dirty="0"/>
              <a:t>not the amount of data that’s important. It’s what organizations do with the data that matters. </a:t>
            </a:r>
            <a:endParaRPr lang="en-GB" sz="3600" dirty="0" smtClean="0"/>
          </a:p>
          <a:p>
            <a:r>
              <a:rPr lang="en-GB" sz="3600" dirty="0" smtClean="0"/>
              <a:t>Big </a:t>
            </a:r>
            <a:r>
              <a:rPr lang="en-GB" sz="3600" dirty="0"/>
              <a:t>data can be </a:t>
            </a:r>
            <a:r>
              <a:rPr lang="en-GB" sz="3600" dirty="0" err="1"/>
              <a:t>analyzed</a:t>
            </a:r>
            <a:r>
              <a:rPr lang="en-GB" sz="3600" dirty="0"/>
              <a:t> for insights that lead to better decisions and strategic business moves.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15131"/>
            <a:ext cx="72961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9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Components in HDFS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800" dirty="0" smtClean="0"/>
              <a:t>The </a:t>
            </a:r>
            <a:r>
              <a:rPr lang="en-US" sz="2800" dirty="0" smtClean="0"/>
              <a:t>major components are</a:t>
            </a:r>
            <a:endParaRPr lang="en-US" sz="2800" dirty="0" smtClean="0"/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GB" sz="2400" dirty="0" smtClean="0"/>
              <a:t>Name Node</a:t>
            </a:r>
            <a:endParaRPr lang="en-GB" sz="2400" dirty="0" smtClean="0"/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GB" sz="2400" dirty="0" smtClean="0"/>
              <a:t>Secondary Name Node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GB" sz="2400" dirty="0" smtClean="0"/>
              <a:t>Data </a:t>
            </a:r>
            <a:r>
              <a:rPr lang="en-GB" sz="2400" dirty="0" smtClean="0"/>
              <a:t>Node</a:t>
            </a:r>
            <a:r>
              <a:rPr lang="en-GB" sz="2400" dirty="0" smtClean="0"/>
              <a:t> </a:t>
            </a:r>
            <a:endParaRPr lang="en-GB" sz="2400" dirty="0" smtClean="0"/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GB" sz="2400" dirty="0" smtClean="0"/>
              <a:t>Checkpoint Node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GB" sz="2400" dirty="0" smtClean="0"/>
              <a:t>Backup Node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GB" sz="2400" dirty="0" smtClean="0"/>
              <a:t>File system Snapshots</a:t>
            </a:r>
            <a:endParaRPr lang="en-GB" sz="2400" dirty="0"/>
          </a:p>
          <a:p>
            <a:pPr>
              <a:defRPr/>
            </a:pPr>
            <a:endParaRPr lang="en-US" sz="2800" dirty="0">
              <a:solidFill>
                <a:schemeClr val="accent1"/>
              </a:solidFill>
              <a:latin typeface="Courier New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Components of HDFS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Name Node</a:t>
            </a:r>
          </a:p>
          <a:p>
            <a:pPr lvl="1">
              <a:defRPr/>
            </a:pPr>
            <a:r>
              <a:rPr lang="en-US" sz="2400" dirty="0" smtClean="0"/>
              <a:t>Name Node stores Metadata</a:t>
            </a:r>
          </a:p>
          <a:p>
            <a:pPr lvl="1">
              <a:defRPr/>
            </a:pPr>
            <a:r>
              <a:rPr lang="en-US" sz="2400" dirty="0" smtClean="0"/>
              <a:t>Stores Mapping of file blocks to Data node</a:t>
            </a:r>
          </a:p>
          <a:p>
            <a:pPr lvl="2">
              <a:defRPr/>
            </a:pPr>
            <a:r>
              <a:rPr lang="en-US" sz="2000" dirty="0" smtClean="0"/>
              <a:t>Like Location of files, file permissions, modification &amp; access time stamps, namespace, disk space details in a data structure called </a:t>
            </a:r>
            <a:r>
              <a:rPr lang="en-US" sz="2000" b="1" dirty="0" err="1" smtClean="0"/>
              <a:t>inode</a:t>
            </a:r>
            <a:r>
              <a:rPr lang="en-US" sz="2000" dirty="0" smtClean="0"/>
              <a:t> </a:t>
            </a:r>
          </a:p>
          <a:p>
            <a:pPr lvl="1">
              <a:defRPr/>
            </a:pPr>
            <a:r>
              <a:rPr lang="en-GB" dirty="0" smtClean="0"/>
              <a:t>Image : In-memory</a:t>
            </a:r>
            <a:r>
              <a:rPr lang="en-GB" dirty="0"/>
              <a:t> </a:t>
            </a:r>
            <a:r>
              <a:rPr lang="en-GB" b="1" dirty="0" err="1"/>
              <a:t>inode</a:t>
            </a:r>
            <a:r>
              <a:rPr lang="en-GB" dirty="0"/>
              <a:t> data and the list of blocks belonging to each file comprise the metadata of the </a:t>
            </a:r>
            <a:r>
              <a:rPr lang="en-GB" dirty="0" smtClean="0"/>
              <a:t>namespace. </a:t>
            </a:r>
          </a:p>
          <a:p>
            <a:pPr marL="457200" lvl="1" indent="0">
              <a:buNone/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195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Name Node…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GB" dirty="0"/>
              <a:t>Checkpoint : The persistent record of the image (stored in native files system). </a:t>
            </a:r>
          </a:p>
          <a:p>
            <a:pPr lvl="1">
              <a:defRPr/>
            </a:pPr>
            <a:r>
              <a:rPr lang="en-GB" dirty="0"/>
              <a:t>Journal : Modification log of the image called the </a:t>
            </a:r>
            <a:r>
              <a:rPr lang="en-GB" b="1" dirty="0"/>
              <a:t>journal</a:t>
            </a:r>
            <a:r>
              <a:rPr lang="en-GB" dirty="0"/>
              <a:t> in the local host’s native file system. </a:t>
            </a:r>
            <a:endParaRPr lang="en-GB" dirty="0" smtClean="0"/>
          </a:p>
          <a:p>
            <a:pPr marL="457200" lvl="1" indent="0">
              <a:buNone/>
              <a:defRPr/>
            </a:pPr>
            <a:endParaRPr lang="en-GB" dirty="0"/>
          </a:p>
          <a:p>
            <a:pPr marL="457200" lvl="1" indent="0">
              <a:buNone/>
              <a:defRPr/>
            </a:pPr>
            <a:r>
              <a:rPr lang="en-GB" dirty="0" smtClean="0"/>
              <a:t>During </a:t>
            </a:r>
            <a:r>
              <a:rPr lang="en-GB" dirty="0"/>
              <a:t>restarts the </a:t>
            </a:r>
            <a:r>
              <a:rPr lang="en-GB" dirty="0" smtClean="0"/>
              <a:t>Name Node </a:t>
            </a:r>
            <a:r>
              <a:rPr lang="en-GB" dirty="0"/>
              <a:t>restores the namespace by reading the checkpoint and replaying the journal.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0000FF"/>
                </a:solidFill>
              </a:rPr>
              <a:t>DataNodes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err="1"/>
              <a:t>DataNode</a:t>
            </a:r>
            <a:r>
              <a:rPr lang="en-GB" sz="2800" dirty="0"/>
              <a:t> store actual application data. </a:t>
            </a:r>
            <a:endParaRPr lang="en-GB" sz="2800" dirty="0" smtClean="0"/>
          </a:p>
          <a:p>
            <a:r>
              <a:rPr lang="en-GB" sz="2800" dirty="0"/>
              <a:t>Each data block in </a:t>
            </a:r>
            <a:r>
              <a:rPr lang="en-GB" sz="2800" dirty="0" smtClean="0"/>
              <a:t>data node </a:t>
            </a:r>
            <a:r>
              <a:rPr lang="en-GB" sz="2800" dirty="0"/>
              <a:t>has two parts in separate files </a:t>
            </a:r>
            <a:endParaRPr lang="en-GB" sz="2800" dirty="0" smtClean="0"/>
          </a:p>
          <a:p>
            <a:pPr lvl="1"/>
            <a:r>
              <a:rPr lang="en-GB" sz="2400" dirty="0"/>
              <a:t>D</a:t>
            </a:r>
            <a:r>
              <a:rPr lang="en-GB" sz="2400" dirty="0" smtClean="0"/>
              <a:t>ata </a:t>
            </a:r>
            <a:r>
              <a:rPr lang="en-GB" sz="2400" dirty="0"/>
              <a:t>itself and </a:t>
            </a:r>
            <a:r>
              <a:rPr lang="en-GB" sz="2400" dirty="0" smtClean="0"/>
              <a:t>the </a:t>
            </a:r>
            <a:r>
              <a:rPr lang="en-GB" sz="2400" dirty="0"/>
              <a:t>metadata including checksums for the block data </a:t>
            </a:r>
            <a:endParaRPr lang="en-GB" sz="2400" dirty="0" smtClean="0"/>
          </a:p>
          <a:p>
            <a:pPr lvl="1"/>
            <a:r>
              <a:rPr lang="en-GB" sz="2400" dirty="0" smtClean="0"/>
              <a:t>The </a:t>
            </a:r>
            <a:r>
              <a:rPr lang="en-GB" sz="2400" dirty="0"/>
              <a:t>block’s generation stamp.</a:t>
            </a:r>
            <a:endParaRPr lang="en-GB" sz="2400" dirty="0"/>
          </a:p>
          <a:p>
            <a:r>
              <a:rPr lang="en-GB" sz="2800" dirty="0"/>
              <a:t>During </a:t>
            </a:r>
            <a:r>
              <a:rPr lang="en-GB" sz="2800" dirty="0" smtClean="0"/>
              <a:t>start-up, </a:t>
            </a:r>
            <a:r>
              <a:rPr lang="en-GB" sz="2800" dirty="0"/>
              <a:t>each </a:t>
            </a:r>
            <a:r>
              <a:rPr lang="en-GB" sz="2800" dirty="0" err="1"/>
              <a:t>DataNode</a:t>
            </a:r>
            <a:r>
              <a:rPr lang="en-GB" sz="2800" dirty="0"/>
              <a:t> connects to the </a:t>
            </a:r>
            <a:r>
              <a:rPr lang="en-GB" sz="2800" dirty="0" err="1"/>
              <a:t>NameNode</a:t>
            </a:r>
            <a:r>
              <a:rPr lang="en-GB" sz="2800" dirty="0"/>
              <a:t> and performs a </a:t>
            </a:r>
            <a:r>
              <a:rPr lang="en-GB" sz="2800" b="1" dirty="0"/>
              <a:t>handshake</a:t>
            </a:r>
            <a:r>
              <a:rPr lang="en-GB" sz="2800" dirty="0"/>
              <a:t> to verify the namespace ID and the </a:t>
            </a:r>
            <a:r>
              <a:rPr lang="en-GB" sz="2800" dirty="0" smtClean="0"/>
              <a:t>version </a:t>
            </a:r>
            <a:r>
              <a:rPr lang="en-GB" sz="2800" dirty="0"/>
              <a:t>of the </a:t>
            </a:r>
            <a:r>
              <a:rPr lang="en-GB" sz="2800" dirty="0" err="1"/>
              <a:t>DataNode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 </a:t>
            </a:r>
            <a:r>
              <a:rPr lang="en-GB" sz="2800" dirty="0"/>
              <a:t>If either does not match with the records present in </a:t>
            </a:r>
            <a:r>
              <a:rPr lang="en-GB" sz="2800" dirty="0" err="1"/>
              <a:t>NameNode</a:t>
            </a:r>
            <a:r>
              <a:rPr lang="en-GB" sz="2800" dirty="0"/>
              <a:t>, the </a:t>
            </a:r>
            <a:r>
              <a:rPr lang="en-GB" sz="2800" dirty="0" err="1"/>
              <a:t>DataNode</a:t>
            </a:r>
            <a:r>
              <a:rPr lang="en-GB" sz="2800" dirty="0"/>
              <a:t> automatically shuts down.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43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DataNode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After the handshake the </a:t>
            </a:r>
            <a:r>
              <a:rPr lang="en-GB" dirty="0" err="1"/>
              <a:t>DataNode</a:t>
            </a:r>
            <a:r>
              <a:rPr lang="en-GB" dirty="0"/>
              <a:t> </a:t>
            </a:r>
            <a:r>
              <a:rPr lang="en-GB" b="1" dirty="0"/>
              <a:t>registers</a:t>
            </a:r>
            <a:r>
              <a:rPr lang="en-GB" dirty="0"/>
              <a:t> with the </a:t>
            </a:r>
            <a:r>
              <a:rPr lang="en-GB" dirty="0" err="1"/>
              <a:t>NameNode</a:t>
            </a:r>
            <a:r>
              <a:rPr lang="en-GB" dirty="0"/>
              <a:t> and send it’s </a:t>
            </a:r>
            <a:r>
              <a:rPr lang="en-GB" b="1" dirty="0"/>
              <a:t>block report</a:t>
            </a:r>
            <a:r>
              <a:rPr lang="en-GB" dirty="0"/>
              <a:t>. A block report contains the block id, the generation stamp and the length for each </a:t>
            </a:r>
            <a:r>
              <a:rPr lang="en-GB" dirty="0" smtClean="0"/>
              <a:t>block. </a:t>
            </a:r>
          </a:p>
          <a:p>
            <a:r>
              <a:rPr lang="en-GB" dirty="0" smtClean="0"/>
              <a:t>Block </a:t>
            </a:r>
            <a:r>
              <a:rPr lang="en-GB" dirty="0"/>
              <a:t>report is sent immediately after the </a:t>
            </a:r>
            <a:r>
              <a:rPr lang="en-GB" dirty="0" err="1"/>
              <a:t>DataNode</a:t>
            </a:r>
            <a:r>
              <a:rPr lang="en-GB" dirty="0"/>
              <a:t> registration. Subsequent block reports are sent every </a:t>
            </a:r>
            <a:r>
              <a:rPr lang="en-GB" dirty="0" smtClean="0"/>
              <a:t>hour.</a:t>
            </a:r>
            <a:endParaRPr lang="en-GB" dirty="0"/>
          </a:p>
          <a:p>
            <a:r>
              <a:rPr lang="en-GB" dirty="0" smtClean="0"/>
              <a:t>All </a:t>
            </a:r>
            <a:r>
              <a:rPr lang="en-GB" dirty="0"/>
              <a:t>data nodes send </a:t>
            </a:r>
            <a:r>
              <a:rPr lang="en-GB" b="1" dirty="0"/>
              <a:t>heartbeats</a:t>
            </a:r>
            <a:r>
              <a:rPr lang="en-GB" dirty="0"/>
              <a:t> to </a:t>
            </a:r>
            <a:r>
              <a:rPr lang="en-GB" dirty="0" err="1" smtClean="0"/>
              <a:t>NameNode</a:t>
            </a:r>
            <a:r>
              <a:rPr lang="en-GB" dirty="0"/>
              <a:t>. The default heartbeat </a:t>
            </a:r>
            <a:r>
              <a:rPr lang="en-GB" dirty="0" smtClean="0"/>
              <a:t>interval is </a:t>
            </a:r>
            <a:r>
              <a:rPr lang="en-GB" dirty="0"/>
              <a:t>three seconds. </a:t>
            </a:r>
            <a:r>
              <a:rPr lang="en-GB" dirty="0" smtClean="0"/>
              <a:t>Name Node </a:t>
            </a:r>
            <a:r>
              <a:rPr lang="en-GB" dirty="0"/>
              <a:t>does not receive a heartbeat from a </a:t>
            </a:r>
            <a:r>
              <a:rPr lang="en-GB" dirty="0" err="1"/>
              <a:t>DataNode</a:t>
            </a:r>
            <a:r>
              <a:rPr lang="en-GB" dirty="0"/>
              <a:t> in ten minutes the </a:t>
            </a:r>
            <a:r>
              <a:rPr lang="en-GB" dirty="0" err="1"/>
              <a:t>NameNode</a:t>
            </a:r>
            <a:r>
              <a:rPr lang="en-GB" dirty="0"/>
              <a:t> </a:t>
            </a:r>
            <a:r>
              <a:rPr lang="en-GB" dirty="0" smtClean="0"/>
              <a:t>considers the </a:t>
            </a:r>
            <a:r>
              <a:rPr lang="en-GB" dirty="0" err="1"/>
              <a:t>DataNode</a:t>
            </a:r>
            <a:r>
              <a:rPr lang="en-GB" dirty="0"/>
              <a:t> to be out of </a:t>
            </a:r>
            <a:r>
              <a:rPr lang="en-GB" dirty="0" smtClean="0"/>
              <a:t>service. </a:t>
            </a:r>
            <a:r>
              <a:rPr lang="en-GB" dirty="0"/>
              <a:t>The </a:t>
            </a:r>
            <a:r>
              <a:rPr lang="en-GB" dirty="0" err="1"/>
              <a:t>NameNode</a:t>
            </a:r>
            <a:r>
              <a:rPr lang="en-GB" dirty="0"/>
              <a:t> then schedules creation of new replicas of those blocks on other </a:t>
            </a:r>
            <a:r>
              <a:rPr lang="en-GB" dirty="0" err="1"/>
              <a:t>DataNodes</a:t>
            </a:r>
            <a:r>
              <a:rPr lang="en-GB" dirty="0"/>
              <a:t>.</a:t>
            </a:r>
          </a:p>
          <a:p>
            <a:r>
              <a:rPr lang="en-GB" dirty="0"/>
              <a:t>Heartbeats from a </a:t>
            </a:r>
            <a:r>
              <a:rPr lang="en-GB" dirty="0" err="1"/>
              <a:t>DataNode</a:t>
            </a:r>
            <a:r>
              <a:rPr lang="en-GB" dirty="0"/>
              <a:t> </a:t>
            </a:r>
            <a:r>
              <a:rPr lang="en-GB" dirty="0" smtClean="0"/>
              <a:t>carry </a:t>
            </a:r>
            <a:r>
              <a:rPr lang="en-GB" dirty="0"/>
              <a:t>information about total storage capacity, fraction of storage in use, and the number of data transfers currently in progress. These statistic are used for the </a:t>
            </a:r>
            <a:r>
              <a:rPr lang="en-GB" dirty="0" err="1"/>
              <a:t>NameNode’s</a:t>
            </a:r>
            <a:r>
              <a:rPr lang="en-GB" dirty="0"/>
              <a:t> space allocation and load balancing decisions.</a:t>
            </a:r>
          </a:p>
        </p:txBody>
      </p:sp>
    </p:spTree>
    <p:extLst>
      <p:ext uri="{BB962C8B-B14F-4D97-AF65-F5344CB8AC3E}">
        <p14:creationId xmlns:p14="http://schemas.microsoft.com/office/powerpoint/2010/main" val="4150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>
                <a:solidFill>
                  <a:srgbClr val="0000FF"/>
                </a:solidFill>
              </a:rPr>
              <a:t>CheckpointNode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</a:t>
            </a:r>
            <a:r>
              <a:rPr lang="en-GB" dirty="0" err="1"/>
              <a:t>CheckpointNode</a:t>
            </a:r>
            <a:r>
              <a:rPr lang="en-GB" dirty="0"/>
              <a:t> is usually another </a:t>
            </a:r>
            <a:r>
              <a:rPr lang="en-GB" dirty="0" err="1"/>
              <a:t>NameNode</a:t>
            </a:r>
            <a:r>
              <a:rPr lang="en-GB" dirty="0"/>
              <a:t> (hosted in </a:t>
            </a:r>
            <a:r>
              <a:rPr lang="en-GB" dirty="0" smtClean="0"/>
              <a:t>different </a:t>
            </a:r>
            <a:r>
              <a:rPr lang="en-GB" dirty="0"/>
              <a:t>machine </a:t>
            </a:r>
            <a:r>
              <a:rPr lang="en-GB" dirty="0" smtClean="0"/>
              <a:t>which not serve the clients directly).  </a:t>
            </a:r>
          </a:p>
          <a:p>
            <a:r>
              <a:rPr lang="en-GB" dirty="0"/>
              <a:t> </a:t>
            </a:r>
            <a:r>
              <a:rPr lang="en-GB" dirty="0"/>
              <a:t>Checkpoint Node </a:t>
            </a:r>
            <a:r>
              <a:rPr lang="en-GB" dirty="0"/>
              <a:t>downloads the current checkpoint and journal files from the </a:t>
            </a:r>
            <a:r>
              <a:rPr lang="en-GB" dirty="0" err="1"/>
              <a:t>NameNode</a:t>
            </a:r>
            <a:r>
              <a:rPr lang="en-GB" dirty="0"/>
              <a:t>, merges them locally, and returns the new checkpoint back to the </a:t>
            </a:r>
            <a:r>
              <a:rPr lang="en-GB" dirty="0" err="1"/>
              <a:t>NameNode</a:t>
            </a:r>
            <a:r>
              <a:rPr lang="en-GB" dirty="0"/>
              <a:t>. </a:t>
            </a:r>
            <a:endParaRPr lang="en-GB" dirty="0" smtClean="0"/>
          </a:p>
          <a:p>
            <a:r>
              <a:rPr lang="en-GB" dirty="0" err="1" smtClean="0"/>
              <a:t>NameNode</a:t>
            </a:r>
            <a:r>
              <a:rPr lang="en-GB" dirty="0" smtClean="0"/>
              <a:t> </a:t>
            </a:r>
            <a:r>
              <a:rPr lang="en-GB" dirty="0"/>
              <a:t>store </a:t>
            </a:r>
            <a:r>
              <a:rPr lang="en-GB" dirty="0" smtClean="0"/>
              <a:t>the </a:t>
            </a:r>
            <a:r>
              <a:rPr lang="en-GB" dirty="0"/>
              <a:t>new checkpoint and empty existing journal it has.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4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403</Words>
  <Application>Microsoft Office PowerPoint</Application>
  <PresentationFormat>On-screen Show (4:3)</PresentationFormat>
  <Paragraphs>61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Hadoop Distributed File System</vt:lpstr>
      <vt:lpstr>Outline</vt:lpstr>
      <vt:lpstr>HDFS Architecture</vt:lpstr>
      <vt:lpstr>Components in HDFS</vt:lpstr>
      <vt:lpstr>Components of HDFS</vt:lpstr>
      <vt:lpstr>Name Node…</vt:lpstr>
      <vt:lpstr>DataNodes</vt:lpstr>
      <vt:lpstr>DataNode</vt:lpstr>
      <vt:lpstr>CheckpointNode</vt:lpstr>
      <vt:lpstr>BackupNode</vt:lpstr>
      <vt:lpstr>File System Snapshots</vt:lpstr>
      <vt:lpstr>References</vt:lpstr>
      <vt:lpstr>Questions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V Aho</dc:creator>
  <cp:lastModifiedBy>Ponsudhahar Kamaraj</cp:lastModifiedBy>
  <cp:revision>427</cp:revision>
  <dcterms:created xsi:type="dcterms:W3CDTF">2014-07-22T17:30:27Z</dcterms:created>
  <dcterms:modified xsi:type="dcterms:W3CDTF">2016-11-01T12:27:20Z</dcterms:modified>
</cp:coreProperties>
</file>