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1" r:id="rId1"/>
  </p:sldMasterIdLst>
  <p:notesMasterIdLst>
    <p:notesMasterId r:id="rId24"/>
  </p:notesMasterIdLst>
  <p:handoutMasterIdLst>
    <p:handoutMasterId r:id="rId25"/>
  </p:handoutMasterIdLst>
  <p:sldIdLst>
    <p:sldId id="256" r:id="rId2"/>
    <p:sldId id="257" r:id="rId3"/>
    <p:sldId id="258" r:id="rId4"/>
    <p:sldId id="259" r:id="rId5"/>
    <p:sldId id="260" r:id="rId6"/>
    <p:sldId id="262" r:id="rId7"/>
    <p:sldId id="268" r:id="rId8"/>
    <p:sldId id="261" r:id="rId9"/>
    <p:sldId id="263" r:id="rId10"/>
    <p:sldId id="265" r:id="rId11"/>
    <p:sldId id="264" r:id="rId12"/>
    <p:sldId id="266" r:id="rId13"/>
    <p:sldId id="267" r:id="rId14"/>
    <p:sldId id="269" r:id="rId15"/>
    <p:sldId id="271" r:id="rId16"/>
    <p:sldId id="272" r:id="rId17"/>
    <p:sldId id="273" r:id="rId18"/>
    <p:sldId id="274" r:id="rId19"/>
    <p:sldId id="275" r:id="rId20"/>
    <p:sldId id="276" r:id="rId21"/>
    <p:sldId id="27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87" d="100"/>
          <a:sy n="87" d="100"/>
        </p:scale>
        <p:origin x="-62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FC812-C908-7E4D-B986-0742CDF6AE0B}" type="datetimeFigureOut">
              <a:rPr lang="en-US" smtClean="0"/>
              <a:t>11/15/2016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3062A2-2E1C-9F47-A94D-8BE88A0F54DE}" type="slidenum">
              <a:rPr lang="en-US" smtClean="0"/>
              <a:t>‹#›</a:t>
            </a:fld>
            <a:endParaRPr lang="en-US"/>
          </a:p>
        </p:txBody>
      </p:sp>
    </p:spTree>
    <p:extLst>
      <p:ext uri="{BB962C8B-B14F-4D97-AF65-F5344CB8AC3E}">
        <p14:creationId xmlns:p14="http://schemas.microsoft.com/office/powerpoint/2010/main" val="110235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77B92-770D-5D4A-84BA-B08A1235F523}" type="datetimeFigureOut">
              <a:rPr lang="en-US" smtClean="0"/>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1BF72-1BD8-F347-95E9-97DE813BB2CF}" type="slidenum">
              <a:rPr lang="en-US" smtClean="0"/>
              <a:t>‹#›</a:t>
            </a:fld>
            <a:endParaRPr lang="en-US"/>
          </a:p>
        </p:txBody>
      </p:sp>
    </p:spTree>
    <p:extLst>
      <p:ext uri="{BB962C8B-B14F-4D97-AF65-F5344CB8AC3E}">
        <p14:creationId xmlns:p14="http://schemas.microsoft.com/office/powerpoint/2010/main" val="5472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11/15/2016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495508"/>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538" y="1255816"/>
            <a:ext cx="10043947" cy="2262781"/>
          </a:xfrm>
        </p:spPr>
        <p:txBody>
          <a:bodyPr/>
          <a:lstStyle/>
          <a:p>
            <a:r>
              <a:rPr lang="en-US" dirty="0" smtClean="0"/>
              <a:t>Map reduce </a:t>
            </a:r>
            <a:r>
              <a:rPr lang="mr-IN" dirty="0" smtClean="0"/>
              <a:t>–</a:t>
            </a:r>
            <a:r>
              <a:rPr lang="en-US" dirty="0" smtClean="0"/>
              <a:t> Introduction</a:t>
            </a:r>
            <a:endParaRPr lang="en-US" dirty="0"/>
          </a:p>
        </p:txBody>
      </p:sp>
      <p:sp>
        <p:nvSpPr>
          <p:cNvPr id="3" name="Subtitle 2"/>
          <p:cNvSpPr>
            <a:spLocks noGrp="1"/>
          </p:cNvSpPr>
          <p:nvPr>
            <p:ph type="subTitle" idx="1"/>
          </p:nvPr>
        </p:nvSpPr>
        <p:spPr/>
        <p:txBody>
          <a:bodyPr/>
          <a:lstStyle/>
          <a:p>
            <a:r>
              <a:rPr lang="en-US" dirty="0" smtClean="0"/>
              <a:t>- Mathan raj Thangaraj</a:t>
            </a:r>
            <a:endParaRPr lang="en-US" dirty="0"/>
          </a:p>
        </p:txBody>
      </p:sp>
    </p:spTree>
    <p:extLst>
      <p:ext uri="{BB962C8B-B14F-4D97-AF65-F5344CB8AC3E}">
        <p14:creationId xmlns:p14="http://schemas.microsoft.com/office/powerpoint/2010/main" val="724042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Terminologies</a:t>
            </a:r>
            <a:r>
              <a:rPr lang="en-US" dirty="0"/>
              <a:t/>
            </a:r>
            <a:br>
              <a:rPr lang="en-US" dirty="0"/>
            </a:br>
            <a:endParaRPr lang="en-US" dirty="0"/>
          </a:p>
        </p:txBody>
      </p:sp>
      <p:sp>
        <p:nvSpPr>
          <p:cNvPr id="3" name="Content Placeholder 2"/>
          <p:cNvSpPr>
            <a:spLocks noGrp="1"/>
          </p:cNvSpPr>
          <p:nvPr>
            <p:ph idx="1"/>
          </p:nvPr>
        </p:nvSpPr>
        <p:spPr>
          <a:xfrm>
            <a:off x="1745672" y="2157351"/>
            <a:ext cx="9758939" cy="3777622"/>
          </a:xfrm>
        </p:spPr>
        <p:txBody>
          <a:bodyPr>
            <a:normAutofit/>
          </a:bodyPr>
          <a:lstStyle/>
          <a:p>
            <a:r>
              <a:rPr lang="en-US" dirty="0"/>
              <a:t>The input is divided into fixed-size pieces called </a:t>
            </a:r>
            <a:r>
              <a:rPr lang="en-US" b="1" i="1" dirty="0"/>
              <a:t>split</a:t>
            </a:r>
            <a:r>
              <a:rPr lang="en-US" dirty="0"/>
              <a:t>. Hadoop creates one map task for each split, which runs the user-defined map function for each record in the split.</a:t>
            </a:r>
          </a:p>
          <a:p>
            <a:r>
              <a:rPr lang="en-US" dirty="0" smtClean="0"/>
              <a:t>A </a:t>
            </a:r>
            <a:r>
              <a:rPr lang="en-US" dirty="0"/>
              <a:t>MapReduce </a:t>
            </a:r>
            <a:r>
              <a:rPr lang="en-US" b="1" i="1" dirty="0"/>
              <a:t>job</a:t>
            </a:r>
            <a:r>
              <a:rPr lang="en-US" dirty="0"/>
              <a:t> is a unit of work that the client wants to </a:t>
            </a:r>
            <a:r>
              <a:rPr lang="en-US" dirty="0" smtClean="0"/>
              <a:t>be performed</a:t>
            </a:r>
            <a:r>
              <a:rPr lang="en-US" dirty="0"/>
              <a:t>:  </a:t>
            </a:r>
            <a:endParaRPr lang="en-US" dirty="0" smtClean="0"/>
          </a:p>
          <a:p>
            <a:pPr lvl="1"/>
            <a:r>
              <a:rPr lang="en-US" dirty="0" smtClean="0"/>
              <a:t> Input </a:t>
            </a:r>
            <a:r>
              <a:rPr lang="en-US" dirty="0"/>
              <a:t>data </a:t>
            </a:r>
            <a:endParaRPr lang="en-US" dirty="0" smtClean="0"/>
          </a:p>
          <a:p>
            <a:pPr lvl="1"/>
            <a:r>
              <a:rPr lang="en-US" dirty="0" smtClean="0"/>
              <a:t> MapReduce </a:t>
            </a:r>
            <a:r>
              <a:rPr lang="en-US" dirty="0"/>
              <a:t>program </a:t>
            </a:r>
            <a:endParaRPr lang="en-US" dirty="0" smtClean="0"/>
          </a:p>
          <a:p>
            <a:pPr lvl="1"/>
            <a:r>
              <a:rPr lang="en-US" dirty="0" smtClean="0"/>
              <a:t> Configuration</a:t>
            </a:r>
          </a:p>
          <a:p>
            <a:r>
              <a:rPr lang="en-US" dirty="0" smtClean="0"/>
              <a:t>Job </a:t>
            </a:r>
            <a:r>
              <a:rPr lang="en-US" dirty="0"/>
              <a:t>is divided </a:t>
            </a:r>
            <a:r>
              <a:rPr lang="en-US" dirty="0" smtClean="0"/>
              <a:t>into multiple </a:t>
            </a:r>
            <a:r>
              <a:rPr lang="en-US" b="1" i="1" dirty="0"/>
              <a:t>tasks</a:t>
            </a:r>
            <a:r>
              <a:rPr lang="en-US" dirty="0"/>
              <a:t>. Two types </a:t>
            </a:r>
            <a:r>
              <a:rPr lang="en-US" dirty="0" smtClean="0"/>
              <a:t>are:   </a:t>
            </a:r>
            <a:r>
              <a:rPr lang="en-US" b="1" i="1" dirty="0" smtClean="0"/>
              <a:t>Map task </a:t>
            </a:r>
            <a:r>
              <a:rPr lang="en-US" dirty="0" smtClean="0"/>
              <a:t>&amp; </a:t>
            </a:r>
            <a:r>
              <a:rPr lang="en-US" b="1" i="1" dirty="0"/>
              <a:t>Reduce </a:t>
            </a:r>
            <a:r>
              <a:rPr lang="en-US" b="1" i="1" dirty="0" smtClean="0"/>
              <a:t>task</a:t>
            </a:r>
          </a:p>
        </p:txBody>
      </p:sp>
    </p:spTree>
    <p:extLst>
      <p:ext uri="{BB962C8B-B14F-4D97-AF65-F5344CB8AC3E}">
        <p14:creationId xmlns:p14="http://schemas.microsoft.com/office/powerpoint/2010/main" val="1834600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Map </a:t>
            </a:r>
            <a:r>
              <a:rPr lang="mr-IN" dirty="0" smtClean="0"/>
              <a:t>–</a:t>
            </a:r>
            <a:r>
              <a:rPr lang="en-US" dirty="0" smtClean="0"/>
              <a:t> data locality optimization</a:t>
            </a: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GB" dirty="0" smtClean="0"/>
              <a:t>Hadoop tries to run the Map task in the same node as where input data resides. This makes it more efficient as it doesn’t use cluster bandwidth.</a:t>
            </a: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719" t="20626" r="31303" b="17291"/>
          <a:stretch/>
        </p:blipFill>
        <p:spPr>
          <a:xfrm>
            <a:off x="3514726" y="2300288"/>
            <a:ext cx="4572000" cy="4257676"/>
          </a:xfrm>
          <a:prstGeom prst="rect">
            <a:avLst/>
          </a:prstGeom>
        </p:spPr>
      </p:pic>
    </p:spTree>
    <p:extLst>
      <p:ext uri="{BB962C8B-B14F-4D97-AF65-F5344CB8AC3E}">
        <p14:creationId xmlns:p14="http://schemas.microsoft.com/office/powerpoint/2010/main" val="706930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a:t>
            </a:r>
            <a:r>
              <a:rPr lang="en-GB" dirty="0" smtClean="0"/>
              <a:t>MapReduce </a:t>
            </a:r>
            <a:r>
              <a:rPr lang="mr-IN" dirty="0" smtClean="0"/>
              <a:t>–</a:t>
            </a:r>
            <a:r>
              <a:rPr lang="en-GB" dirty="0" smtClean="0"/>
              <a:t> Data flow (single Reducer)</a:t>
            </a: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GB" dirty="0" smtClean="0"/>
              <a:t>The below diagram shows the data flow for single reduce task</a:t>
            </a: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3264" t="26250" r="8527" b="10208"/>
          <a:stretch/>
        </p:blipFill>
        <p:spPr>
          <a:xfrm>
            <a:off x="2624641" y="2185987"/>
            <a:ext cx="8001000" cy="4357687"/>
          </a:xfrm>
          <a:prstGeom prst="rect">
            <a:avLst/>
          </a:prstGeom>
        </p:spPr>
      </p:pic>
    </p:spTree>
    <p:extLst>
      <p:ext uri="{BB962C8B-B14F-4D97-AF65-F5344CB8AC3E}">
        <p14:creationId xmlns:p14="http://schemas.microsoft.com/office/powerpoint/2010/main" val="1865693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a:t>
            </a:r>
            <a:r>
              <a:rPr lang="en-GB" dirty="0" smtClean="0"/>
              <a:t>MapReduce </a:t>
            </a:r>
            <a:r>
              <a:rPr lang="mr-IN" dirty="0" smtClean="0"/>
              <a:t>–</a:t>
            </a:r>
            <a:r>
              <a:rPr lang="en-GB" dirty="0" smtClean="0"/>
              <a:t> Data flow </a:t>
            </a:r>
            <a:r>
              <a:rPr lang="en-GB" dirty="0" smtClean="0"/>
              <a:t>(many Reducers)</a:t>
            </a: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GB" dirty="0" smtClean="0"/>
              <a:t>The below diagram shows the data flow for multiple reduce tasks</a:t>
            </a: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995" t="18542" r="7553" b="20001"/>
          <a:stretch/>
        </p:blipFill>
        <p:spPr>
          <a:xfrm>
            <a:off x="2443163" y="2286000"/>
            <a:ext cx="8029575" cy="4214812"/>
          </a:xfrm>
          <a:prstGeom prst="rect">
            <a:avLst/>
          </a:prstGeom>
        </p:spPr>
      </p:pic>
    </p:spTree>
    <p:extLst>
      <p:ext uri="{BB962C8B-B14F-4D97-AF65-F5344CB8AC3E}">
        <p14:creationId xmlns:p14="http://schemas.microsoft.com/office/powerpoint/2010/main" val="2035318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MapReduce Job  - Entities</a:t>
            </a:r>
            <a:endParaRPr lang="en-US" dirty="0"/>
          </a:p>
        </p:txBody>
      </p:sp>
      <p:sp>
        <p:nvSpPr>
          <p:cNvPr id="3" name="Content Placeholder 2"/>
          <p:cNvSpPr>
            <a:spLocks noGrp="1"/>
          </p:cNvSpPr>
          <p:nvPr>
            <p:ph idx="1"/>
          </p:nvPr>
        </p:nvSpPr>
        <p:spPr>
          <a:xfrm>
            <a:off x="1745672" y="2157351"/>
            <a:ext cx="9758939" cy="3777622"/>
          </a:xfrm>
        </p:spPr>
        <p:txBody>
          <a:bodyPr>
            <a:normAutofit/>
          </a:bodyPr>
          <a:lstStyle/>
          <a:p>
            <a:r>
              <a:rPr lang="en-US" dirty="0" smtClean="0"/>
              <a:t>Client - submits </a:t>
            </a:r>
            <a:r>
              <a:rPr lang="en-US" dirty="0"/>
              <a:t>the MapReduce job</a:t>
            </a:r>
            <a:r>
              <a:rPr lang="en-US" dirty="0" smtClean="0"/>
              <a:t>.</a:t>
            </a:r>
          </a:p>
          <a:p>
            <a:endParaRPr lang="en-US" dirty="0" smtClean="0"/>
          </a:p>
          <a:p>
            <a:r>
              <a:rPr lang="en-US" dirty="0" smtClean="0"/>
              <a:t>YARN Resource manager.</a:t>
            </a:r>
          </a:p>
          <a:p>
            <a:endParaRPr lang="en-US" dirty="0" smtClean="0"/>
          </a:p>
          <a:p>
            <a:r>
              <a:rPr lang="en-US" dirty="0" smtClean="0"/>
              <a:t>YARN Node </a:t>
            </a:r>
            <a:r>
              <a:rPr lang="en-US" dirty="0" smtClean="0"/>
              <a:t>managers.</a:t>
            </a:r>
            <a:endParaRPr lang="en-US" dirty="0" smtClean="0"/>
          </a:p>
          <a:p>
            <a:endParaRPr lang="en-US" dirty="0" smtClean="0"/>
          </a:p>
          <a:p>
            <a:r>
              <a:rPr lang="en-US" dirty="0" smtClean="0"/>
              <a:t>MapReduce Application master - coordinates </a:t>
            </a:r>
            <a:r>
              <a:rPr lang="en-US" dirty="0"/>
              <a:t>the tasks running </a:t>
            </a:r>
            <a:r>
              <a:rPr lang="en-US" dirty="0" smtClean="0"/>
              <a:t> MapReduce </a:t>
            </a:r>
            <a:r>
              <a:rPr lang="en-US" dirty="0"/>
              <a:t>job. </a:t>
            </a:r>
            <a:endParaRPr lang="en-US" dirty="0" smtClean="0"/>
          </a:p>
          <a:p>
            <a:endParaRPr lang="en-US" dirty="0" smtClean="0"/>
          </a:p>
          <a:p>
            <a:r>
              <a:rPr lang="en-US" dirty="0"/>
              <a:t>D</a:t>
            </a:r>
            <a:r>
              <a:rPr lang="en-US" dirty="0" smtClean="0"/>
              <a:t>istributed </a:t>
            </a:r>
            <a:r>
              <a:rPr lang="en-US" dirty="0"/>
              <a:t>filesystem </a:t>
            </a:r>
            <a:r>
              <a:rPr lang="en-US" dirty="0" smtClean="0"/>
              <a:t>(HDFS</a:t>
            </a:r>
            <a:r>
              <a:rPr lang="en-US" dirty="0" smtClean="0"/>
              <a:t>).</a:t>
            </a:r>
            <a:endParaRPr lang="en-US" b="1" i="1" dirty="0" smtClean="0"/>
          </a:p>
        </p:txBody>
      </p:sp>
    </p:spTree>
    <p:extLst>
      <p:ext uri="{BB962C8B-B14F-4D97-AF65-F5344CB8AC3E}">
        <p14:creationId xmlns:p14="http://schemas.microsoft.com/office/powerpoint/2010/main" val="314761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1496946"/>
            <a:ext cx="3012374" cy="5942945"/>
          </a:xfrm>
        </p:spPr>
        <p:txBody>
          <a:bodyPr/>
          <a:lstStyle/>
          <a:p>
            <a:r>
              <a:rPr lang="en-US" dirty="0"/>
              <a:t>Anatomy of MapReduce Job</a:t>
            </a:r>
          </a:p>
        </p:txBody>
      </p:sp>
      <p:grpSp>
        <p:nvGrpSpPr>
          <p:cNvPr id="5" name="Group 4"/>
          <p:cNvGrpSpPr/>
          <p:nvPr/>
        </p:nvGrpSpPr>
        <p:grpSpPr>
          <a:xfrm>
            <a:off x="3776355" y="380014"/>
            <a:ext cx="7885356" cy="6359236"/>
            <a:chOff x="1235034" y="498765"/>
            <a:chExt cx="7885356" cy="6359236"/>
          </a:xfrm>
        </p:grpSpPr>
        <p:grpSp>
          <p:nvGrpSpPr>
            <p:cNvPr id="4" name="Group 3"/>
            <p:cNvGrpSpPr/>
            <p:nvPr/>
          </p:nvGrpSpPr>
          <p:grpSpPr>
            <a:xfrm>
              <a:off x="1235034" y="498765"/>
              <a:ext cx="7885356" cy="6359236"/>
              <a:chOff x="1041874" y="-495723"/>
              <a:chExt cx="7959622" cy="717277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9209" t="25039" r="20852" b="12148"/>
              <a:stretch/>
            </p:blipFill>
            <p:spPr>
              <a:xfrm>
                <a:off x="1041874" y="-495723"/>
                <a:ext cx="7959622" cy="447395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1864" t="33890" r="20914" b="33655"/>
              <a:stretch/>
            </p:blipFill>
            <p:spPr>
              <a:xfrm>
                <a:off x="2707575" y="3978234"/>
                <a:ext cx="6293921" cy="2698813"/>
              </a:xfrm>
              <a:prstGeom prst="rect">
                <a:avLst/>
              </a:prstGeom>
            </p:spPr>
          </p:pic>
        </p:gr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62945" t="60834" r="21161" b="34891"/>
            <a:stretch/>
          </p:blipFill>
          <p:spPr>
            <a:xfrm>
              <a:off x="6947065" y="3138798"/>
              <a:ext cx="2137693" cy="293171"/>
            </a:xfrm>
            <a:prstGeom prst="rect">
              <a:avLst/>
            </a:prstGeom>
          </p:spPr>
        </p:pic>
      </p:grpSp>
    </p:spTree>
    <p:extLst>
      <p:ext uri="{BB962C8B-B14F-4D97-AF65-F5344CB8AC3E}">
        <p14:creationId xmlns:p14="http://schemas.microsoft.com/office/powerpoint/2010/main" val="164974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a:t>Job Submission</a:t>
            </a:r>
          </a:p>
        </p:txBody>
      </p:sp>
      <p:sp>
        <p:nvSpPr>
          <p:cNvPr id="3" name="Content Placeholder 2"/>
          <p:cNvSpPr>
            <a:spLocks noGrp="1"/>
          </p:cNvSpPr>
          <p:nvPr>
            <p:ph idx="1"/>
          </p:nvPr>
        </p:nvSpPr>
        <p:spPr>
          <a:xfrm>
            <a:off x="1745672" y="1905000"/>
            <a:ext cx="9758939" cy="4543301"/>
          </a:xfrm>
        </p:spPr>
        <p:txBody>
          <a:bodyPr>
            <a:normAutofit lnSpcReduction="10000"/>
          </a:bodyPr>
          <a:lstStyle/>
          <a:p>
            <a:r>
              <a:rPr lang="en-US" b="1" dirty="0" smtClean="0"/>
              <a:t>Step-2:</a:t>
            </a:r>
            <a:r>
              <a:rPr lang="en-US" dirty="0" smtClean="0"/>
              <a:t> Asks </a:t>
            </a:r>
            <a:r>
              <a:rPr lang="en-US" dirty="0"/>
              <a:t>the resource manager for a new application </a:t>
            </a:r>
            <a:r>
              <a:rPr lang="en-US" dirty="0" smtClean="0"/>
              <a:t>ID</a:t>
            </a:r>
          </a:p>
          <a:p>
            <a:endParaRPr lang="en-US" dirty="0" smtClean="0"/>
          </a:p>
          <a:p>
            <a:r>
              <a:rPr lang="en-US" dirty="0" smtClean="0"/>
              <a:t>Checks the pre-conditions required for the job:</a:t>
            </a:r>
          </a:p>
          <a:p>
            <a:pPr lvl="1"/>
            <a:r>
              <a:rPr lang="en-US" dirty="0" smtClean="0"/>
              <a:t>output </a:t>
            </a:r>
            <a:r>
              <a:rPr lang="en-US" dirty="0"/>
              <a:t>directory </a:t>
            </a:r>
            <a:r>
              <a:rPr lang="en-US" dirty="0" smtClean="0"/>
              <a:t>already exists - error</a:t>
            </a:r>
          </a:p>
          <a:p>
            <a:pPr lvl="1"/>
            <a:r>
              <a:rPr lang="en-US" dirty="0" smtClean="0"/>
              <a:t> </a:t>
            </a:r>
            <a:r>
              <a:rPr lang="en-US" dirty="0"/>
              <a:t>splits cannot be computed </a:t>
            </a:r>
            <a:r>
              <a:rPr lang="en-US" dirty="0" smtClean="0"/>
              <a:t> - error</a:t>
            </a:r>
          </a:p>
          <a:p>
            <a:pPr lvl="1"/>
            <a:endParaRPr lang="en-US" dirty="0" smtClean="0"/>
          </a:p>
          <a:p>
            <a:r>
              <a:rPr lang="en-US" b="1" dirty="0" smtClean="0"/>
              <a:t>Step-3:</a:t>
            </a:r>
            <a:r>
              <a:rPr lang="en-US" dirty="0" smtClean="0"/>
              <a:t> Copy the resources </a:t>
            </a:r>
            <a:r>
              <a:rPr lang="en-US" dirty="0"/>
              <a:t>to HDFS under directory with name of job ID </a:t>
            </a:r>
            <a:endParaRPr lang="en-US" dirty="0" smtClean="0"/>
          </a:p>
          <a:p>
            <a:pPr lvl="1"/>
            <a:r>
              <a:rPr lang="en-US" dirty="0"/>
              <a:t> </a:t>
            </a:r>
            <a:r>
              <a:rPr lang="en-US" dirty="0" smtClean="0"/>
              <a:t>The </a:t>
            </a:r>
            <a:r>
              <a:rPr lang="en-US" dirty="0"/>
              <a:t>job JAR </a:t>
            </a:r>
            <a:r>
              <a:rPr lang="en-US" dirty="0" smtClean="0"/>
              <a:t>file (code)</a:t>
            </a:r>
          </a:p>
          <a:p>
            <a:pPr lvl="1"/>
            <a:r>
              <a:rPr lang="en-US" dirty="0"/>
              <a:t>T</a:t>
            </a:r>
            <a:r>
              <a:rPr lang="en-US" dirty="0" smtClean="0"/>
              <a:t>he configuration  </a:t>
            </a:r>
            <a:r>
              <a:rPr lang="en-US" dirty="0"/>
              <a:t>file, and </a:t>
            </a:r>
            <a:endParaRPr lang="en-US" dirty="0" smtClean="0"/>
          </a:p>
          <a:p>
            <a:pPr lvl="1"/>
            <a:r>
              <a:rPr lang="en-US" dirty="0" smtClean="0"/>
              <a:t>The </a:t>
            </a:r>
            <a:r>
              <a:rPr lang="en-US" dirty="0"/>
              <a:t>computed input </a:t>
            </a:r>
            <a:r>
              <a:rPr lang="en-US" dirty="0" smtClean="0"/>
              <a:t>splits </a:t>
            </a:r>
          </a:p>
          <a:p>
            <a:pPr lvl="1"/>
            <a:endParaRPr lang="en-US" dirty="0" smtClean="0"/>
          </a:p>
          <a:p>
            <a:r>
              <a:rPr lang="en-US" b="1" dirty="0" smtClean="0"/>
              <a:t>Step-4</a:t>
            </a:r>
            <a:r>
              <a:rPr lang="en-US" dirty="0" smtClean="0"/>
              <a:t>: Submit </a:t>
            </a:r>
            <a:r>
              <a:rPr lang="en-US" dirty="0"/>
              <a:t>the job </a:t>
            </a:r>
            <a:r>
              <a:rPr lang="en-US" dirty="0" smtClean="0"/>
              <a:t>to the </a:t>
            </a:r>
            <a:r>
              <a:rPr lang="en-US" dirty="0"/>
              <a:t>resource </a:t>
            </a:r>
            <a:r>
              <a:rPr lang="en-US" dirty="0" smtClean="0"/>
              <a:t>manager.</a:t>
            </a:r>
            <a:endParaRPr lang="en-US" b="1" i="1" dirty="0" smtClean="0"/>
          </a:p>
        </p:txBody>
      </p:sp>
    </p:spTree>
    <p:extLst>
      <p:ext uri="{BB962C8B-B14F-4D97-AF65-F5344CB8AC3E}">
        <p14:creationId xmlns:p14="http://schemas.microsoft.com/office/powerpoint/2010/main" val="1428306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a:t>Job Initialization</a:t>
            </a:r>
          </a:p>
        </p:txBody>
      </p:sp>
      <p:sp>
        <p:nvSpPr>
          <p:cNvPr id="3" name="Content Placeholder 2"/>
          <p:cNvSpPr>
            <a:spLocks noGrp="1"/>
          </p:cNvSpPr>
          <p:nvPr>
            <p:ph idx="1"/>
          </p:nvPr>
        </p:nvSpPr>
        <p:spPr>
          <a:xfrm>
            <a:off x="1745672" y="1905000"/>
            <a:ext cx="9758939" cy="4543301"/>
          </a:xfrm>
        </p:spPr>
        <p:txBody>
          <a:bodyPr>
            <a:normAutofit/>
          </a:bodyPr>
          <a:lstStyle/>
          <a:p>
            <a:r>
              <a:rPr lang="en-US" b="1" dirty="0" smtClean="0"/>
              <a:t>Steps </a:t>
            </a:r>
            <a:r>
              <a:rPr lang="en-US" b="1" dirty="0"/>
              <a:t>5a and </a:t>
            </a:r>
            <a:r>
              <a:rPr lang="en-US" b="1" dirty="0" smtClean="0"/>
              <a:t>5b</a:t>
            </a:r>
            <a:r>
              <a:rPr lang="en-US" dirty="0" smtClean="0"/>
              <a:t>: </a:t>
            </a:r>
            <a:r>
              <a:rPr lang="en-US" dirty="0" smtClean="0"/>
              <a:t>YARN </a:t>
            </a:r>
            <a:r>
              <a:rPr lang="en-US" dirty="0" smtClean="0"/>
              <a:t>scheduler allocates </a:t>
            </a:r>
            <a:r>
              <a:rPr lang="en-US" dirty="0"/>
              <a:t>a container, and </a:t>
            </a:r>
            <a:r>
              <a:rPr lang="en-US" dirty="0" smtClean="0"/>
              <a:t>the resource </a:t>
            </a:r>
            <a:r>
              <a:rPr lang="en-US" dirty="0"/>
              <a:t>manager then launches the </a:t>
            </a:r>
            <a:r>
              <a:rPr lang="en-US" dirty="0" smtClean="0"/>
              <a:t>Application </a:t>
            </a:r>
            <a:r>
              <a:rPr lang="en-US" dirty="0"/>
              <a:t>master’s </a:t>
            </a:r>
            <a:r>
              <a:rPr lang="en-US" dirty="0" smtClean="0"/>
              <a:t>process.</a:t>
            </a:r>
          </a:p>
          <a:p>
            <a:endParaRPr lang="en-US" dirty="0" smtClean="0"/>
          </a:p>
          <a:p>
            <a:r>
              <a:rPr lang="en-US" b="1" dirty="0" smtClean="0"/>
              <a:t>Step 6</a:t>
            </a:r>
            <a:r>
              <a:rPr lang="en-US" dirty="0" smtClean="0"/>
              <a:t>:  Application master initializes </a:t>
            </a:r>
            <a:r>
              <a:rPr lang="en-US" dirty="0"/>
              <a:t>the job </a:t>
            </a:r>
            <a:r>
              <a:rPr lang="en-US" dirty="0" smtClean="0"/>
              <a:t>and creates </a:t>
            </a:r>
            <a:r>
              <a:rPr lang="en-US" dirty="0" smtClean="0"/>
              <a:t>book-keeping objects </a:t>
            </a:r>
            <a:r>
              <a:rPr lang="en-US" dirty="0" smtClean="0"/>
              <a:t>to keep track </a:t>
            </a:r>
            <a:r>
              <a:rPr lang="en-US" dirty="0"/>
              <a:t>of the job’s </a:t>
            </a:r>
            <a:r>
              <a:rPr lang="en-US" dirty="0" smtClean="0"/>
              <a:t>progress.</a:t>
            </a:r>
          </a:p>
          <a:p>
            <a:endParaRPr lang="en-US" dirty="0" smtClean="0"/>
          </a:p>
          <a:p>
            <a:r>
              <a:rPr lang="en-US" b="1" dirty="0" smtClean="0"/>
              <a:t>Step 7</a:t>
            </a:r>
            <a:r>
              <a:rPr lang="en-US" dirty="0" smtClean="0"/>
              <a:t>: Application Master retrieves </a:t>
            </a:r>
            <a:r>
              <a:rPr lang="en-US" dirty="0"/>
              <a:t>the input splits computed in the client from the </a:t>
            </a:r>
            <a:r>
              <a:rPr lang="en-US" dirty="0" smtClean="0"/>
              <a:t>shared </a:t>
            </a:r>
            <a:r>
              <a:rPr lang="en-US" dirty="0" smtClean="0"/>
              <a:t>filesystem.</a:t>
            </a:r>
            <a:endParaRPr lang="en-US" dirty="0" smtClean="0"/>
          </a:p>
          <a:p>
            <a:endParaRPr lang="en-US" dirty="0" smtClean="0"/>
          </a:p>
          <a:p>
            <a:r>
              <a:rPr lang="en-US" b="1" dirty="0" smtClean="0"/>
              <a:t>Uber task</a:t>
            </a:r>
            <a:r>
              <a:rPr lang="en-US" dirty="0" smtClean="0"/>
              <a:t>:  If the job is small, the Application </a:t>
            </a:r>
            <a:r>
              <a:rPr lang="en-US" dirty="0"/>
              <a:t>master </a:t>
            </a:r>
            <a:r>
              <a:rPr lang="en-US" dirty="0" smtClean="0"/>
              <a:t>can choose to run in same JVM as the overhead of allocating new JVM, running task and tracking the progress is more. These tasks which were chosen to run in sequence than parallel are called </a:t>
            </a:r>
            <a:r>
              <a:rPr lang="en-US" i="1" dirty="0" smtClean="0"/>
              <a:t>uberized</a:t>
            </a:r>
            <a:r>
              <a:rPr lang="en-US" dirty="0" smtClean="0"/>
              <a:t> task or an </a:t>
            </a:r>
            <a:r>
              <a:rPr lang="en-US" i="1" dirty="0"/>
              <a:t>ubertask</a:t>
            </a:r>
            <a:r>
              <a:rPr lang="en-US" dirty="0" smtClean="0"/>
              <a:t>.</a:t>
            </a:r>
            <a:endParaRPr lang="en-US" b="1" i="1" dirty="0" smtClean="0"/>
          </a:p>
        </p:txBody>
      </p:sp>
    </p:spTree>
    <p:extLst>
      <p:ext uri="{BB962C8B-B14F-4D97-AF65-F5344CB8AC3E}">
        <p14:creationId xmlns:p14="http://schemas.microsoft.com/office/powerpoint/2010/main" val="69112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a:t>Task Assignment</a:t>
            </a:r>
          </a:p>
        </p:txBody>
      </p:sp>
      <p:sp>
        <p:nvSpPr>
          <p:cNvPr id="3" name="Content Placeholder 2"/>
          <p:cNvSpPr>
            <a:spLocks noGrp="1"/>
          </p:cNvSpPr>
          <p:nvPr>
            <p:ph idx="1"/>
          </p:nvPr>
        </p:nvSpPr>
        <p:spPr>
          <a:xfrm>
            <a:off x="1745672" y="1905000"/>
            <a:ext cx="9758939" cy="4543301"/>
          </a:xfrm>
        </p:spPr>
        <p:txBody>
          <a:bodyPr>
            <a:normAutofit/>
          </a:bodyPr>
          <a:lstStyle/>
          <a:p>
            <a:r>
              <a:rPr lang="en-US" b="1" dirty="0" smtClean="0"/>
              <a:t>Step 8</a:t>
            </a:r>
            <a:r>
              <a:rPr lang="en-US" dirty="0" smtClean="0"/>
              <a:t>:</a:t>
            </a:r>
            <a:r>
              <a:rPr lang="en-US" b="1" dirty="0" smtClean="0"/>
              <a:t> </a:t>
            </a:r>
            <a:r>
              <a:rPr lang="en-US" dirty="0" smtClean="0"/>
              <a:t>Application master ask for containers for Map and Reduce tasks. And assigns the tasks to them.</a:t>
            </a:r>
          </a:p>
          <a:p>
            <a:endParaRPr lang="en-US" dirty="0" smtClean="0"/>
          </a:p>
          <a:p>
            <a:r>
              <a:rPr lang="en-US" b="1" dirty="0"/>
              <a:t>Reduce slow </a:t>
            </a:r>
            <a:r>
              <a:rPr lang="en-US" b="1" dirty="0" smtClean="0"/>
              <a:t>start:  </a:t>
            </a:r>
            <a:r>
              <a:rPr lang="en-US" dirty="0" smtClean="0"/>
              <a:t>Application master will wait </a:t>
            </a:r>
            <a:r>
              <a:rPr lang="en-US" dirty="0"/>
              <a:t>until 5% of the map tasks in a job </a:t>
            </a:r>
            <a:r>
              <a:rPr lang="en-US" dirty="0" smtClean="0"/>
              <a:t>to be completed before scheduling </a:t>
            </a:r>
            <a:r>
              <a:rPr lang="en-US" dirty="0"/>
              <a:t>reduce tasks for the same job</a:t>
            </a:r>
            <a:endParaRPr lang="en-US" i="1" dirty="0" smtClean="0"/>
          </a:p>
        </p:txBody>
      </p:sp>
    </p:spTree>
    <p:extLst>
      <p:ext uri="{BB962C8B-B14F-4D97-AF65-F5344CB8AC3E}">
        <p14:creationId xmlns:p14="http://schemas.microsoft.com/office/powerpoint/2010/main" val="2083438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a:t>Task </a:t>
            </a:r>
            <a:r>
              <a:rPr lang="en-US" dirty="0" smtClean="0"/>
              <a:t>Execution</a:t>
            </a:r>
            <a:endParaRPr lang="en-US" dirty="0"/>
          </a:p>
        </p:txBody>
      </p:sp>
      <p:sp>
        <p:nvSpPr>
          <p:cNvPr id="3" name="Content Placeholder 2"/>
          <p:cNvSpPr>
            <a:spLocks noGrp="1"/>
          </p:cNvSpPr>
          <p:nvPr>
            <p:ph idx="1"/>
          </p:nvPr>
        </p:nvSpPr>
        <p:spPr>
          <a:xfrm>
            <a:off x="1745672" y="1905000"/>
            <a:ext cx="9758939" cy="4543301"/>
          </a:xfrm>
        </p:spPr>
        <p:txBody>
          <a:bodyPr>
            <a:normAutofit/>
          </a:bodyPr>
          <a:lstStyle/>
          <a:p>
            <a:r>
              <a:rPr lang="en-US" b="1" dirty="0"/>
              <a:t>S</a:t>
            </a:r>
            <a:r>
              <a:rPr lang="en-US" b="1" dirty="0" smtClean="0"/>
              <a:t>teps </a:t>
            </a:r>
            <a:r>
              <a:rPr lang="en-US" b="1" dirty="0"/>
              <a:t>9a and </a:t>
            </a:r>
            <a:r>
              <a:rPr lang="en-US" b="1" dirty="0" smtClean="0"/>
              <a:t>9b</a:t>
            </a:r>
            <a:r>
              <a:rPr lang="en-US" dirty="0" smtClean="0"/>
              <a:t>:</a:t>
            </a:r>
            <a:r>
              <a:rPr lang="en-US" b="1" dirty="0" smtClean="0"/>
              <a:t> </a:t>
            </a:r>
            <a:r>
              <a:rPr lang="en-US" dirty="0" smtClean="0"/>
              <a:t>Resource </a:t>
            </a:r>
            <a:r>
              <a:rPr lang="en-US" dirty="0"/>
              <a:t>manager’s scheduler </a:t>
            </a:r>
            <a:r>
              <a:rPr lang="en-US" dirty="0" smtClean="0"/>
              <a:t> will assign task to resources of a container. The </a:t>
            </a:r>
            <a:r>
              <a:rPr lang="en-US" dirty="0"/>
              <a:t>application master </a:t>
            </a:r>
            <a:r>
              <a:rPr lang="en-US" dirty="0" smtClean="0"/>
              <a:t>contacts the node manager and starts the container.</a:t>
            </a:r>
          </a:p>
          <a:p>
            <a:endParaRPr lang="en-US" dirty="0" smtClean="0"/>
          </a:p>
          <a:p>
            <a:r>
              <a:rPr lang="en-US" b="1" dirty="0" smtClean="0"/>
              <a:t>Step 10</a:t>
            </a:r>
            <a:r>
              <a:rPr lang="en-US" dirty="0" smtClean="0"/>
              <a:t>: The </a:t>
            </a:r>
            <a:r>
              <a:rPr lang="en-US" dirty="0"/>
              <a:t>task is executed </a:t>
            </a:r>
            <a:r>
              <a:rPr lang="en-US" dirty="0" smtClean="0"/>
              <a:t>by </a:t>
            </a:r>
            <a:r>
              <a:rPr lang="en-US" dirty="0" smtClean="0"/>
              <a:t>Yarn-Child </a:t>
            </a:r>
            <a:r>
              <a:rPr lang="en-US" dirty="0" smtClean="0"/>
              <a:t>( </a:t>
            </a:r>
            <a:r>
              <a:rPr lang="en-US" dirty="0"/>
              <a:t>a Java </a:t>
            </a:r>
            <a:r>
              <a:rPr lang="en-US" dirty="0" smtClean="0"/>
              <a:t>application). All the necessary resources for the task are localized. </a:t>
            </a:r>
          </a:p>
          <a:p>
            <a:endParaRPr lang="en-US" dirty="0" smtClean="0"/>
          </a:p>
          <a:p>
            <a:r>
              <a:rPr lang="en-US" b="1" dirty="0" smtClean="0"/>
              <a:t>Step 11: </a:t>
            </a:r>
            <a:r>
              <a:rPr lang="en-US" dirty="0" smtClean="0"/>
              <a:t>The map </a:t>
            </a:r>
            <a:r>
              <a:rPr lang="en-US" dirty="0"/>
              <a:t>or reduce task </a:t>
            </a:r>
            <a:r>
              <a:rPr lang="en-US" dirty="0" smtClean="0"/>
              <a:t>is executed.</a:t>
            </a:r>
          </a:p>
          <a:p>
            <a:endParaRPr lang="en-US" i="1" dirty="0"/>
          </a:p>
          <a:p>
            <a:r>
              <a:rPr lang="en-US" b="1" dirty="0" smtClean="0"/>
              <a:t>Commit protocol: </a:t>
            </a:r>
            <a:r>
              <a:rPr lang="en-US" dirty="0" smtClean="0"/>
              <a:t>Fully completed or fully failed. </a:t>
            </a:r>
            <a:r>
              <a:rPr lang="en-US" dirty="0" err="1" smtClean="0"/>
              <a:t>E.g</a:t>
            </a:r>
            <a:r>
              <a:rPr lang="en-US" dirty="0" smtClean="0"/>
              <a:t>: for file base committers, moving from temp folder to output folder.</a:t>
            </a:r>
            <a:r>
              <a:rPr lang="en-US" i="1" dirty="0" smtClean="0"/>
              <a:t> </a:t>
            </a:r>
          </a:p>
        </p:txBody>
      </p:sp>
    </p:spTree>
    <p:extLst>
      <p:ext uri="{BB962C8B-B14F-4D97-AF65-F5344CB8AC3E}">
        <p14:creationId xmlns:p14="http://schemas.microsoft.com/office/powerpoint/2010/main" val="90530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Agenda</a:t>
            </a:r>
            <a:endParaRPr lang="en-US" dirty="0"/>
          </a:p>
        </p:txBody>
      </p:sp>
      <p:sp>
        <p:nvSpPr>
          <p:cNvPr id="3" name="Content Placeholder 2"/>
          <p:cNvSpPr>
            <a:spLocks noGrp="1"/>
          </p:cNvSpPr>
          <p:nvPr>
            <p:ph idx="1"/>
          </p:nvPr>
        </p:nvSpPr>
        <p:spPr>
          <a:xfrm>
            <a:off x="1745672" y="1567543"/>
            <a:ext cx="9758939" cy="4367430"/>
          </a:xfrm>
        </p:spPr>
        <p:txBody>
          <a:bodyPr>
            <a:normAutofit fontScale="92500" lnSpcReduction="10000"/>
          </a:bodyPr>
          <a:lstStyle/>
          <a:p>
            <a:r>
              <a:rPr lang="en-US" dirty="0"/>
              <a:t>What is Map Reduce</a:t>
            </a:r>
            <a:r>
              <a:rPr lang="en-US" dirty="0" smtClean="0"/>
              <a:t>?</a:t>
            </a:r>
          </a:p>
          <a:p>
            <a:r>
              <a:rPr lang="en-US" dirty="0" smtClean="0"/>
              <a:t>Map </a:t>
            </a:r>
            <a:r>
              <a:rPr lang="en-US" dirty="0"/>
              <a:t>to Reduce </a:t>
            </a:r>
            <a:r>
              <a:rPr lang="en-US" dirty="0" smtClean="0"/>
              <a:t>Flow</a:t>
            </a:r>
          </a:p>
          <a:p>
            <a:pPr lvl="1"/>
            <a:r>
              <a:rPr lang="en-US" dirty="0"/>
              <a:t>Map function</a:t>
            </a:r>
          </a:p>
          <a:p>
            <a:pPr lvl="1"/>
            <a:r>
              <a:rPr lang="en-US" dirty="0"/>
              <a:t>Shuffle Sort</a:t>
            </a:r>
          </a:p>
          <a:p>
            <a:pPr lvl="1"/>
            <a:r>
              <a:rPr lang="en-US" dirty="0"/>
              <a:t>Combiner Function </a:t>
            </a:r>
            <a:r>
              <a:rPr lang="mr-IN" dirty="0"/>
              <a:t>–</a:t>
            </a:r>
            <a:r>
              <a:rPr lang="en-US" dirty="0"/>
              <a:t> optional</a:t>
            </a:r>
          </a:p>
          <a:p>
            <a:pPr lvl="1"/>
            <a:r>
              <a:rPr lang="en-US" dirty="0"/>
              <a:t>Reduce </a:t>
            </a:r>
            <a:r>
              <a:rPr lang="en-US" dirty="0" smtClean="0"/>
              <a:t>function</a:t>
            </a:r>
          </a:p>
          <a:p>
            <a:r>
              <a:rPr lang="en-US" dirty="0" smtClean="0"/>
              <a:t>Terminologies</a:t>
            </a:r>
          </a:p>
          <a:p>
            <a:r>
              <a:rPr lang="en-US" dirty="0" smtClean="0"/>
              <a:t>Map </a:t>
            </a:r>
            <a:r>
              <a:rPr lang="en-US" dirty="0"/>
              <a:t>– data locality </a:t>
            </a:r>
            <a:r>
              <a:rPr lang="en-US" dirty="0" smtClean="0"/>
              <a:t>optimization</a:t>
            </a:r>
          </a:p>
          <a:p>
            <a:r>
              <a:rPr lang="en-US" dirty="0" smtClean="0"/>
              <a:t>MapReduce </a:t>
            </a:r>
            <a:r>
              <a:rPr lang="en-US" dirty="0"/>
              <a:t>– Data flow </a:t>
            </a:r>
            <a:endParaRPr lang="en-US" dirty="0" smtClean="0"/>
          </a:p>
          <a:p>
            <a:r>
              <a:rPr lang="en-US" dirty="0" smtClean="0"/>
              <a:t>MapReduce </a:t>
            </a:r>
            <a:r>
              <a:rPr lang="en-US" dirty="0"/>
              <a:t>Job  - </a:t>
            </a:r>
            <a:r>
              <a:rPr lang="en-US" dirty="0" smtClean="0"/>
              <a:t>Entities</a:t>
            </a:r>
          </a:p>
          <a:p>
            <a:r>
              <a:rPr lang="en-US" dirty="0" smtClean="0"/>
              <a:t>Anatomy </a:t>
            </a:r>
            <a:r>
              <a:rPr lang="en-US" dirty="0"/>
              <a:t>of MapReduce </a:t>
            </a:r>
            <a:r>
              <a:rPr lang="en-US" dirty="0" smtClean="0"/>
              <a:t>Job</a:t>
            </a:r>
          </a:p>
          <a:p>
            <a:r>
              <a:rPr lang="en-US" dirty="0" smtClean="0"/>
              <a:t>Q &amp; A</a:t>
            </a:r>
            <a:endParaRPr lang="en-US" dirty="0"/>
          </a:p>
        </p:txBody>
      </p:sp>
    </p:spTree>
    <p:extLst>
      <p:ext uri="{BB962C8B-B14F-4D97-AF65-F5344CB8AC3E}">
        <p14:creationId xmlns:p14="http://schemas.microsoft.com/office/powerpoint/2010/main" val="1332575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a:t>Job Completion</a:t>
            </a:r>
          </a:p>
        </p:txBody>
      </p:sp>
      <p:sp>
        <p:nvSpPr>
          <p:cNvPr id="3" name="Content Placeholder 2"/>
          <p:cNvSpPr>
            <a:spLocks noGrp="1"/>
          </p:cNvSpPr>
          <p:nvPr>
            <p:ph idx="1"/>
          </p:nvPr>
        </p:nvSpPr>
        <p:spPr>
          <a:xfrm>
            <a:off x="1745672" y="1905000"/>
            <a:ext cx="9758939" cy="4543301"/>
          </a:xfrm>
        </p:spPr>
        <p:txBody>
          <a:bodyPr>
            <a:normAutofit/>
          </a:bodyPr>
          <a:lstStyle/>
          <a:p>
            <a:r>
              <a:rPr lang="en-US" dirty="0" smtClean="0"/>
              <a:t>Once the last task for a job is complete the </a:t>
            </a:r>
            <a:r>
              <a:rPr lang="en-US" dirty="0"/>
              <a:t>application </a:t>
            </a:r>
            <a:r>
              <a:rPr lang="en-US" dirty="0" smtClean="0"/>
              <a:t>master sets the job status to </a:t>
            </a:r>
            <a:r>
              <a:rPr lang="en-US" dirty="0"/>
              <a:t>“successful</a:t>
            </a:r>
            <a:r>
              <a:rPr lang="en-US" dirty="0" smtClean="0"/>
              <a:t>.”.</a:t>
            </a:r>
          </a:p>
          <a:p>
            <a:endParaRPr lang="en-US" dirty="0" smtClean="0"/>
          </a:p>
          <a:p>
            <a:r>
              <a:rPr lang="en-US" dirty="0" smtClean="0"/>
              <a:t>Cleanup: the </a:t>
            </a:r>
            <a:r>
              <a:rPr lang="en-US" dirty="0"/>
              <a:t>application master and the task containers clean up </a:t>
            </a:r>
            <a:r>
              <a:rPr lang="en-US" dirty="0" smtClean="0"/>
              <a:t>their working state</a:t>
            </a:r>
          </a:p>
          <a:p>
            <a:endParaRPr lang="en-US" dirty="0" smtClean="0"/>
          </a:p>
          <a:p>
            <a:r>
              <a:rPr lang="en-US" dirty="0" smtClean="0"/>
              <a:t>Job information is archived by the job history server </a:t>
            </a:r>
            <a:r>
              <a:rPr lang="en-US" dirty="0" smtClean="0"/>
              <a:t>for future reference.</a:t>
            </a:r>
            <a:endParaRPr lang="en-US" dirty="0"/>
          </a:p>
        </p:txBody>
      </p:sp>
    </p:spTree>
    <p:extLst>
      <p:ext uri="{BB962C8B-B14F-4D97-AF65-F5344CB8AC3E}">
        <p14:creationId xmlns:p14="http://schemas.microsoft.com/office/powerpoint/2010/main" val="161891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sources</a:t>
            </a:r>
          </a:p>
        </p:txBody>
      </p:sp>
      <p:sp>
        <p:nvSpPr>
          <p:cNvPr id="3" name="Content Placeholder 2"/>
          <p:cNvSpPr>
            <a:spLocks noGrp="1"/>
          </p:cNvSpPr>
          <p:nvPr>
            <p:ph idx="1"/>
          </p:nvPr>
        </p:nvSpPr>
        <p:spPr/>
        <p:txBody>
          <a:bodyPr/>
          <a:lstStyle/>
          <a:p>
            <a:r>
              <a:rPr lang="en-GB" dirty="0"/>
              <a:t>Hadoop: The Definitive Guide, 4th Edition - Author: Tom White </a:t>
            </a:r>
            <a:r>
              <a:rPr lang="en-GB" dirty="0" smtClean="0"/>
              <a:t>– Publisher</a:t>
            </a:r>
            <a:r>
              <a:rPr lang="en-GB" dirty="0"/>
              <a:t>: O'Reilly Media</a:t>
            </a:r>
          </a:p>
          <a:p>
            <a:endParaRPr lang="en-US" dirty="0"/>
          </a:p>
        </p:txBody>
      </p:sp>
    </p:spTree>
    <p:extLst>
      <p:ext uri="{BB962C8B-B14F-4D97-AF65-F5344CB8AC3E}">
        <p14:creationId xmlns:p14="http://schemas.microsoft.com/office/powerpoint/2010/main" val="2438083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224" y="1905000"/>
            <a:ext cx="4750414" cy="4543425"/>
          </a:xfrm>
        </p:spPr>
      </p:pic>
    </p:spTree>
    <p:extLst>
      <p:ext uri="{BB962C8B-B14F-4D97-AF65-F5344CB8AC3E}">
        <p14:creationId xmlns:p14="http://schemas.microsoft.com/office/powerpoint/2010/main" val="287774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What </a:t>
            </a:r>
            <a:r>
              <a:rPr lang="en-US" dirty="0"/>
              <a:t>is Map Reduce?</a:t>
            </a:r>
            <a:br>
              <a:rPr lang="en-US" dirty="0"/>
            </a:br>
            <a:endParaRPr lang="en-US" dirty="0"/>
          </a:p>
        </p:txBody>
      </p:sp>
      <p:sp>
        <p:nvSpPr>
          <p:cNvPr id="3" name="Content Placeholder 2"/>
          <p:cNvSpPr>
            <a:spLocks noGrp="1"/>
          </p:cNvSpPr>
          <p:nvPr>
            <p:ph idx="1"/>
          </p:nvPr>
        </p:nvSpPr>
        <p:spPr>
          <a:xfrm>
            <a:off x="1745672" y="2157351"/>
            <a:ext cx="9758939" cy="3777622"/>
          </a:xfrm>
        </p:spPr>
        <p:txBody>
          <a:bodyPr>
            <a:normAutofit/>
          </a:bodyPr>
          <a:lstStyle/>
          <a:p>
            <a:r>
              <a:rPr lang="en-US" dirty="0"/>
              <a:t>MapReduce is </a:t>
            </a:r>
            <a:r>
              <a:rPr lang="en-US" dirty="0" smtClean="0"/>
              <a:t>a simple  </a:t>
            </a:r>
            <a:r>
              <a:rPr lang="en-US" dirty="0"/>
              <a:t>programming model for </a:t>
            </a:r>
            <a:r>
              <a:rPr lang="en-US" dirty="0" smtClean="0"/>
              <a:t>processing big data.</a:t>
            </a:r>
          </a:p>
          <a:p>
            <a:pPr lvl="1"/>
            <a:r>
              <a:rPr lang="en-US" dirty="0" smtClean="0"/>
              <a:t>Mapper</a:t>
            </a:r>
          </a:p>
          <a:p>
            <a:pPr lvl="1"/>
            <a:r>
              <a:rPr lang="en-US" dirty="0" smtClean="0"/>
              <a:t>Reducer</a:t>
            </a:r>
          </a:p>
          <a:p>
            <a:pPr lvl="1"/>
            <a:r>
              <a:rPr lang="en-US" dirty="0" smtClean="0"/>
              <a:t>Combiner (optional)</a:t>
            </a:r>
          </a:p>
          <a:p>
            <a:pPr lvl="1"/>
            <a:endParaRPr lang="en-US" dirty="0" smtClean="0"/>
          </a:p>
          <a:p>
            <a:r>
              <a:rPr lang="en-US" dirty="0" smtClean="0"/>
              <a:t>MapReduce </a:t>
            </a:r>
            <a:r>
              <a:rPr lang="en-US" dirty="0"/>
              <a:t>programs are </a:t>
            </a:r>
            <a:r>
              <a:rPr lang="en-US" dirty="0" smtClean="0"/>
              <a:t>built to run in parallel</a:t>
            </a:r>
            <a:r>
              <a:rPr lang="en-US" dirty="0"/>
              <a:t>, </a:t>
            </a:r>
            <a:r>
              <a:rPr lang="en-US" dirty="0" smtClean="0"/>
              <a:t>which enable to analyze very  large-scale data with machines running on commodity hardware.</a:t>
            </a:r>
          </a:p>
          <a:p>
            <a:endParaRPr lang="en-US" dirty="0"/>
          </a:p>
          <a:p>
            <a:r>
              <a:rPr lang="en-US" dirty="0" smtClean="0"/>
              <a:t>Can be written in any language. </a:t>
            </a:r>
            <a:r>
              <a:rPr lang="en-US" dirty="0" err="1" smtClean="0"/>
              <a:t>E.g</a:t>
            </a:r>
            <a:r>
              <a:rPr lang="en-US" dirty="0" smtClean="0"/>
              <a:t> Java, Scala, Ruby, Python</a:t>
            </a:r>
            <a:endParaRPr lang="en-US" dirty="0"/>
          </a:p>
        </p:txBody>
      </p:sp>
    </p:spTree>
    <p:extLst>
      <p:ext uri="{BB962C8B-B14F-4D97-AF65-F5344CB8AC3E}">
        <p14:creationId xmlns:p14="http://schemas.microsoft.com/office/powerpoint/2010/main" val="17383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Example - </a:t>
            </a:r>
            <a:r>
              <a:rPr lang="en-US" dirty="0"/>
              <a:t>Weather Dataset</a:t>
            </a:r>
            <a:br>
              <a:rPr lang="en-US" dirty="0"/>
            </a:br>
            <a:endParaRPr lang="en-US" dirty="0"/>
          </a:p>
        </p:txBody>
      </p:sp>
      <p:sp>
        <p:nvSpPr>
          <p:cNvPr id="3" name="Content Placeholder 2"/>
          <p:cNvSpPr>
            <a:spLocks noGrp="1"/>
          </p:cNvSpPr>
          <p:nvPr>
            <p:ph idx="1"/>
          </p:nvPr>
        </p:nvSpPr>
        <p:spPr>
          <a:xfrm>
            <a:off x="1745672" y="1671638"/>
            <a:ext cx="9758939" cy="4263335"/>
          </a:xfrm>
        </p:spPr>
        <p:txBody>
          <a:bodyPr>
            <a:normAutofit/>
          </a:bodyPr>
          <a:lstStyle/>
          <a:p>
            <a:r>
              <a:rPr lang="en-US" dirty="0" smtClean="0"/>
              <a:t>Sample Weather data set. We need to find </a:t>
            </a:r>
            <a:r>
              <a:rPr lang="en-US" dirty="0"/>
              <a:t>the </a:t>
            </a:r>
            <a:r>
              <a:rPr lang="en-US" b="1" dirty="0"/>
              <a:t>maximum global temperature </a:t>
            </a:r>
            <a:r>
              <a:rPr lang="en-US" b="1" dirty="0" smtClean="0"/>
              <a:t>in </a:t>
            </a:r>
            <a:r>
              <a:rPr lang="en-US" b="1" dirty="0"/>
              <a:t>each </a:t>
            </a:r>
            <a:r>
              <a:rPr lang="en-US" b="1" dirty="0" smtClean="0"/>
              <a:t>year.</a:t>
            </a:r>
          </a:p>
          <a:p>
            <a:endParaRPr lang="en-US" dirty="0" smtClean="0"/>
          </a:p>
        </p:txBody>
      </p:sp>
      <p:sp>
        <p:nvSpPr>
          <p:cNvPr id="4" name="TextBox 3"/>
          <p:cNvSpPr txBox="1"/>
          <p:nvPr/>
        </p:nvSpPr>
        <p:spPr>
          <a:xfrm>
            <a:off x="3243262" y="2526744"/>
            <a:ext cx="7343774" cy="3970318"/>
          </a:xfrm>
          <a:prstGeom prst="rect">
            <a:avLst/>
          </a:prstGeom>
          <a:solidFill>
            <a:schemeClr val="accent5">
              <a:lumMod val="40000"/>
              <a:lumOff val="60000"/>
            </a:schemeClr>
          </a:solidFill>
        </p:spPr>
        <p:txBody>
          <a:bodyPr wrap="square" rtlCol="0">
            <a:spAutoFit/>
          </a:bodyPr>
          <a:lstStyle/>
          <a:p>
            <a:r>
              <a:rPr lang="is-IS" i="1" dirty="0"/>
              <a:t>0057</a:t>
            </a:r>
          </a:p>
          <a:p>
            <a:r>
              <a:rPr lang="en-US" i="1" dirty="0"/>
              <a:t>332130 # USAF weather station identifier</a:t>
            </a:r>
          </a:p>
          <a:p>
            <a:r>
              <a:rPr lang="en-US" i="1" dirty="0"/>
              <a:t>99999 # WBAN weather station identifier</a:t>
            </a:r>
          </a:p>
          <a:p>
            <a:r>
              <a:rPr lang="en-US" i="1" dirty="0"/>
              <a:t>19500101 # observation date</a:t>
            </a:r>
          </a:p>
          <a:p>
            <a:r>
              <a:rPr lang="en-US" i="1" dirty="0"/>
              <a:t>0300 # observation time</a:t>
            </a:r>
          </a:p>
          <a:p>
            <a:r>
              <a:rPr lang="mr-IN" i="1" dirty="0" smtClean="0"/>
              <a:t>4</a:t>
            </a:r>
            <a:endParaRPr lang="mr-IN" i="1" dirty="0"/>
          </a:p>
          <a:p>
            <a:r>
              <a:rPr lang="en-GB" i="1" dirty="0" smtClean="0"/>
              <a:t>+</a:t>
            </a:r>
            <a:r>
              <a:rPr lang="uk-UA" i="1" dirty="0" smtClean="0"/>
              <a:t>51317 #</a:t>
            </a:r>
            <a:r>
              <a:rPr lang="en-US" i="1" dirty="0" smtClean="0"/>
              <a:t>latitude (degrees x</a:t>
            </a:r>
            <a:r>
              <a:rPr lang="mr-IN" i="1" dirty="0" smtClean="0"/>
              <a:t>1000</a:t>
            </a:r>
            <a:r>
              <a:rPr lang="mr-IN" i="1" dirty="0"/>
              <a:t>)</a:t>
            </a:r>
          </a:p>
          <a:p>
            <a:r>
              <a:rPr lang="en-US" i="1" dirty="0"/>
              <a:t>+028783 # longitude (degrees x 1000)</a:t>
            </a:r>
          </a:p>
          <a:p>
            <a:r>
              <a:rPr lang="mr-IN" i="1" dirty="0"/>
              <a:t>FM-12</a:t>
            </a:r>
          </a:p>
          <a:p>
            <a:r>
              <a:rPr lang="en-US" i="1" dirty="0"/>
              <a:t>+0171 # elevation (meters)</a:t>
            </a:r>
          </a:p>
          <a:p>
            <a:r>
              <a:rPr lang="en-US" i="1" dirty="0"/>
              <a:t>99999</a:t>
            </a:r>
          </a:p>
          <a:p>
            <a:r>
              <a:rPr lang="is-IS" i="1" dirty="0"/>
              <a:t>V020</a:t>
            </a:r>
          </a:p>
          <a:p>
            <a:r>
              <a:rPr lang="en-US" i="1" dirty="0"/>
              <a:t>320 # wind direction (degrees)</a:t>
            </a:r>
          </a:p>
          <a:p>
            <a:r>
              <a:rPr lang="en-US" i="1" dirty="0"/>
              <a:t>1 # quality </a:t>
            </a:r>
            <a:r>
              <a:rPr lang="en-US" i="1" dirty="0" smtClean="0"/>
              <a:t>code</a:t>
            </a:r>
            <a:endParaRPr lang="en-US" i="1" dirty="0"/>
          </a:p>
        </p:txBody>
      </p:sp>
    </p:spTree>
    <p:extLst>
      <p:ext uri="{BB962C8B-B14F-4D97-AF65-F5344CB8AC3E}">
        <p14:creationId xmlns:p14="http://schemas.microsoft.com/office/powerpoint/2010/main" val="898799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Map function</a:t>
            </a:r>
            <a:r>
              <a:rPr lang="en-US" dirty="0"/>
              <a:t/>
            </a:r>
            <a:br>
              <a:rPr lang="en-US" dirty="0"/>
            </a:b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US" dirty="0" smtClean="0"/>
              <a:t>Map extracts each record into desired format. Key </a:t>
            </a:r>
            <a:r>
              <a:rPr lang="mr-IN" dirty="0" smtClean="0"/>
              <a:t>–</a:t>
            </a:r>
            <a:r>
              <a:rPr lang="en-US" dirty="0" smtClean="0"/>
              <a:t> value pair. </a:t>
            </a:r>
          </a:p>
          <a:p>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smtClean="0"/>
          </a:p>
          <a:p>
            <a:r>
              <a:rPr lang="en-US" dirty="0" smtClean="0"/>
              <a:t>Map function transforms. It is a good place to filter out unwanted records.</a:t>
            </a:r>
          </a:p>
        </p:txBody>
      </p:sp>
      <p:sp>
        <p:nvSpPr>
          <p:cNvPr id="4" name="TextBox 3"/>
          <p:cNvSpPr txBox="1"/>
          <p:nvPr/>
        </p:nvSpPr>
        <p:spPr>
          <a:xfrm>
            <a:off x="2896104" y="2290062"/>
            <a:ext cx="7076570" cy="1486600"/>
          </a:xfrm>
          <a:prstGeom prst="rect">
            <a:avLst/>
          </a:prstGeom>
          <a:solidFill>
            <a:schemeClr val="accent5">
              <a:lumMod val="40000"/>
              <a:lumOff val="60000"/>
            </a:schemeClr>
          </a:solidFill>
        </p:spPr>
        <p:txBody>
          <a:bodyPr wrap="square" rtlCol="0">
            <a:spAutoFit/>
          </a:bodyPr>
          <a:lstStyle/>
          <a:p>
            <a:pPr lvl="1"/>
            <a:r>
              <a:rPr lang="is-IS" i="1" dirty="0"/>
              <a:t>(1950, </a:t>
            </a:r>
            <a:r>
              <a:rPr lang="is-IS" i="1" dirty="0" smtClean="0"/>
              <a:t>0)      # </a:t>
            </a:r>
            <a:r>
              <a:rPr lang="is-IS" b="1" i="1" dirty="0" smtClean="0"/>
              <a:t>Year</a:t>
            </a:r>
            <a:r>
              <a:rPr lang="is-IS" i="1" dirty="0" smtClean="0"/>
              <a:t> is the Key, </a:t>
            </a:r>
            <a:r>
              <a:rPr lang="is-IS" b="1" i="1" dirty="0" smtClean="0"/>
              <a:t>Temperature</a:t>
            </a:r>
            <a:r>
              <a:rPr lang="is-IS" i="1" dirty="0" smtClean="0"/>
              <a:t> is value</a:t>
            </a:r>
            <a:endParaRPr lang="is-IS" i="1" dirty="0"/>
          </a:p>
          <a:p>
            <a:pPr lvl="1"/>
            <a:r>
              <a:rPr lang="is-IS" i="1" dirty="0"/>
              <a:t>(1950, 22)</a:t>
            </a:r>
          </a:p>
          <a:p>
            <a:pPr lvl="1"/>
            <a:r>
              <a:rPr lang="is-IS" i="1" dirty="0"/>
              <a:t>(1950, −11)</a:t>
            </a:r>
          </a:p>
          <a:p>
            <a:pPr lvl="1"/>
            <a:r>
              <a:rPr lang="cs-CZ" i="1" dirty="0"/>
              <a:t>(1949, 111)</a:t>
            </a:r>
          </a:p>
          <a:p>
            <a:pPr lvl="1"/>
            <a:r>
              <a:rPr lang="is-IS" i="1" dirty="0"/>
              <a:t>(</a:t>
            </a:r>
            <a:r>
              <a:rPr lang="is-IS" i="1" dirty="0" smtClean="0"/>
              <a:t>1949</a:t>
            </a:r>
            <a:r>
              <a:rPr lang="is-IS" i="1" dirty="0"/>
              <a:t>, 78)</a:t>
            </a:r>
          </a:p>
        </p:txBody>
      </p:sp>
    </p:spTree>
    <p:extLst>
      <p:ext uri="{BB962C8B-B14F-4D97-AF65-F5344CB8AC3E}">
        <p14:creationId xmlns:p14="http://schemas.microsoft.com/office/powerpoint/2010/main" val="554435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Shuffle Sort</a:t>
            </a:r>
            <a:r>
              <a:rPr lang="en-US" dirty="0"/>
              <a:t/>
            </a:r>
            <a:br>
              <a:rPr lang="en-US" dirty="0"/>
            </a:b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US" dirty="0" smtClean="0"/>
              <a:t>The output </a:t>
            </a:r>
            <a:r>
              <a:rPr lang="en-US" dirty="0"/>
              <a:t>of Map function </a:t>
            </a:r>
            <a:r>
              <a:rPr lang="en-US" dirty="0" smtClean="0"/>
              <a:t>is processed by </a:t>
            </a:r>
            <a:r>
              <a:rPr lang="en-US" b="1" dirty="0" smtClean="0"/>
              <a:t>MapReduce</a:t>
            </a:r>
            <a:r>
              <a:rPr lang="en-US" dirty="0" smtClean="0"/>
              <a:t> framework before sending to reduce. It sorts by key and groups by key.</a:t>
            </a:r>
          </a:p>
          <a:p>
            <a:endParaRPr lang="en-US" dirty="0" smtClean="0"/>
          </a:p>
          <a:p>
            <a:endParaRPr lang="en-US" dirty="0"/>
          </a:p>
          <a:p>
            <a:endParaRPr lang="en-US" dirty="0" smtClean="0"/>
          </a:p>
          <a:p>
            <a:endParaRPr lang="en-US" dirty="0"/>
          </a:p>
          <a:p>
            <a:r>
              <a:rPr lang="en-US" dirty="0" smtClean="0"/>
              <a:t>Also called </a:t>
            </a:r>
            <a:r>
              <a:rPr lang="en-US" b="1" dirty="0" smtClean="0"/>
              <a:t>Shuffle-sort </a:t>
            </a:r>
            <a:r>
              <a:rPr lang="en-US" dirty="0" smtClean="0"/>
              <a:t>phase.  MR Framework guarantees that every input to reduce is sorted by the key.</a:t>
            </a:r>
          </a:p>
          <a:p>
            <a:endParaRPr lang="en-US" dirty="0" smtClean="0"/>
          </a:p>
          <a:p>
            <a:r>
              <a:rPr lang="en-US" dirty="0" smtClean="0"/>
              <a:t>The Map functions output are intermitted results. Will be thrown away once Reduce uses them. So they are stored in local filesystem (not HDFS) for efficiency.</a:t>
            </a:r>
            <a:endParaRPr lang="en-US" dirty="0"/>
          </a:p>
        </p:txBody>
      </p:sp>
      <p:sp>
        <p:nvSpPr>
          <p:cNvPr id="6" name="TextBox 5"/>
          <p:cNvSpPr txBox="1"/>
          <p:nvPr/>
        </p:nvSpPr>
        <p:spPr>
          <a:xfrm>
            <a:off x="2538915" y="2543637"/>
            <a:ext cx="7076571" cy="646331"/>
          </a:xfrm>
          <a:prstGeom prst="rect">
            <a:avLst/>
          </a:prstGeom>
          <a:solidFill>
            <a:schemeClr val="accent5">
              <a:lumMod val="40000"/>
              <a:lumOff val="60000"/>
            </a:schemeClr>
          </a:solidFill>
        </p:spPr>
        <p:txBody>
          <a:bodyPr wrap="square" rtlCol="0">
            <a:spAutoFit/>
          </a:bodyPr>
          <a:lstStyle/>
          <a:p>
            <a:pPr lvl="1"/>
            <a:r>
              <a:rPr lang="cs-CZ" dirty="0" smtClean="0"/>
              <a:t>(1949</a:t>
            </a:r>
            <a:r>
              <a:rPr lang="cs-CZ" dirty="0"/>
              <a:t>, [111, 78</a:t>
            </a:r>
            <a:r>
              <a:rPr lang="cs-CZ" dirty="0" smtClean="0"/>
              <a:t>]) </a:t>
            </a:r>
            <a:r>
              <a:rPr lang="is-IS" i="1" dirty="0"/>
              <a:t># </a:t>
            </a:r>
            <a:r>
              <a:rPr lang="is-IS" b="1" i="1" dirty="0"/>
              <a:t>Year</a:t>
            </a:r>
            <a:r>
              <a:rPr lang="is-IS" i="1" dirty="0"/>
              <a:t> is the Key, </a:t>
            </a:r>
            <a:r>
              <a:rPr lang="is-IS" b="1" i="1" dirty="0" smtClean="0"/>
              <a:t>Temperature List</a:t>
            </a:r>
            <a:r>
              <a:rPr lang="is-IS" i="1" dirty="0" smtClean="0"/>
              <a:t> </a:t>
            </a:r>
            <a:r>
              <a:rPr lang="is-IS" i="1" dirty="0"/>
              <a:t>is </a:t>
            </a:r>
            <a:r>
              <a:rPr lang="is-IS" i="1" dirty="0" smtClean="0"/>
              <a:t>value</a:t>
            </a:r>
            <a:endParaRPr lang="cs-CZ" dirty="0"/>
          </a:p>
          <a:p>
            <a:r>
              <a:rPr lang="is-IS" dirty="0" smtClean="0"/>
              <a:t>       (</a:t>
            </a:r>
            <a:r>
              <a:rPr lang="is-IS" dirty="0"/>
              <a:t>1950, [0, 22, −11])</a:t>
            </a:r>
            <a:endParaRPr lang="is-IS" i="1" dirty="0"/>
          </a:p>
        </p:txBody>
      </p:sp>
    </p:spTree>
    <p:extLst>
      <p:ext uri="{BB962C8B-B14F-4D97-AF65-F5344CB8AC3E}">
        <p14:creationId xmlns:p14="http://schemas.microsoft.com/office/powerpoint/2010/main" val="116568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Combiner Function - optional</a:t>
            </a: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US" dirty="0" smtClean="0"/>
              <a:t>Minimizes the data transfer between the Map and Reduce task by shrinking the output of Map tasks.</a:t>
            </a:r>
          </a:p>
          <a:p>
            <a:endParaRPr lang="en-US" dirty="0" smtClean="0"/>
          </a:p>
          <a:p>
            <a:r>
              <a:rPr lang="en-US" dirty="0" smtClean="0"/>
              <a:t>There is No guarantee how many times a combiner function will be called. Could be “0” or more.</a:t>
            </a:r>
          </a:p>
          <a:p>
            <a:endParaRPr lang="en-US" dirty="0" smtClean="0"/>
          </a:p>
          <a:p>
            <a:r>
              <a:rPr lang="en-US" dirty="0" smtClean="0"/>
              <a:t>The output from Reduce function should be same irrespective of the number of times the combiner is called. </a:t>
            </a:r>
          </a:p>
          <a:p>
            <a:endParaRPr lang="en-US" dirty="0" smtClean="0"/>
          </a:p>
          <a:p>
            <a:r>
              <a:rPr lang="en-US" dirty="0" smtClean="0"/>
              <a:t>Only used in places where </a:t>
            </a:r>
            <a:r>
              <a:rPr lang="en-US" b="1" dirty="0" smtClean="0"/>
              <a:t>order of operation </a:t>
            </a:r>
            <a:r>
              <a:rPr lang="en-US" dirty="0" smtClean="0"/>
              <a:t>or</a:t>
            </a:r>
            <a:r>
              <a:rPr lang="en-US" b="1" dirty="0" smtClean="0"/>
              <a:t> input size </a:t>
            </a:r>
            <a:r>
              <a:rPr lang="en-US" dirty="0" smtClean="0"/>
              <a:t>doesn’t matter. [</a:t>
            </a:r>
            <a:r>
              <a:rPr lang="en-US" dirty="0" err="1" smtClean="0"/>
              <a:t>e.g</a:t>
            </a:r>
            <a:r>
              <a:rPr lang="en-US" dirty="0" smtClean="0"/>
              <a:t>: for </a:t>
            </a:r>
            <a:r>
              <a:rPr lang="en-US" dirty="0" smtClean="0"/>
              <a:t>operator ‘#’   (a)</a:t>
            </a:r>
            <a:r>
              <a:rPr lang="en-US" dirty="0" smtClean="0"/>
              <a:t> </a:t>
            </a:r>
            <a:r>
              <a:rPr lang="en-US" dirty="0" smtClean="0"/>
              <a:t># ( b # c) == (a # b) # </a:t>
            </a:r>
            <a:r>
              <a:rPr lang="en-US" dirty="0" smtClean="0"/>
              <a:t>( c) == (a # b # c)</a:t>
            </a:r>
            <a:r>
              <a:rPr lang="en-US" dirty="0" smtClean="0"/>
              <a:t>   ]</a:t>
            </a:r>
            <a:endParaRPr lang="en-US" dirty="0"/>
          </a:p>
        </p:txBody>
      </p:sp>
    </p:spTree>
    <p:extLst>
      <p:ext uri="{BB962C8B-B14F-4D97-AF65-F5344CB8AC3E}">
        <p14:creationId xmlns:p14="http://schemas.microsoft.com/office/powerpoint/2010/main" val="704898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Reduce function</a:t>
            </a:r>
            <a:r>
              <a:rPr lang="en-US" dirty="0"/>
              <a:t/>
            </a:r>
            <a:br>
              <a:rPr lang="en-US" dirty="0"/>
            </a:b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US" dirty="0" smtClean="0"/>
              <a:t>Reduce function uses the result from Map function as input. </a:t>
            </a:r>
            <a:r>
              <a:rPr lang="en-GB" dirty="0" smtClean="0"/>
              <a:t>In this example it needs to iterate over the list to pick the maximum temperature.</a:t>
            </a: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endParaRPr lang="en-US" dirty="0"/>
          </a:p>
        </p:txBody>
      </p:sp>
      <p:sp>
        <p:nvSpPr>
          <p:cNvPr id="4" name="TextBox 3"/>
          <p:cNvSpPr txBox="1"/>
          <p:nvPr/>
        </p:nvSpPr>
        <p:spPr>
          <a:xfrm>
            <a:off x="2881817" y="2866803"/>
            <a:ext cx="7076570" cy="646331"/>
          </a:xfrm>
          <a:prstGeom prst="rect">
            <a:avLst/>
          </a:prstGeom>
          <a:solidFill>
            <a:schemeClr val="accent5">
              <a:lumMod val="40000"/>
              <a:lumOff val="60000"/>
            </a:schemeClr>
          </a:solidFill>
        </p:spPr>
        <p:txBody>
          <a:bodyPr wrap="square" rtlCol="0">
            <a:spAutoFit/>
          </a:bodyPr>
          <a:lstStyle/>
          <a:p>
            <a:pPr lvl="1"/>
            <a:r>
              <a:rPr lang="cs-CZ" dirty="0" smtClean="0"/>
              <a:t>(</a:t>
            </a:r>
            <a:r>
              <a:rPr lang="cs-CZ" dirty="0"/>
              <a:t>1949, 111</a:t>
            </a:r>
            <a:r>
              <a:rPr lang="cs-CZ" dirty="0" smtClean="0"/>
              <a:t>)</a:t>
            </a:r>
            <a:r>
              <a:rPr lang="is-IS" i="1" dirty="0" smtClean="0"/>
              <a:t>    # </a:t>
            </a:r>
            <a:r>
              <a:rPr lang="is-IS" b="1" i="1" dirty="0" smtClean="0"/>
              <a:t>Year</a:t>
            </a:r>
            <a:r>
              <a:rPr lang="is-IS" i="1" dirty="0" smtClean="0"/>
              <a:t> is the Key, </a:t>
            </a:r>
            <a:r>
              <a:rPr lang="is-IS" b="1" i="1" dirty="0" smtClean="0"/>
              <a:t>Temperature</a:t>
            </a:r>
            <a:r>
              <a:rPr lang="is-IS" i="1" dirty="0" smtClean="0"/>
              <a:t> is value</a:t>
            </a:r>
          </a:p>
          <a:p>
            <a:r>
              <a:rPr lang="is-IS" dirty="0" smtClean="0"/>
              <a:t>       (</a:t>
            </a:r>
            <a:r>
              <a:rPr lang="is-IS" dirty="0"/>
              <a:t>1950, 22)</a:t>
            </a:r>
            <a:endParaRPr lang="is-IS" i="1" dirty="0"/>
          </a:p>
        </p:txBody>
      </p:sp>
    </p:spTree>
    <p:extLst>
      <p:ext uri="{BB962C8B-B14F-4D97-AF65-F5344CB8AC3E}">
        <p14:creationId xmlns:p14="http://schemas.microsoft.com/office/powerpoint/2010/main" val="1177863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US" dirty="0" smtClean="0"/>
              <a:t> Map to Reduce Flow</a:t>
            </a:r>
            <a:r>
              <a:rPr lang="en-US" dirty="0"/>
              <a:t/>
            </a:r>
            <a:br>
              <a:rPr lang="en-US" dirty="0"/>
            </a:br>
            <a:endParaRPr lang="en-US" dirty="0"/>
          </a:p>
        </p:txBody>
      </p:sp>
      <p:sp>
        <p:nvSpPr>
          <p:cNvPr id="3" name="Content Placeholder 2"/>
          <p:cNvSpPr>
            <a:spLocks noGrp="1"/>
          </p:cNvSpPr>
          <p:nvPr>
            <p:ph idx="1"/>
          </p:nvPr>
        </p:nvSpPr>
        <p:spPr>
          <a:xfrm>
            <a:off x="1745672" y="1585913"/>
            <a:ext cx="9758939" cy="4571999"/>
          </a:xfrm>
        </p:spPr>
        <p:txBody>
          <a:bodyPr>
            <a:normAutofit/>
          </a:bodyPr>
          <a:lstStyle/>
          <a:p>
            <a:r>
              <a:rPr lang="en-GB" dirty="0" smtClean="0"/>
              <a:t>The complete flow is shown here.</a:t>
            </a: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332" t="49321" r="8722" b="26903"/>
          <a:stretch/>
        </p:blipFill>
        <p:spPr>
          <a:xfrm>
            <a:off x="985837" y="2866803"/>
            <a:ext cx="10158413" cy="1662335"/>
          </a:xfrm>
          <a:prstGeom prst="rect">
            <a:avLst/>
          </a:prstGeom>
        </p:spPr>
      </p:pic>
    </p:spTree>
    <p:extLst>
      <p:ext uri="{BB962C8B-B14F-4D97-AF65-F5344CB8AC3E}">
        <p14:creationId xmlns:p14="http://schemas.microsoft.com/office/powerpoint/2010/main" val="849149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253</TotalTime>
  <Words>1134</Words>
  <Application>Microsoft Office PowerPoint</Application>
  <PresentationFormat>Custom</PresentationFormat>
  <Paragraphs>165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Map reduce – Introduction</vt:lpstr>
      <vt:lpstr> Agenda</vt:lpstr>
      <vt:lpstr> What is Map Reduce? </vt:lpstr>
      <vt:lpstr> Example - Weather Dataset </vt:lpstr>
      <vt:lpstr> Map function </vt:lpstr>
      <vt:lpstr> Shuffle Sort </vt:lpstr>
      <vt:lpstr> Combiner Function - optional</vt:lpstr>
      <vt:lpstr> Reduce function </vt:lpstr>
      <vt:lpstr> Map to Reduce Flow </vt:lpstr>
      <vt:lpstr> Terminologies </vt:lpstr>
      <vt:lpstr> Map – data locality optimization</vt:lpstr>
      <vt:lpstr> MapReduce – Data flow (single Reducer)</vt:lpstr>
      <vt:lpstr> MapReduce – Data flow (many Reducers)</vt:lpstr>
      <vt:lpstr>MapReduce Job  - Entities</vt:lpstr>
      <vt:lpstr>Anatomy of MapReduce Job</vt:lpstr>
      <vt:lpstr>Job Submission</vt:lpstr>
      <vt:lpstr>Job Initialization</vt:lpstr>
      <vt:lpstr>Task Assignment</vt:lpstr>
      <vt:lpstr>Task Execution</vt:lpstr>
      <vt:lpstr>Job Completion</vt:lpstr>
      <vt:lpstr>References and sources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 – Introduction</dc:title>
  <dc:creator>Mathan raj Thangaraj</dc:creator>
  <cp:lastModifiedBy>Mathanraj Thangaraj</cp:lastModifiedBy>
  <cp:revision>119</cp:revision>
  <dcterms:created xsi:type="dcterms:W3CDTF">2016-11-14T20:04:35Z</dcterms:created>
  <dcterms:modified xsi:type="dcterms:W3CDTF">2016-11-15T12:00:07Z</dcterms:modified>
</cp:coreProperties>
</file>