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13" r:id="rId3"/>
    <p:sldId id="446" r:id="rId4"/>
    <p:sldId id="451" r:id="rId5"/>
    <p:sldId id="452" r:id="rId6"/>
    <p:sldId id="457" r:id="rId7"/>
    <p:sldId id="445" r:id="rId8"/>
    <p:sldId id="444" r:id="rId9"/>
    <p:sldId id="442" r:id="rId10"/>
    <p:sldId id="423" r:id="rId11"/>
    <p:sldId id="424" r:id="rId12"/>
    <p:sldId id="468" r:id="rId13"/>
    <p:sldId id="469" r:id="rId14"/>
    <p:sldId id="467" r:id="rId15"/>
    <p:sldId id="4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89122" autoAdjust="0"/>
  </p:normalViewPr>
  <p:slideViewPr>
    <p:cSldViewPr snapToGrid="0" snapToObjects="1">
      <p:cViewPr>
        <p:scale>
          <a:sx n="88" d="100"/>
          <a:sy n="88" d="100"/>
        </p:scale>
        <p:origin x="-20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2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E79FF-01BA-5D48-8FB4-91D723A433A5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38302-14C2-7545-B55B-653A547C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99" tIns="45001" rIns="89999" bIns="45001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38302-14C2-7545-B55B-653A547C5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9A7-0D4B-FA45-882A-A0E45151897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5459-8458-464F-99B9-63A61423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2.4.1/hadoop-project-dist/hadoop-common/FileSystemShell.html" TargetMode="External"/><Relationship Id="rId2" Type="http://schemas.openxmlformats.org/officeDocument/2006/relationships/hyperlink" Target="https://www.tutorialspoint.com/hadoop/hadoop_hdfs_operations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935"/>
            <a:ext cx="9144000" cy="173216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err="1" smtClean="0">
                <a:solidFill>
                  <a:srgbClr val="0000FF"/>
                </a:solidFill>
              </a:rPr>
              <a:t>Hadoop</a:t>
            </a:r>
            <a:r>
              <a:rPr lang="en-US" b="1" dirty="0" smtClean="0">
                <a:solidFill>
                  <a:srgbClr val="0000FF"/>
                </a:solidFill>
              </a:rPr>
              <a:t> Distributed File System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296503" y="5229792"/>
            <a:ext cx="185948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sz="2000" b="1">
              <a:solidFill>
                <a:schemeClr val="bg1"/>
              </a:solidFill>
              <a:cs typeface="+mn-cs"/>
            </a:endParaRPr>
          </a:p>
        </p:txBody>
      </p:sp>
      <p:graphicFrame>
        <p:nvGraphicFramePr>
          <p:cNvPr id="4104" name="Object 14"/>
          <p:cNvGraphicFramePr>
            <a:graphicFrameLocks noChangeAspect="1"/>
          </p:cNvGraphicFramePr>
          <p:nvPr/>
        </p:nvGraphicFramePr>
        <p:xfrm>
          <a:off x="4515191" y="3319463"/>
          <a:ext cx="1120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91" y="3319463"/>
                        <a:ext cx="1120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dirty="0" err="1"/>
              <a:t>ls</a:t>
            </a:r>
            <a:r>
              <a:rPr lang="en-GB" sz="2500" dirty="0"/>
              <a:t> </a:t>
            </a:r>
            <a:r>
              <a:rPr lang="en-GB" sz="2500" dirty="0"/>
              <a:t>&lt;path</a:t>
            </a:r>
            <a:r>
              <a:rPr lang="en-GB" sz="2500" dirty="0" smtClean="0"/>
              <a:t>&gt;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Lists the contents of the directory specified by path, showing the names, permissions, owner, size and modification date for each entry</a:t>
            </a:r>
            <a:r>
              <a:rPr lang="en-GB" sz="2500" dirty="0" smtClean="0"/>
              <a:t>.</a:t>
            </a:r>
            <a:endParaRPr lang="en-GB" sz="2500" dirty="0"/>
          </a:p>
          <a:p>
            <a:r>
              <a:rPr lang="en-GB" sz="2500" dirty="0" err="1"/>
              <a:t>lsr</a:t>
            </a:r>
            <a:r>
              <a:rPr lang="en-GB" sz="2500" dirty="0"/>
              <a:t> &lt;path</a:t>
            </a:r>
            <a:r>
              <a:rPr lang="en-GB" sz="2500" dirty="0" smtClean="0"/>
              <a:t>&gt;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Behaves like -</a:t>
            </a:r>
            <a:r>
              <a:rPr lang="en-GB" sz="2500" dirty="0" err="1"/>
              <a:t>ls</a:t>
            </a:r>
            <a:r>
              <a:rPr lang="en-GB" sz="2500" dirty="0"/>
              <a:t>, but recursively displays entries in all subdirectories of path</a:t>
            </a:r>
            <a:r>
              <a:rPr lang="en-GB" sz="2500" dirty="0" smtClean="0"/>
              <a:t>.</a:t>
            </a:r>
            <a:r>
              <a:rPr lang="en-GB" sz="2500" dirty="0"/>
              <a:t>	</a:t>
            </a:r>
          </a:p>
          <a:p>
            <a:r>
              <a:rPr lang="en-GB" sz="2500" dirty="0"/>
              <a:t>du &lt;path</a:t>
            </a:r>
            <a:r>
              <a:rPr lang="en-GB" sz="2500" dirty="0" smtClean="0"/>
              <a:t>&gt;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Shows disk usage, in bytes, for all the files which match path; filenames are reported with the full HDFS protocol prefix.</a:t>
            </a:r>
          </a:p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7069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 err="1" smtClean="0"/>
              <a:t>dus</a:t>
            </a:r>
            <a:r>
              <a:rPr lang="en-GB" sz="2500" dirty="0" smtClean="0"/>
              <a:t> </a:t>
            </a:r>
            <a:r>
              <a:rPr lang="en-GB" sz="2500" dirty="0"/>
              <a:t>&lt;path&gt;</a:t>
            </a:r>
          </a:p>
          <a:p>
            <a:pPr marL="0" indent="0">
              <a:buNone/>
            </a:pPr>
            <a:r>
              <a:rPr lang="en-GB" sz="2500" dirty="0" smtClean="0"/>
              <a:t>Like </a:t>
            </a:r>
            <a:r>
              <a:rPr lang="en-GB" sz="2500" dirty="0"/>
              <a:t>-du, but prints a summary of disk usage of all files/directories in the path.</a:t>
            </a:r>
          </a:p>
          <a:p>
            <a:r>
              <a:rPr lang="en-GB" sz="2500" dirty="0" smtClean="0"/>
              <a:t>mv </a:t>
            </a:r>
            <a:r>
              <a:rPr lang="en-GB" sz="2500" dirty="0"/>
              <a:t>&lt;</a:t>
            </a:r>
            <a:r>
              <a:rPr lang="en-GB" sz="2500" dirty="0" err="1"/>
              <a:t>src</a:t>
            </a:r>
            <a:r>
              <a:rPr lang="en-GB" sz="2500" dirty="0" smtClean="0"/>
              <a:t>&gt; &lt;</a:t>
            </a:r>
            <a:r>
              <a:rPr lang="en-GB" sz="2500" dirty="0" err="1"/>
              <a:t>dest</a:t>
            </a:r>
            <a:r>
              <a:rPr lang="en-GB" sz="2500" dirty="0"/>
              <a:t>&gt;</a:t>
            </a:r>
          </a:p>
          <a:p>
            <a:pPr marL="0" indent="0">
              <a:buNone/>
            </a:pPr>
            <a:r>
              <a:rPr lang="en-GB" sz="2500" dirty="0" smtClean="0"/>
              <a:t>Moves </a:t>
            </a:r>
            <a:r>
              <a:rPr lang="en-GB" sz="2500" dirty="0"/>
              <a:t>the file or directory indicated by </a:t>
            </a:r>
            <a:r>
              <a:rPr lang="en-GB" sz="2500" dirty="0" err="1"/>
              <a:t>src</a:t>
            </a:r>
            <a:r>
              <a:rPr lang="en-GB" sz="2500" dirty="0"/>
              <a:t> to </a:t>
            </a:r>
            <a:r>
              <a:rPr lang="en-GB" sz="2500" dirty="0" err="1"/>
              <a:t>dest</a:t>
            </a:r>
            <a:r>
              <a:rPr lang="en-GB" sz="2500" dirty="0"/>
              <a:t>, within HDFS</a:t>
            </a:r>
            <a:r>
              <a:rPr lang="en-GB" sz="2500" dirty="0" smtClean="0"/>
              <a:t>.</a:t>
            </a:r>
          </a:p>
          <a:p>
            <a:r>
              <a:rPr lang="en-GB" sz="2500" dirty="0" err="1"/>
              <a:t>cp</a:t>
            </a:r>
            <a:r>
              <a:rPr lang="en-GB" sz="2500" dirty="0"/>
              <a:t> &lt;</a:t>
            </a:r>
            <a:r>
              <a:rPr lang="en-GB" sz="2500" dirty="0" err="1"/>
              <a:t>src</a:t>
            </a:r>
            <a:r>
              <a:rPr lang="en-GB" sz="2500" dirty="0"/>
              <a:t>&gt; &lt;</a:t>
            </a:r>
            <a:r>
              <a:rPr lang="en-GB" sz="2500" dirty="0" err="1"/>
              <a:t>dest</a:t>
            </a:r>
            <a:r>
              <a:rPr lang="en-GB" sz="2500" dirty="0"/>
              <a:t>&gt;</a:t>
            </a:r>
          </a:p>
          <a:p>
            <a:pPr marL="0" indent="0">
              <a:buNone/>
            </a:pPr>
            <a:r>
              <a:rPr lang="en-GB" sz="2500" dirty="0"/>
              <a:t>Copies the file or directory identified by </a:t>
            </a:r>
            <a:r>
              <a:rPr lang="en-GB" sz="2500" dirty="0" err="1"/>
              <a:t>src</a:t>
            </a:r>
            <a:r>
              <a:rPr lang="en-GB" sz="2500" dirty="0"/>
              <a:t> to </a:t>
            </a:r>
            <a:r>
              <a:rPr lang="en-GB" sz="2500" dirty="0" err="1"/>
              <a:t>dest</a:t>
            </a:r>
            <a:r>
              <a:rPr lang="en-GB" sz="2500" dirty="0"/>
              <a:t>, within HDFS.</a:t>
            </a:r>
          </a:p>
          <a:p>
            <a:pPr marL="0" indent="0">
              <a:buNone/>
            </a:pPr>
            <a:endParaRPr lang="en-GB" sz="25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4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dirty="0" err="1" smtClean="0"/>
              <a:t>rm</a:t>
            </a:r>
            <a:r>
              <a:rPr lang="en-GB" sz="2500" dirty="0" smtClean="0"/>
              <a:t> </a:t>
            </a:r>
            <a:r>
              <a:rPr lang="en-GB" sz="2500" dirty="0"/>
              <a:t>&lt;path</a:t>
            </a:r>
            <a:r>
              <a:rPr lang="en-GB" sz="2500" dirty="0" smtClean="0"/>
              <a:t>&gt;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Removes the file or empty directory identified by path</a:t>
            </a:r>
            <a:r>
              <a:rPr lang="en-GB" sz="2500" dirty="0" smtClean="0"/>
              <a:t>.</a:t>
            </a:r>
            <a:r>
              <a:rPr lang="en-GB" sz="2500" dirty="0"/>
              <a:t>	</a:t>
            </a:r>
          </a:p>
          <a:p>
            <a:r>
              <a:rPr lang="en-GB" sz="2500" dirty="0" err="1"/>
              <a:t>rmr</a:t>
            </a:r>
            <a:r>
              <a:rPr lang="en-GB" sz="2500" dirty="0"/>
              <a:t> &lt;path</a:t>
            </a:r>
            <a:r>
              <a:rPr lang="en-GB" sz="2500" dirty="0" smtClean="0"/>
              <a:t>&gt;</a:t>
            </a:r>
            <a:endParaRPr lang="en-GB" sz="2500" dirty="0"/>
          </a:p>
          <a:p>
            <a:r>
              <a:rPr lang="en-GB" sz="2500" dirty="0"/>
              <a:t>Removes the file or directory identified by path. </a:t>
            </a:r>
            <a:r>
              <a:rPr lang="en-GB" sz="2500" dirty="0"/>
              <a:t>Recursively deletes any child entries (i.e., files or subdirectories of path</a:t>
            </a:r>
            <a:r>
              <a:rPr lang="en-GB" sz="2500" dirty="0" smtClean="0"/>
              <a:t>).</a:t>
            </a:r>
            <a:endParaRPr lang="en-GB" sz="2500" dirty="0"/>
          </a:p>
          <a:p>
            <a:r>
              <a:rPr lang="en-GB" sz="2500" dirty="0" smtClean="0"/>
              <a:t>put </a:t>
            </a:r>
            <a:r>
              <a:rPr lang="en-GB" sz="2500" dirty="0"/>
              <a:t>&lt;</a:t>
            </a:r>
            <a:r>
              <a:rPr lang="en-GB" sz="2500" dirty="0" err="1"/>
              <a:t>localSrc</a:t>
            </a:r>
            <a:r>
              <a:rPr lang="en-GB" sz="2500" dirty="0"/>
              <a:t>&gt; &lt;</a:t>
            </a:r>
            <a:r>
              <a:rPr lang="en-GB" sz="2500" dirty="0" err="1"/>
              <a:t>dest</a:t>
            </a:r>
            <a:r>
              <a:rPr lang="en-GB" sz="2500" dirty="0" smtClean="0"/>
              <a:t>&gt;</a:t>
            </a:r>
            <a:endParaRPr lang="en-GB" sz="2500" dirty="0"/>
          </a:p>
          <a:p>
            <a:r>
              <a:rPr lang="en-GB" sz="2500" dirty="0"/>
              <a:t>Copies the file or directory from the local file system identified by </a:t>
            </a:r>
            <a:r>
              <a:rPr lang="en-GB" sz="2500" dirty="0" err="1"/>
              <a:t>localSrc</a:t>
            </a:r>
            <a:r>
              <a:rPr lang="en-GB" sz="2500" dirty="0"/>
              <a:t> to </a:t>
            </a:r>
            <a:r>
              <a:rPr lang="en-GB" sz="2500" dirty="0" err="1"/>
              <a:t>dest</a:t>
            </a:r>
            <a:r>
              <a:rPr lang="en-GB" sz="2500" dirty="0"/>
              <a:t> within the DFS.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4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dirty="0" err="1"/>
              <a:t>copyFromLocal</a:t>
            </a:r>
            <a:r>
              <a:rPr lang="en-GB" sz="2500" dirty="0"/>
              <a:t> &lt;</a:t>
            </a:r>
            <a:r>
              <a:rPr lang="en-GB" sz="2500" dirty="0" err="1"/>
              <a:t>localSrc</a:t>
            </a:r>
            <a:r>
              <a:rPr lang="en-GB" sz="2500" dirty="0"/>
              <a:t>&gt; &lt;</a:t>
            </a:r>
            <a:r>
              <a:rPr lang="en-GB" sz="2500" dirty="0" err="1"/>
              <a:t>dest</a:t>
            </a:r>
            <a:r>
              <a:rPr lang="en-GB" sz="2500" dirty="0" smtClean="0"/>
              <a:t>&gt;</a:t>
            </a:r>
            <a:endParaRPr lang="en-GB" sz="2500" dirty="0"/>
          </a:p>
          <a:p>
            <a:pPr marL="0" indent="0">
              <a:buNone/>
            </a:pPr>
            <a:r>
              <a:rPr lang="en-GB" sz="2500" dirty="0"/>
              <a:t>Identical to -</a:t>
            </a:r>
            <a:r>
              <a:rPr lang="en-GB" sz="2500" dirty="0" smtClean="0"/>
              <a:t>put</a:t>
            </a:r>
            <a:r>
              <a:rPr lang="en-GB" sz="2500" dirty="0"/>
              <a:t>	</a:t>
            </a:r>
          </a:p>
          <a:p>
            <a:r>
              <a:rPr lang="en-GB" sz="2500" dirty="0" err="1"/>
              <a:t>moveFromLocal</a:t>
            </a:r>
            <a:r>
              <a:rPr lang="en-GB" sz="2500" dirty="0"/>
              <a:t> &lt;</a:t>
            </a:r>
            <a:r>
              <a:rPr lang="en-GB" sz="2500" dirty="0" err="1"/>
              <a:t>localSrc</a:t>
            </a:r>
            <a:r>
              <a:rPr lang="en-GB" sz="2500" dirty="0"/>
              <a:t>&gt; &lt;</a:t>
            </a:r>
            <a:r>
              <a:rPr lang="en-GB" sz="2500" dirty="0" err="1"/>
              <a:t>dest</a:t>
            </a:r>
            <a:r>
              <a:rPr lang="en-GB" sz="2500" dirty="0"/>
              <a:t>&gt;</a:t>
            </a:r>
          </a:p>
          <a:p>
            <a:pPr marL="0" indent="0">
              <a:buNone/>
            </a:pPr>
            <a:r>
              <a:rPr lang="en-GB" sz="2500" dirty="0" smtClean="0"/>
              <a:t>Copies </a:t>
            </a:r>
            <a:r>
              <a:rPr lang="en-GB" sz="2500" dirty="0"/>
              <a:t>the file or directory from the local file system identified by </a:t>
            </a:r>
            <a:r>
              <a:rPr lang="en-GB" sz="2500" dirty="0" err="1"/>
              <a:t>localSrc</a:t>
            </a:r>
            <a:r>
              <a:rPr lang="en-GB" sz="2500" dirty="0"/>
              <a:t> to </a:t>
            </a:r>
            <a:r>
              <a:rPr lang="en-GB" sz="2500" dirty="0" err="1"/>
              <a:t>dest</a:t>
            </a:r>
            <a:r>
              <a:rPr lang="en-GB" sz="2500" dirty="0"/>
              <a:t> within HDFS, and then deletes the local copy on success</a:t>
            </a:r>
            <a:r>
              <a:rPr lang="en-GB" sz="2500" dirty="0" smtClean="0"/>
              <a:t>.</a:t>
            </a:r>
            <a:endParaRPr lang="en-GB" sz="2500" dirty="0"/>
          </a:p>
          <a:p>
            <a:r>
              <a:rPr lang="en-GB" sz="2500" dirty="0" smtClean="0"/>
              <a:t>get </a:t>
            </a:r>
            <a:r>
              <a:rPr lang="en-GB" sz="2500" dirty="0"/>
              <a:t>[-</a:t>
            </a:r>
            <a:r>
              <a:rPr lang="en-GB" sz="2500" dirty="0" err="1"/>
              <a:t>crc</a:t>
            </a:r>
            <a:r>
              <a:rPr lang="en-GB" sz="2500" dirty="0"/>
              <a:t>] &lt;</a:t>
            </a:r>
            <a:r>
              <a:rPr lang="en-GB" sz="2500" dirty="0" err="1"/>
              <a:t>src</a:t>
            </a:r>
            <a:r>
              <a:rPr lang="en-GB" sz="2500" dirty="0"/>
              <a:t>&gt; &lt;</a:t>
            </a:r>
            <a:r>
              <a:rPr lang="en-GB" sz="2500" dirty="0" err="1" smtClean="0"/>
              <a:t>localDest</a:t>
            </a:r>
            <a:r>
              <a:rPr lang="en-GB" sz="2500" dirty="0" smtClean="0"/>
              <a:t>&gt;</a:t>
            </a:r>
          </a:p>
          <a:p>
            <a:pPr marL="0" indent="0">
              <a:buNone/>
            </a:pPr>
            <a:r>
              <a:rPr lang="en-GB" sz="2500" dirty="0"/>
              <a:t>C</a:t>
            </a:r>
            <a:r>
              <a:rPr lang="en-GB" sz="2500" dirty="0" smtClean="0"/>
              <a:t>opies </a:t>
            </a:r>
            <a:r>
              <a:rPr lang="en-GB" sz="2500" dirty="0"/>
              <a:t>the file or directory in HDFS identified by </a:t>
            </a:r>
            <a:r>
              <a:rPr lang="en-GB" sz="2500" dirty="0" err="1"/>
              <a:t>src</a:t>
            </a:r>
            <a:r>
              <a:rPr lang="en-GB" sz="2500" dirty="0"/>
              <a:t> to the local file system path identified by </a:t>
            </a:r>
            <a:r>
              <a:rPr lang="en-GB" sz="2500" dirty="0" err="1"/>
              <a:t>localDest</a:t>
            </a:r>
            <a:r>
              <a:rPr lang="en-GB" sz="2500" dirty="0" smtClean="0"/>
              <a:t>.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838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00FF"/>
                </a:solidFill>
              </a:rPr>
              <a:t>References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213"/>
            <a:ext cx="7772400" cy="4504192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 smtClean="0">
                <a:hlinkClick r:id="rId2"/>
              </a:rPr>
              <a:t>https</a:t>
            </a:r>
            <a:r>
              <a:rPr lang="en-GB" sz="1400" dirty="0">
                <a:hlinkClick r:id="rId2"/>
              </a:rPr>
              <a:t>://</a:t>
            </a:r>
            <a:r>
              <a:rPr lang="en-GB" sz="1400" dirty="0" smtClean="0">
                <a:hlinkClick r:id="rId2"/>
              </a:rPr>
              <a:t>www.tutorialspoint.com/hadoop/hadoop_hdfs_operations.htm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hadoop.apache.org/docs/r2.4.1/hadoop-project-dist/hadoop-common/FileSystemShell.html</a:t>
            </a:r>
            <a:endParaRPr lang="en-GB" sz="1400" dirty="0" smtClean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3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Questions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						</a:t>
            </a:r>
          </a:p>
          <a:p>
            <a:pPr marL="0" indent="0">
              <a:buNone/>
            </a:pPr>
            <a:endParaRPr lang="en-US" sz="4400" b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				</a:t>
            </a:r>
            <a:r>
              <a:rPr lang="en-US" sz="88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				?</a:t>
            </a:r>
            <a:endParaRPr lang="en-US" sz="8800" b="1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42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97" y="73025"/>
            <a:ext cx="8951003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FF"/>
                </a:solidFill>
              </a:rPr>
              <a:t>Outline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997" y="919163"/>
            <a:ext cx="8951003" cy="5435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HDFS </a:t>
            </a:r>
            <a:r>
              <a:rPr lang="en-GB" dirty="0" smtClean="0"/>
              <a:t>Architecture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/>
              <a:t>File system 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26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HDFS Architecture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sz="3300" dirty="0"/>
              <a:t>Big data </a:t>
            </a:r>
            <a:r>
              <a:rPr lang="en-GB" sz="3300" dirty="0" smtClean="0"/>
              <a:t>describes </a:t>
            </a:r>
            <a:r>
              <a:rPr lang="en-GB" sz="3300" dirty="0"/>
              <a:t>the large volume of data – both structured and </a:t>
            </a:r>
            <a:r>
              <a:rPr lang="en-GB" sz="3300" dirty="0" smtClean="0"/>
              <a:t>unstructured</a:t>
            </a:r>
            <a:r>
              <a:rPr lang="en-US" sz="3300" dirty="0" smtClean="0"/>
              <a:t> </a:t>
            </a:r>
            <a:r>
              <a:rPr lang="en-GB" sz="3600" dirty="0"/>
              <a:t>that inundates a business on a day-to-day </a:t>
            </a:r>
            <a:r>
              <a:rPr lang="en-GB" sz="3600" dirty="0" smtClean="0"/>
              <a:t>basis</a:t>
            </a:r>
          </a:p>
          <a:p>
            <a:pPr>
              <a:defRPr/>
            </a:pPr>
            <a:endParaRPr lang="en-GB" sz="3600" dirty="0"/>
          </a:p>
          <a:p>
            <a:pPr marL="0" indent="0">
              <a:buNone/>
              <a:defRPr/>
            </a:pPr>
            <a:r>
              <a:rPr lang="en-GB" sz="3600" b="1" dirty="0" smtClean="0"/>
              <a:t>Why Big data Matters?</a:t>
            </a:r>
            <a:endParaRPr lang="en-US" sz="3300" b="1" dirty="0"/>
          </a:p>
          <a:p>
            <a:r>
              <a:rPr lang="en-GB" sz="3600" dirty="0" smtClean="0"/>
              <a:t>It’s </a:t>
            </a:r>
            <a:r>
              <a:rPr lang="en-GB" sz="3600" dirty="0"/>
              <a:t>not the amount of data that’s important. It’s what organizations do with the data that matters. </a:t>
            </a:r>
            <a:endParaRPr lang="en-GB" sz="3600" dirty="0" smtClean="0"/>
          </a:p>
          <a:p>
            <a:r>
              <a:rPr lang="en-GB" sz="3600" dirty="0" smtClean="0"/>
              <a:t>Big </a:t>
            </a:r>
            <a:r>
              <a:rPr lang="en-GB" sz="3600" dirty="0"/>
              <a:t>data can be </a:t>
            </a:r>
            <a:r>
              <a:rPr lang="en-GB" sz="3600" dirty="0" err="1"/>
              <a:t>analyzed</a:t>
            </a:r>
            <a:r>
              <a:rPr lang="en-GB" sz="3600" dirty="0"/>
              <a:t> for insights that lead to better decisions and strategic business moves.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02213"/>
            <a:ext cx="78390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9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File System Operations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800" dirty="0" smtClean="0"/>
              <a:t>The </a:t>
            </a:r>
            <a:r>
              <a:rPr lang="en-US" sz="2800" dirty="0" smtClean="0"/>
              <a:t>following are the file systems in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environment.</a:t>
            </a:r>
            <a:endParaRPr lang="en-US" sz="2800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smtClean="0"/>
              <a:t>Local file system</a:t>
            </a:r>
            <a:endParaRPr lang="en-GB" sz="2400" dirty="0" smtClean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GB" sz="2400" dirty="0" err="1" smtClean="0"/>
              <a:t>Hadoop</a:t>
            </a:r>
            <a:r>
              <a:rPr lang="en-GB" sz="2400" dirty="0" smtClean="0"/>
              <a:t> File system</a:t>
            </a:r>
            <a:endParaRPr lang="en-GB" sz="2400" dirty="0"/>
          </a:p>
          <a:p>
            <a:pPr>
              <a:defRPr/>
            </a:pPr>
            <a:endParaRPr lang="en-US" sz="2800" dirty="0">
              <a:solidFill>
                <a:schemeClr val="accent1"/>
              </a:solidFill>
              <a:latin typeface="Courier New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800" b="1" dirty="0"/>
              <a:t>Starting HDFS</a:t>
            </a:r>
          </a:p>
          <a:p>
            <a:pPr marL="857250" lvl="1" indent="-457200">
              <a:defRPr/>
            </a:pPr>
            <a:r>
              <a:rPr lang="en-GB" sz="2400" dirty="0"/>
              <a:t>Initially you have to format the configured HDFS file system, open </a:t>
            </a:r>
            <a:r>
              <a:rPr lang="en-GB" sz="2400" dirty="0" err="1"/>
              <a:t>namenode</a:t>
            </a:r>
            <a:r>
              <a:rPr lang="en-GB" sz="2400" dirty="0"/>
              <a:t> (HDFS server), and execute the following command.</a:t>
            </a:r>
          </a:p>
          <a:p>
            <a:pPr marL="400050" lvl="1" indent="0">
              <a:buNone/>
              <a:defRPr/>
            </a:pPr>
            <a:r>
              <a:rPr lang="en-GB" sz="2400" b="1" i="1" dirty="0" smtClean="0"/>
              <a:t>       $ </a:t>
            </a:r>
            <a:r>
              <a:rPr lang="en-GB" sz="2400" b="1" i="1" dirty="0" err="1"/>
              <a:t>hadoop</a:t>
            </a:r>
            <a:r>
              <a:rPr lang="en-GB" sz="2400" b="1" i="1" dirty="0"/>
              <a:t> </a:t>
            </a:r>
            <a:r>
              <a:rPr lang="en-GB" sz="2400" b="1" i="1" dirty="0" err="1"/>
              <a:t>namenode</a:t>
            </a:r>
            <a:r>
              <a:rPr lang="en-GB" sz="2400" b="1" i="1" dirty="0"/>
              <a:t> -format </a:t>
            </a:r>
            <a:endParaRPr lang="en-US" sz="2000" b="1" i="1" dirty="0" smtClean="0"/>
          </a:p>
          <a:p>
            <a:pPr lvl="1">
              <a:defRPr/>
            </a:pPr>
            <a:endParaRPr lang="en-US" sz="2400" dirty="0" smtClean="0"/>
          </a:p>
          <a:p>
            <a:pPr marL="857250" lvl="1" indent="-457200">
              <a:defRPr/>
            </a:pPr>
            <a:r>
              <a:rPr lang="en-GB" sz="2400" dirty="0"/>
              <a:t>After formatting the HDFS, start the distributed file system. The following command will start the </a:t>
            </a:r>
            <a:r>
              <a:rPr lang="en-GB" sz="2400" dirty="0" err="1"/>
              <a:t>namenode</a:t>
            </a:r>
            <a:r>
              <a:rPr lang="en-GB" sz="2400" dirty="0"/>
              <a:t> as well as the data nodes as cluster</a:t>
            </a:r>
            <a:r>
              <a:rPr lang="en-GB" sz="2400" dirty="0" smtClean="0"/>
              <a:t>.</a:t>
            </a:r>
          </a:p>
          <a:p>
            <a:pPr marL="800100" lvl="2" indent="0">
              <a:buNone/>
              <a:defRPr/>
            </a:pPr>
            <a:r>
              <a:rPr lang="en-US" b="1" i="1" dirty="0"/>
              <a:t>$ start-dfs.sh </a:t>
            </a:r>
          </a:p>
        </p:txBody>
      </p:sp>
    </p:spTree>
    <p:extLst>
      <p:ext uri="{BB962C8B-B14F-4D97-AF65-F5344CB8AC3E}">
        <p14:creationId xmlns:p14="http://schemas.microsoft.com/office/powerpoint/2010/main" val="8195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b="1" dirty="0"/>
              <a:t>Listing Files in HDFS</a:t>
            </a:r>
          </a:p>
          <a:p>
            <a:pPr lvl="1">
              <a:defRPr/>
            </a:pPr>
            <a:r>
              <a:rPr lang="en-GB" dirty="0"/>
              <a:t>After loading the information in the server, we can find the list of files in a </a:t>
            </a:r>
            <a:r>
              <a:rPr lang="en-GB" dirty="0" smtClean="0"/>
              <a:t>directory</a:t>
            </a:r>
          </a:p>
          <a:p>
            <a:pPr marL="457200" lvl="1" indent="0">
              <a:buNone/>
              <a:defRPr/>
            </a:pPr>
            <a:r>
              <a:rPr lang="en-GB" b="1" i="1" dirty="0" smtClean="0"/>
              <a:t>    $</a:t>
            </a:r>
            <a:r>
              <a:rPr lang="en-GB" b="1" i="1" dirty="0"/>
              <a:t>HADOOP_HOME/bin/</a:t>
            </a:r>
            <a:r>
              <a:rPr lang="en-GB" b="1" i="1" dirty="0" err="1"/>
              <a:t>hadoop</a:t>
            </a:r>
            <a:r>
              <a:rPr lang="en-GB" b="1" i="1" dirty="0"/>
              <a:t> </a:t>
            </a:r>
            <a:r>
              <a:rPr lang="en-GB" b="1" i="1" dirty="0" err="1"/>
              <a:t>fs</a:t>
            </a:r>
            <a:r>
              <a:rPr lang="en-GB" b="1" i="1" dirty="0"/>
              <a:t> -</a:t>
            </a:r>
            <a:r>
              <a:rPr lang="en-GB" b="1" i="1" dirty="0" err="1"/>
              <a:t>ls</a:t>
            </a:r>
            <a:r>
              <a:rPr lang="en-GB" b="1" i="1" dirty="0"/>
              <a:t> &lt;</a:t>
            </a:r>
            <a:r>
              <a:rPr lang="en-GB" b="1" i="1" dirty="0" err="1"/>
              <a:t>args</a:t>
            </a:r>
            <a:r>
              <a:rPr lang="en-GB" b="1" i="1" dirty="0"/>
              <a:t>&gt;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1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86145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/>
              <a:t>There are many more commands in "$HADOOP_HOME/bin/</a:t>
            </a:r>
            <a:r>
              <a:rPr lang="en-GB" sz="2400" b="1" dirty="0" err="1"/>
              <a:t>hadoop</a:t>
            </a:r>
            <a:r>
              <a:rPr lang="en-GB" sz="2400" b="1" dirty="0"/>
              <a:t> </a:t>
            </a:r>
            <a:r>
              <a:rPr lang="en-GB" sz="2400" b="1" dirty="0" err="1"/>
              <a:t>fs</a:t>
            </a:r>
            <a:r>
              <a:rPr lang="en-GB" sz="2400" b="1" dirty="0"/>
              <a:t>" than are demonstrated </a:t>
            </a:r>
            <a:r>
              <a:rPr lang="en-GB" sz="2400" b="1" dirty="0" smtClean="0"/>
              <a:t>here. To get help the following will </a:t>
            </a:r>
            <a:r>
              <a:rPr lang="en-GB" sz="2400" b="1" dirty="0"/>
              <a:t>display a short usage summary for the operation in question, if you are stuck</a:t>
            </a:r>
            <a:r>
              <a:rPr lang="en-GB" sz="2400" b="1" dirty="0" smtClean="0"/>
              <a:t>.</a:t>
            </a:r>
          </a:p>
          <a:p>
            <a:pPr marL="0" indent="0">
              <a:buNone/>
            </a:pPr>
            <a:r>
              <a:rPr lang="en-GB" sz="2400" i="1" dirty="0" smtClean="0"/>
              <a:t>    $</a:t>
            </a:r>
            <a:r>
              <a:rPr lang="en-GB" sz="2400" i="1" dirty="0"/>
              <a:t>HADOOP_HOME/bin/</a:t>
            </a:r>
            <a:r>
              <a:rPr lang="en-GB" sz="2400" i="1" dirty="0" err="1"/>
              <a:t>hadoop</a:t>
            </a:r>
            <a:r>
              <a:rPr lang="en-GB" sz="2400" i="1" dirty="0"/>
              <a:t> </a:t>
            </a:r>
            <a:r>
              <a:rPr lang="en-GB" sz="2400" i="1" dirty="0" err="1"/>
              <a:t>fs</a:t>
            </a:r>
            <a:r>
              <a:rPr lang="en-GB" sz="2400" i="1" dirty="0"/>
              <a:t> -help </a:t>
            </a:r>
            <a:r>
              <a:rPr lang="en-GB" sz="2400" i="1" dirty="0" err="1"/>
              <a:t>commandName</a:t>
            </a:r>
            <a:endParaRPr lang="en-GB" sz="2400" i="1" dirty="0" smtClean="0"/>
          </a:p>
          <a:p>
            <a:pPr marL="0" indent="0">
              <a:buNone/>
            </a:pP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Inserting </a:t>
            </a:r>
            <a:r>
              <a:rPr lang="en-GB" sz="2400" b="1" dirty="0"/>
              <a:t>Data into HDFS</a:t>
            </a:r>
          </a:p>
          <a:p>
            <a:pPr marL="400050" lvl="1" indent="0">
              <a:buNone/>
            </a:pPr>
            <a:r>
              <a:rPr lang="en-GB" sz="2000" dirty="0" smtClean="0"/>
              <a:t>Create a  </a:t>
            </a:r>
            <a:r>
              <a:rPr lang="en-GB" sz="2000" dirty="0"/>
              <a:t>file called file.txt in the local system which is ought to be saved in the </a:t>
            </a:r>
            <a:r>
              <a:rPr lang="en-GB" sz="2000" dirty="0" smtClean="0"/>
              <a:t>HDFS </a:t>
            </a:r>
            <a:r>
              <a:rPr lang="en-GB" sz="2000" dirty="0"/>
              <a:t>file system. Follow the steps given below to insert the required file in the </a:t>
            </a:r>
            <a:r>
              <a:rPr lang="en-GB" sz="2000" dirty="0" err="1"/>
              <a:t>Hadoop</a:t>
            </a:r>
            <a:r>
              <a:rPr lang="en-GB" sz="2000" dirty="0"/>
              <a:t> file system.</a:t>
            </a:r>
          </a:p>
          <a:p>
            <a:r>
              <a:rPr lang="en-GB" sz="2000" b="1" dirty="0" smtClean="0"/>
              <a:t>Create </a:t>
            </a:r>
            <a:r>
              <a:rPr lang="en-GB" sz="2000" b="1" dirty="0"/>
              <a:t>an input directory.</a:t>
            </a:r>
          </a:p>
          <a:p>
            <a:pPr marL="400050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   </a:t>
            </a:r>
            <a:r>
              <a:rPr lang="en-GB" sz="1600" i="1" dirty="0" smtClean="0"/>
              <a:t>$</a:t>
            </a:r>
            <a:r>
              <a:rPr lang="en-GB" sz="1600" i="1" dirty="0"/>
              <a:t>HADOOP_HOME/bin/</a:t>
            </a:r>
            <a:r>
              <a:rPr lang="en-GB" sz="1600" i="1" dirty="0" err="1"/>
              <a:t>hadoop</a:t>
            </a:r>
            <a:r>
              <a:rPr lang="en-GB" sz="1600" i="1" dirty="0"/>
              <a:t> </a:t>
            </a:r>
            <a:r>
              <a:rPr lang="en-GB" sz="1600" i="1" dirty="0" err="1"/>
              <a:t>fs</a:t>
            </a:r>
            <a:r>
              <a:rPr lang="en-GB" sz="1600" i="1" dirty="0"/>
              <a:t> -</a:t>
            </a:r>
            <a:r>
              <a:rPr lang="en-GB" sz="1600" i="1" dirty="0" err="1"/>
              <a:t>mkdir</a:t>
            </a:r>
            <a:r>
              <a:rPr lang="en-GB" sz="1600" i="1" dirty="0"/>
              <a:t> /user/input </a:t>
            </a:r>
            <a:endParaRPr lang="en-GB" sz="1600" i="1" dirty="0" smtClean="0"/>
          </a:p>
          <a:p>
            <a:r>
              <a:rPr lang="en-GB" sz="2000" b="1" dirty="0"/>
              <a:t>Transfer and store a data file from local </a:t>
            </a:r>
            <a:r>
              <a:rPr lang="en-GB" sz="2000" b="1" dirty="0"/>
              <a:t>file system </a:t>
            </a:r>
            <a:r>
              <a:rPr lang="en-GB" sz="2000" b="1" dirty="0"/>
              <a:t>to the </a:t>
            </a:r>
            <a:r>
              <a:rPr lang="en-GB" sz="2000" b="1" dirty="0" err="1"/>
              <a:t>Hadoop</a:t>
            </a:r>
            <a:r>
              <a:rPr lang="en-GB" sz="2000" b="1" dirty="0"/>
              <a:t> file system using the put command</a:t>
            </a:r>
            <a:r>
              <a:rPr lang="en-GB" sz="2000" b="1" dirty="0"/>
              <a:t>.</a:t>
            </a:r>
          </a:p>
          <a:p>
            <a:pPr marL="800100" lvl="2" indent="0">
              <a:buNone/>
            </a:pPr>
            <a:r>
              <a:rPr lang="en-GB" sz="1600" i="1" dirty="0"/>
              <a:t>$HADOOP_HOME/bin/</a:t>
            </a:r>
            <a:r>
              <a:rPr lang="en-GB" sz="1600" i="1" dirty="0" err="1"/>
              <a:t>hadoop</a:t>
            </a:r>
            <a:r>
              <a:rPr lang="en-GB" sz="1600" i="1" dirty="0"/>
              <a:t> </a:t>
            </a:r>
            <a:r>
              <a:rPr lang="en-GB" sz="1600" i="1" dirty="0" err="1"/>
              <a:t>fs</a:t>
            </a:r>
            <a:r>
              <a:rPr lang="en-GB" sz="1600" i="1" dirty="0"/>
              <a:t> -put /home/file.txt /</a:t>
            </a:r>
            <a:r>
              <a:rPr lang="en-GB" sz="1600" i="1" dirty="0" smtClean="0"/>
              <a:t>user/input</a:t>
            </a:r>
          </a:p>
          <a:p>
            <a:r>
              <a:rPr lang="en-GB" sz="2000" b="1" dirty="0" smtClean="0"/>
              <a:t>List </a:t>
            </a:r>
            <a:r>
              <a:rPr lang="en-GB" sz="2000" b="1" dirty="0"/>
              <a:t>and verify </a:t>
            </a:r>
            <a:r>
              <a:rPr lang="en-GB" sz="2000" b="1" dirty="0"/>
              <a:t>the file using </a:t>
            </a:r>
            <a:r>
              <a:rPr lang="en-GB" sz="2000" b="1" dirty="0" err="1"/>
              <a:t>ls</a:t>
            </a:r>
            <a:r>
              <a:rPr lang="en-GB" sz="2000" b="1" dirty="0"/>
              <a:t> command</a:t>
            </a:r>
            <a:r>
              <a:rPr lang="en-GB" sz="2000" b="1" dirty="0"/>
              <a:t>.</a:t>
            </a:r>
          </a:p>
          <a:p>
            <a:pPr marL="800100" lvl="2" indent="0">
              <a:buNone/>
            </a:pPr>
            <a:r>
              <a:rPr lang="en-GB" sz="1600" i="1" dirty="0"/>
              <a:t>$HADOOP_HOME/bin/</a:t>
            </a:r>
            <a:r>
              <a:rPr lang="en-GB" sz="1600" i="1" dirty="0" err="1"/>
              <a:t>hadoop</a:t>
            </a:r>
            <a:r>
              <a:rPr lang="en-GB" sz="1600" i="1" dirty="0"/>
              <a:t> </a:t>
            </a:r>
            <a:r>
              <a:rPr lang="en-GB" sz="1600" i="1" dirty="0" err="1"/>
              <a:t>fs</a:t>
            </a:r>
            <a:r>
              <a:rPr lang="en-GB" sz="1600" i="1" dirty="0"/>
              <a:t> -</a:t>
            </a:r>
            <a:r>
              <a:rPr lang="en-GB" sz="1600" i="1" dirty="0" err="1"/>
              <a:t>ls</a:t>
            </a:r>
            <a:r>
              <a:rPr lang="en-GB" sz="1600" i="1" dirty="0"/>
              <a:t> /</a:t>
            </a:r>
            <a:r>
              <a:rPr lang="en-GB" sz="1600" i="1" dirty="0" smtClean="0"/>
              <a:t>user/input</a:t>
            </a:r>
          </a:p>
          <a:p>
            <a:pPr marL="400050" lvl="1" indent="0">
              <a:buNone/>
            </a:pPr>
            <a:endParaRPr lang="en-GB" sz="2000" i="1" dirty="0"/>
          </a:p>
          <a:p>
            <a:endParaRPr lang="en-GB" sz="2800" dirty="0"/>
          </a:p>
          <a:p>
            <a:endParaRPr lang="en-GB" sz="2800" dirty="0" err="1"/>
          </a:p>
        </p:txBody>
      </p:sp>
    </p:spTree>
    <p:extLst>
      <p:ext uri="{BB962C8B-B14F-4D97-AF65-F5344CB8AC3E}">
        <p14:creationId xmlns:p14="http://schemas.microsoft.com/office/powerpoint/2010/main" val="29243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Retrieving Data from HDFS</a:t>
            </a:r>
          </a:p>
          <a:p>
            <a:pPr marL="400050" lvl="1" indent="0">
              <a:buNone/>
            </a:pPr>
            <a:r>
              <a:rPr lang="en-GB" sz="2000" dirty="0"/>
              <a:t>Assume we have a file in HDFS called input file. Given below is a simple demonstration for retrieving the required file from the </a:t>
            </a:r>
            <a:r>
              <a:rPr lang="en-GB" sz="2000" dirty="0" err="1"/>
              <a:t>Hadoop</a:t>
            </a:r>
            <a:r>
              <a:rPr lang="en-GB" sz="2000" dirty="0"/>
              <a:t> file system.</a:t>
            </a:r>
          </a:p>
          <a:p>
            <a:r>
              <a:rPr lang="en-GB" sz="2000" dirty="0" smtClean="0"/>
              <a:t>View the </a:t>
            </a:r>
            <a:r>
              <a:rPr lang="en-GB" sz="2000" dirty="0"/>
              <a:t>data from HDFS using cat command</a:t>
            </a:r>
            <a:r>
              <a:rPr lang="en-GB" sz="2000" dirty="0" smtClean="0"/>
              <a:t>.</a:t>
            </a:r>
            <a:endParaRPr lang="en-GB" sz="2000" dirty="0"/>
          </a:p>
          <a:p>
            <a:pPr marL="400050" lvl="1" indent="0">
              <a:buNone/>
            </a:pPr>
            <a:r>
              <a:rPr lang="en-GB" sz="1600" i="1" dirty="0" smtClean="0"/>
              <a:t>$</a:t>
            </a:r>
            <a:r>
              <a:rPr lang="en-GB" sz="1600" i="1" dirty="0"/>
              <a:t>HADOOP_HOME/bin/</a:t>
            </a:r>
            <a:r>
              <a:rPr lang="en-GB" sz="1600" i="1" dirty="0" err="1"/>
              <a:t>hadoop</a:t>
            </a:r>
            <a:r>
              <a:rPr lang="en-GB" sz="1600" i="1" dirty="0"/>
              <a:t> </a:t>
            </a:r>
            <a:r>
              <a:rPr lang="en-GB" sz="1600" i="1" dirty="0" smtClean="0"/>
              <a:t> </a:t>
            </a:r>
            <a:r>
              <a:rPr lang="en-GB" sz="1600" i="1" dirty="0" err="1" smtClean="0"/>
              <a:t>fs</a:t>
            </a:r>
            <a:r>
              <a:rPr lang="en-GB" sz="1600" i="1" dirty="0" smtClean="0"/>
              <a:t>  -</a:t>
            </a:r>
            <a:r>
              <a:rPr lang="en-GB" sz="1600" i="1" dirty="0"/>
              <a:t>cat /</a:t>
            </a:r>
            <a:r>
              <a:rPr lang="en-GB" sz="1600" i="1" dirty="0" smtClean="0"/>
              <a:t>user/input/&lt;filename&gt;</a:t>
            </a:r>
            <a:endParaRPr lang="en-GB" sz="1600" i="1" dirty="0"/>
          </a:p>
          <a:p>
            <a:pPr marL="400050" lvl="1" indent="0">
              <a:buNone/>
            </a:pPr>
            <a:endParaRPr lang="en-GB" sz="1600" i="1" dirty="0" smtClean="0"/>
          </a:p>
          <a:p>
            <a:r>
              <a:rPr lang="en-GB" sz="2000" dirty="0"/>
              <a:t>Get the file from HDFS to the local file system using get command.</a:t>
            </a:r>
          </a:p>
          <a:p>
            <a:pPr marL="400050" lvl="1" indent="0">
              <a:buNone/>
            </a:pPr>
            <a:r>
              <a:rPr lang="en-GB" sz="1600" i="1" dirty="0" smtClean="0"/>
              <a:t>$</a:t>
            </a:r>
            <a:r>
              <a:rPr lang="en-GB" sz="1600" i="1" dirty="0"/>
              <a:t>HADOOP_HOME/bin/</a:t>
            </a:r>
            <a:r>
              <a:rPr lang="en-GB" sz="1600" i="1" dirty="0" err="1"/>
              <a:t>hadoop</a:t>
            </a:r>
            <a:r>
              <a:rPr lang="en-GB" sz="1600" i="1" dirty="0"/>
              <a:t> </a:t>
            </a:r>
            <a:r>
              <a:rPr lang="en-GB" sz="1600" i="1" dirty="0" smtClean="0"/>
              <a:t> </a:t>
            </a:r>
            <a:r>
              <a:rPr lang="en-GB" sz="1600" i="1" dirty="0" err="1" smtClean="0"/>
              <a:t>fs</a:t>
            </a:r>
            <a:r>
              <a:rPr lang="en-GB" sz="1600" i="1" dirty="0" smtClean="0"/>
              <a:t>  -</a:t>
            </a:r>
            <a:r>
              <a:rPr lang="en-GB" sz="1600" i="1" dirty="0"/>
              <a:t>get /</a:t>
            </a:r>
            <a:r>
              <a:rPr lang="en-GB" sz="1600" i="1" dirty="0" smtClean="0"/>
              <a:t>user/input/   /home/</a:t>
            </a:r>
            <a:r>
              <a:rPr lang="en-GB" sz="1600" i="1" dirty="0" err="1" smtClean="0"/>
              <a:t>hduser</a:t>
            </a:r>
            <a:r>
              <a:rPr lang="en-GB" sz="1600" i="1" dirty="0" smtClean="0"/>
              <a:t>/ 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150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File system commands..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table of all the operations is shown below. The following conventions are used for parameters:</a:t>
            </a:r>
          </a:p>
          <a:p>
            <a:endParaRPr lang="en-GB" dirty="0"/>
          </a:p>
          <a:p>
            <a:r>
              <a:rPr lang="en-GB" dirty="0"/>
              <a:t>"&lt;path&gt;" means any file or directory name. </a:t>
            </a:r>
          </a:p>
          <a:p>
            <a:r>
              <a:rPr lang="en-GB" dirty="0"/>
              <a:t>"&lt;path&gt;..." means one or more file or directory names. </a:t>
            </a:r>
          </a:p>
          <a:p>
            <a:r>
              <a:rPr lang="en-GB" dirty="0"/>
              <a:t>"&lt;file&gt;" means any filename. </a:t>
            </a:r>
          </a:p>
          <a:p>
            <a:r>
              <a:rPr lang="en-GB" dirty="0"/>
              <a:t>"&lt;</a:t>
            </a:r>
            <a:r>
              <a:rPr lang="en-GB" dirty="0" err="1"/>
              <a:t>src</a:t>
            </a:r>
            <a:r>
              <a:rPr lang="en-GB" dirty="0"/>
              <a:t>&gt;" and "&lt;</a:t>
            </a:r>
            <a:r>
              <a:rPr lang="en-GB" dirty="0" err="1"/>
              <a:t>dest</a:t>
            </a:r>
            <a:r>
              <a:rPr lang="en-GB" dirty="0"/>
              <a:t>&gt;" are path names in a directed operation. </a:t>
            </a:r>
          </a:p>
          <a:p>
            <a:r>
              <a:rPr lang="en-GB" dirty="0"/>
              <a:t>"&lt;</a:t>
            </a:r>
            <a:r>
              <a:rPr lang="en-GB" dirty="0" err="1"/>
              <a:t>localSrc</a:t>
            </a:r>
            <a:r>
              <a:rPr lang="en-GB" dirty="0"/>
              <a:t>&gt;" and "&lt;</a:t>
            </a:r>
            <a:r>
              <a:rPr lang="en-GB" dirty="0" err="1"/>
              <a:t>localDest</a:t>
            </a:r>
            <a:r>
              <a:rPr lang="en-GB" dirty="0"/>
              <a:t>&gt;" are paths as above, but on the local file system. </a:t>
            </a:r>
          </a:p>
          <a:p>
            <a:r>
              <a:rPr lang="en-GB" dirty="0"/>
              <a:t>All other files and path names refer to the objects inside HDFS.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4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4822</TotalTime>
  <Words>680</Words>
  <Application>Microsoft Office PowerPoint</Application>
  <PresentationFormat>On-screen Show (4:3)</PresentationFormat>
  <Paragraphs>93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Hadoop Distributed File System</vt:lpstr>
      <vt:lpstr>Outline</vt:lpstr>
      <vt:lpstr>HDFS Architecture</vt:lpstr>
      <vt:lpstr>File System Operations </vt:lpstr>
      <vt:lpstr>File system commands..</vt:lpstr>
      <vt:lpstr>File system commands..</vt:lpstr>
      <vt:lpstr>File system commands..</vt:lpstr>
      <vt:lpstr>File system commands..</vt:lpstr>
      <vt:lpstr>File system commands..</vt:lpstr>
      <vt:lpstr>File system commands..</vt:lpstr>
      <vt:lpstr>File system commands..</vt:lpstr>
      <vt:lpstr>File system commands..</vt:lpstr>
      <vt:lpstr>File system commands..</vt:lpstr>
      <vt:lpstr>References</vt:lpstr>
      <vt:lpstr>Questions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V Aho</dc:creator>
  <cp:lastModifiedBy>Ponsudhahar Kamaraj</cp:lastModifiedBy>
  <cp:revision>473</cp:revision>
  <dcterms:created xsi:type="dcterms:W3CDTF">2014-07-22T17:30:27Z</dcterms:created>
  <dcterms:modified xsi:type="dcterms:W3CDTF">2016-11-08T10:41:46Z</dcterms:modified>
</cp:coreProperties>
</file>