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Lst>
  <p:notesMasterIdLst>
    <p:notesMasterId r:id="rId34"/>
  </p:notesMasterIdLst>
  <p:sldIdLst>
    <p:sldId id="325" r:id="rId3"/>
    <p:sldId id="256" r:id="rId4"/>
    <p:sldId id="257" r:id="rId5"/>
    <p:sldId id="265" r:id="rId6"/>
    <p:sldId id="266" r:id="rId7"/>
    <p:sldId id="267" r:id="rId8"/>
    <p:sldId id="268" r:id="rId9"/>
    <p:sldId id="258" r:id="rId10"/>
    <p:sldId id="259" r:id="rId11"/>
    <p:sldId id="269" r:id="rId12"/>
    <p:sldId id="261" r:id="rId13"/>
    <p:sldId id="262"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2" r:id="rId28"/>
    <p:sldId id="326" r:id="rId29"/>
    <p:sldId id="327" r:id="rId30"/>
    <p:sldId id="328" r:id="rId31"/>
    <p:sldId id="329" r:id="rId32"/>
    <p:sldId id="264"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Cambria" panose="02040503050406030204" pitchFamily="18" charset="0"/>
      <p:regular r:id="rId39"/>
      <p:bold r:id="rId40"/>
      <p:italic r:id="rId41"/>
      <p:boldItalic r:id="rId42"/>
    </p:embeddedFont>
    <p:embeddedFont>
      <p:font typeface="Copperplate Gothic Light" panose="020E0507020206020404" pitchFamily="34" charset="0"/>
      <p:regular r:id="rId43"/>
    </p:embeddedFont>
    <p:embeddedFont>
      <p:font typeface="Garamond" panose="02020404030301010803" pitchFamily="18" charset="0"/>
      <p:regular r:id="rId44"/>
      <p:bold r:id="rId45"/>
      <p:italic r:id="rId46"/>
    </p:embeddedFont>
    <p:embeddedFont>
      <p:font typeface="Roboto" panose="02000000000000000000" pitchFamily="2" charset="0"/>
      <p:regular r:id="rId47"/>
      <p:bold r:id="rId48"/>
      <p:italic r:id="rId49"/>
      <p:boldItalic r:id="rId50"/>
    </p:embeddedFont>
    <p:embeddedFont>
      <p:font typeface="Roboto Slab" pitchFamily="2"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C30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f75fceb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c6f75fceb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c6f75fce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c6f75fceb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c6f75fce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c6f75fce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c6f75fce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c6f75fce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6f75fce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6f75fce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c6f75fce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c6f75fce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f75fce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c6f75fce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6f75fce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6f75fce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7"/>
        <p:cNvGrpSpPr/>
        <p:nvPr/>
      </p:nvGrpSpPr>
      <p:grpSpPr>
        <a:xfrm>
          <a:off x="0" y="0"/>
          <a:ext cx="0" cy="0"/>
          <a:chOff x="0" y="0"/>
          <a:chExt cx="0" cy="0"/>
        </a:xfrm>
      </p:grpSpPr>
      <p:sp>
        <p:nvSpPr>
          <p:cNvPr id="18" name="Google Shape;18;p34"/>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19" name="Google Shape;19;p3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marR="0" lvl="0" algn="ctr" rtl="0">
              <a:spcBef>
                <a:spcPts val="480"/>
              </a:spcBef>
              <a:spcAft>
                <a:spcPts val="0"/>
              </a:spcAft>
              <a:buClr>
                <a:srgbClr val="888888"/>
              </a:buClr>
              <a:buSzPts val="3200"/>
              <a:buFont typeface="Arial"/>
              <a:buNone/>
              <a:defRPr sz="2400" b="0" i="0" u="none" strike="noStrike" cap="none">
                <a:solidFill>
                  <a:srgbClr val="888888"/>
                </a:solidFill>
                <a:latin typeface="Calibri"/>
                <a:ea typeface="Calibri"/>
                <a:cs typeface="Calibri"/>
                <a:sym typeface="Calibri"/>
              </a:defRPr>
            </a:lvl1pPr>
            <a:lvl2pPr marR="0" lvl="1" algn="ctr" rtl="0">
              <a:spcBef>
                <a:spcPts val="420"/>
              </a:spcBef>
              <a:spcAft>
                <a:spcPts val="0"/>
              </a:spcAft>
              <a:buClr>
                <a:srgbClr val="888888"/>
              </a:buClr>
              <a:buSzPts val="2800"/>
              <a:buFont typeface="Arial"/>
              <a:buNone/>
              <a:defRPr sz="2100" b="0" i="0" u="none" strike="noStrike" cap="none">
                <a:solidFill>
                  <a:srgbClr val="888888"/>
                </a:solidFill>
                <a:latin typeface="Calibri"/>
                <a:ea typeface="Calibri"/>
                <a:cs typeface="Calibri"/>
                <a:sym typeface="Calibri"/>
              </a:defRPr>
            </a:lvl2pPr>
            <a:lvl3pPr marR="0" lvl="2" algn="ctr" rtl="0">
              <a:spcBef>
                <a:spcPts val="360"/>
              </a:spcBef>
              <a:spcAft>
                <a:spcPts val="0"/>
              </a:spcAft>
              <a:buClr>
                <a:srgbClr val="888888"/>
              </a:buClr>
              <a:buSzPts val="2400"/>
              <a:buFont typeface="Arial"/>
              <a:buNone/>
              <a:defRPr sz="1800" b="0" i="0" u="none" strike="noStrike" cap="none">
                <a:solidFill>
                  <a:srgbClr val="888888"/>
                </a:solidFill>
                <a:latin typeface="Calibri"/>
                <a:ea typeface="Calibri"/>
                <a:cs typeface="Calibri"/>
                <a:sym typeface="Calibri"/>
              </a:defRPr>
            </a:lvl3pPr>
            <a:lvl4pPr marR="0" lvl="3"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4pPr>
            <a:lvl5pPr marR="0" lvl="4"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5pPr>
            <a:lvl6pPr marR="0" lvl="5"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6pPr>
            <a:lvl7pPr marR="0" lvl="6"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7pPr>
            <a:lvl8pPr marR="0" lvl="7"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8pPr>
            <a:lvl9pPr marR="0" lvl="8" algn="ctr"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461652090"/>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35"/>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2" name="Google Shape;22;p35"/>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3" name="Google Shape;23;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4" name="Google Shape;24;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25" name="Google Shape;25;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75246141"/>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6"/>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3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28" name="Google Shape;28;p36"/>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00"/>
              </a:spcBef>
              <a:spcAft>
                <a:spcPts val="0"/>
              </a:spcAft>
              <a:buClr>
                <a:srgbClr val="888888"/>
              </a:buClr>
              <a:buSzPts val="2000"/>
              <a:buFont typeface="Arial"/>
              <a:buNone/>
              <a:defRPr sz="1500" b="0" i="0" u="none" strike="noStrike" cap="none">
                <a:solidFill>
                  <a:srgbClr val="888888"/>
                </a:solidFill>
                <a:latin typeface="Calibri"/>
                <a:ea typeface="Calibri"/>
                <a:cs typeface="Calibri"/>
                <a:sym typeface="Calibri"/>
              </a:defRPr>
            </a:lvl1pPr>
            <a:lvl2pPr marL="685800" marR="0" lvl="1" indent="-171450" algn="l" rtl="0">
              <a:spcBef>
                <a:spcPts val="270"/>
              </a:spcBef>
              <a:spcAft>
                <a:spcPts val="0"/>
              </a:spcAft>
              <a:buClr>
                <a:srgbClr val="888888"/>
              </a:buClr>
              <a:buSzPts val="1800"/>
              <a:buFont typeface="Arial"/>
              <a:buNone/>
              <a:defRPr sz="1350" b="0" i="0" u="none" strike="noStrike" cap="none">
                <a:solidFill>
                  <a:srgbClr val="888888"/>
                </a:solidFill>
                <a:latin typeface="Calibri"/>
                <a:ea typeface="Calibri"/>
                <a:cs typeface="Calibri"/>
                <a:sym typeface="Calibri"/>
              </a:defRPr>
            </a:lvl2pPr>
            <a:lvl3pPr marL="1028700" marR="0" lvl="2" indent="-171450" algn="l" rtl="0">
              <a:spcBef>
                <a:spcPts val="240"/>
              </a:spcBef>
              <a:spcAft>
                <a:spcPts val="0"/>
              </a:spcAft>
              <a:buClr>
                <a:srgbClr val="888888"/>
              </a:buClr>
              <a:buSzPts val="1600"/>
              <a:buFont typeface="Arial"/>
              <a:buNone/>
              <a:defRPr sz="1200" b="0" i="0" u="none" strike="noStrike" cap="none">
                <a:solidFill>
                  <a:srgbClr val="888888"/>
                </a:solidFill>
                <a:latin typeface="Calibri"/>
                <a:ea typeface="Calibri"/>
                <a:cs typeface="Calibri"/>
                <a:sym typeface="Calibri"/>
              </a:defRPr>
            </a:lvl3pPr>
            <a:lvl4pPr marL="1371600" marR="0" lvl="3"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4pPr>
            <a:lvl5pPr marL="1714500" marR="0" lvl="4"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5pPr>
            <a:lvl6pPr marL="2057400" marR="0" lvl="5"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6pPr>
            <a:lvl7pPr marL="2400300" marR="0" lvl="6"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7pPr>
            <a:lvl8pPr marL="2743200" marR="0" lvl="7"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8pPr>
            <a:lvl9pPr marL="3086100" marR="0" lvl="8" indent="-171450" algn="l" rtl="0">
              <a:spcBef>
                <a:spcPts val="210"/>
              </a:spcBef>
              <a:spcAft>
                <a:spcPts val="0"/>
              </a:spcAft>
              <a:buClr>
                <a:srgbClr val="888888"/>
              </a:buClr>
              <a:buSzPts val="1400"/>
              <a:buFont typeface="Arial"/>
              <a:buNone/>
              <a:defRPr sz="1050" b="0" i="0" u="none" strike="noStrike" cap="none">
                <a:solidFill>
                  <a:srgbClr val="888888"/>
                </a:solidFill>
                <a:latin typeface="Calibri"/>
                <a:ea typeface="Calibri"/>
                <a:cs typeface="Calibri"/>
                <a:sym typeface="Calibri"/>
              </a:defRPr>
            </a:lvl9pPr>
          </a:lstStyle>
          <a:p>
            <a:endParaRPr/>
          </a:p>
        </p:txBody>
      </p:sp>
      <p:sp>
        <p:nvSpPr>
          <p:cNvPr id="29" name="Google Shape;29;p3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0" name="Google Shape;30;p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1" name="Google Shape;31;p3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2520355272"/>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2"/>
        <p:cNvGrpSpPr/>
        <p:nvPr/>
      </p:nvGrpSpPr>
      <p:grpSpPr>
        <a:xfrm>
          <a:off x="0" y="0"/>
          <a:ext cx="0" cy="0"/>
          <a:chOff x="0" y="0"/>
          <a:chExt cx="0" cy="0"/>
        </a:xfrm>
      </p:grpSpPr>
      <p:sp>
        <p:nvSpPr>
          <p:cNvPr id="33" name="Google Shape;33;p3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34" name="Google Shape;34;p37"/>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Autofit/>
          </a:bodyPr>
          <a:lstStyle>
            <a:lvl1pPr marL="342900" marR="0" lvl="0"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 name="Google Shape;35;p37"/>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Autofit/>
          </a:bodyPr>
          <a:lstStyle>
            <a:lvl1pPr marL="342900" marR="0" lvl="0"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1pPr>
            <a:lvl2pPr marL="685800" marR="0" lvl="1"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2pPr>
            <a:lvl3pPr marL="1028700" marR="0" lvl="2"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3pPr>
            <a:lvl4pPr marL="1371600" marR="0" lvl="3"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4pPr>
            <a:lvl5pPr marL="1714500" marR="0" lvl="4"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5pPr>
            <a:lvl6pPr marL="2057400" marR="0" lvl="5"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6pPr>
            <a:lvl7pPr marL="2400300" marR="0" lvl="6"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7pPr>
            <a:lvl8pPr marL="2743200" marR="0" lvl="7"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8pPr>
            <a:lvl9pPr marL="3086100" marR="0" lvl="8"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Google Shape;36;p3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7" name="Google Shape;37;p3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38" name="Google Shape;38;p3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057747534"/>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9"/>
        <p:cNvGrpSpPr/>
        <p:nvPr/>
      </p:nvGrpSpPr>
      <p:grpSpPr>
        <a:xfrm>
          <a:off x="0" y="0"/>
          <a:ext cx="0" cy="0"/>
          <a:chOff x="0" y="0"/>
          <a:chExt cx="0" cy="0"/>
        </a:xfrm>
      </p:grpSpPr>
      <p:sp>
        <p:nvSpPr>
          <p:cNvPr id="40" name="Google Shape;40;p3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41" name="Google Shape;41;p38"/>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spcBef>
                <a:spcPts val="300"/>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spcBef>
                <a:spcPts val="270"/>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2" name="Google Shape;42;p38"/>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342900" marR="0" lvl="0"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1pPr>
            <a:lvl2pPr marL="685800" marR="0" lvl="1"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2pPr>
            <a:lvl3pPr marL="1028700" marR="0" lvl="2"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3pPr>
            <a:lvl4pPr marL="1371600" marR="0" lvl="3"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4pPr>
            <a:lvl5pPr marL="1714500" marR="0" lvl="4"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5pPr>
            <a:lvl6pPr marL="2057400" marR="0" lvl="5"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6pPr>
            <a:lvl7pPr marL="2400300" marR="0" lvl="6"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7pPr>
            <a:lvl8pPr marL="2743200" marR="0" lvl="7"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8pPr>
            <a:lvl9pPr marL="3086100" marR="0" lvl="8"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3" name="Google Shape;43;p38"/>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Autofit/>
          </a:bodyPr>
          <a:lstStyle>
            <a:lvl1pPr marL="342900" marR="0" lvl="0" indent="-17145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1pPr>
            <a:lvl2pPr marL="685800" marR="0" lvl="1" indent="-171450" algn="l" rtl="0">
              <a:spcBef>
                <a:spcPts val="300"/>
              </a:spcBef>
              <a:spcAft>
                <a:spcPts val="0"/>
              </a:spcAft>
              <a:buClr>
                <a:schemeClr val="dk1"/>
              </a:buClr>
              <a:buSzPts val="2000"/>
              <a:buFont typeface="Arial"/>
              <a:buNone/>
              <a:defRPr sz="1500" b="1" i="0" u="none" strike="noStrike" cap="none">
                <a:solidFill>
                  <a:schemeClr val="dk1"/>
                </a:solidFill>
                <a:latin typeface="Calibri"/>
                <a:ea typeface="Calibri"/>
                <a:cs typeface="Calibri"/>
                <a:sym typeface="Calibri"/>
              </a:defRPr>
            </a:lvl2pPr>
            <a:lvl3pPr marL="1028700" marR="0" lvl="2" indent="-171450" algn="l" rtl="0">
              <a:spcBef>
                <a:spcPts val="270"/>
              </a:spcBef>
              <a:spcAft>
                <a:spcPts val="0"/>
              </a:spcAft>
              <a:buClr>
                <a:schemeClr val="dk1"/>
              </a:buClr>
              <a:buSzPts val="1800"/>
              <a:buFont typeface="Arial"/>
              <a:buNone/>
              <a:defRPr sz="1350" b="1" i="0" u="none" strike="noStrike" cap="none">
                <a:solidFill>
                  <a:schemeClr val="dk1"/>
                </a:solidFill>
                <a:latin typeface="Calibri"/>
                <a:ea typeface="Calibri"/>
                <a:cs typeface="Calibri"/>
                <a:sym typeface="Calibri"/>
              </a:defRPr>
            </a:lvl3pPr>
            <a:lvl4pPr marL="1371600" marR="0" lvl="3"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4pPr>
            <a:lvl5pPr marL="1714500" marR="0" lvl="4"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5pPr>
            <a:lvl6pPr marL="2057400" marR="0" lvl="5"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6pPr>
            <a:lvl7pPr marL="2400300" marR="0" lvl="6"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7pPr>
            <a:lvl8pPr marL="2743200" marR="0" lvl="7"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8pPr>
            <a:lvl9pPr marL="3086100" marR="0" lvl="8" indent="-171450" algn="l" rtl="0">
              <a:spcBef>
                <a:spcPts val="240"/>
              </a:spcBef>
              <a:spcAft>
                <a:spcPts val="0"/>
              </a:spcAft>
              <a:buClr>
                <a:schemeClr val="dk1"/>
              </a:buClr>
              <a:buSzPts val="16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4" name="Google Shape;44;p38"/>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Autofit/>
          </a:bodyPr>
          <a:lstStyle>
            <a:lvl1pPr marL="342900" marR="0" lvl="0"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1pPr>
            <a:lvl2pPr marL="685800" marR="0" lvl="1"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2pPr>
            <a:lvl3pPr marL="1028700" marR="0" lvl="2" indent="-257175" algn="l" rtl="0">
              <a:spcBef>
                <a:spcPts val="270"/>
              </a:spcBef>
              <a:spcAft>
                <a:spcPts val="0"/>
              </a:spcAft>
              <a:buClr>
                <a:schemeClr val="dk1"/>
              </a:buClr>
              <a:buSzPts val="1800"/>
              <a:buFont typeface="Arial"/>
              <a:buChar char="•"/>
              <a:defRPr sz="1350" b="0" i="0" u="none" strike="noStrike" cap="none">
                <a:solidFill>
                  <a:schemeClr val="dk1"/>
                </a:solidFill>
                <a:latin typeface="Calibri"/>
                <a:ea typeface="Calibri"/>
                <a:cs typeface="Calibri"/>
                <a:sym typeface="Calibri"/>
              </a:defRPr>
            </a:lvl3pPr>
            <a:lvl4pPr marL="1371600" marR="0" lvl="3"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4pPr>
            <a:lvl5pPr marL="1714500" marR="0" lvl="4"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5pPr>
            <a:lvl6pPr marL="2057400" marR="0" lvl="5"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6pPr>
            <a:lvl7pPr marL="2400300" marR="0" lvl="6"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7pPr>
            <a:lvl8pPr marL="2743200" marR="0" lvl="7"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8pPr>
            <a:lvl9pPr marL="3086100" marR="0" lvl="8" indent="-247650" algn="l" rtl="0">
              <a:spcBef>
                <a:spcPts val="240"/>
              </a:spcBef>
              <a:spcAft>
                <a:spcPts val="0"/>
              </a:spcAft>
              <a:buClr>
                <a:schemeClr val="dk1"/>
              </a:buClr>
              <a:buSzPts val="1600"/>
              <a:buFont typeface="Arial"/>
              <a:buChar char="•"/>
              <a:defRPr sz="1200" b="0" i="0" u="none" strike="noStrike" cap="none">
                <a:solidFill>
                  <a:schemeClr val="dk1"/>
                </a:solidFill>
                <a:latin typeface="Calibri"/>
                <a:ea typeface="Calibri"/>
                <a:cs typeface="Calibri"/>
                <a:sym typeface="Calibri"/>
              </a:defRPr>
            </a:lvl9pPr>
          </a:lstStyle>
          <a:p>
            <a:endParaRPr/>
          </a:p>
        </p:txBody>
      </p:sp>
      <p:sp>
        <p:nvSpPr>
          <p:cNvPr id="45" name="Google Shape;45;p3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6" name="Google Shape;46;p3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7" name="Google Shape;47;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491894853"/>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8"/>
        <p:cNvGrpSpPr/>
        <p:nvPr/>
      </p:nvGrpSpPr>
      <p:grpSpPr>
        <a:xfrm>
          <a:off x="0" y="0"/>
          <a:ext cx="0" cy="0"/>
          <a:chOff x="0" y="0"/>
          <a:chExt cx="0" cy="0"/>
        </a:xfrm>
      </p:grpSpPr>
      <p:sp>
        <p:nvSpPr>
          <p:cNvPr id="49" name="Google Shape;49;p3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0" name="Google Shape;50;p3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1" name="Google Shape;51;p3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2" name="Google Shape;52;p3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650764740"/>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7"/>
        <p:cNvGrpSpPr/>
        <p:nvPr/>
      </p:nvGrpSpPr>
      <p:grpSpPr>
        <a:xfrm>
          <a:off x="0" y="0"/>
          <a:ext cx="0" cy="0"/>
          <a:chOff x="0" y="0"/>
          <a:chExt cx="0" cy="0"/>
        </a:xfrm>
      </p:grpSpPr>
      <p:sp>
        <p:nvSpPr>
          <p:cNvPr id="58" name="Google Shape;58;p41"/>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15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59" name="Google Shape;59;p41"/>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60" name="Google Shape;60;p41"/>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Autofit/>
          </a:bodyPr>
          <a:lstStyle>
            <a:lvl1pPr marL="342900" marR="0" lvl="0" indent="-171450" algn="l" rtl="0">
              <a:spcBef>
                <a:spcPts val="210"/>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1pPr>
            <a:lvl2pPr marL="685800" marR="0" lvl="1" indent="-171450" algn="l" rtl="0">
              <a:spcBef>
                <a:spcPts val="180"/>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2pPr>
            <a:lvl3pPr marL="1028700" marR="0" lvl="2" indent="-171450" algn="l" rtl="0">
              <a:spcBef>
                <a:spcPts val="150"/>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3pPr>
            <a:lvl4pPr marL="1371600" marR="0" lvl="3"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4pPr>
            <a:lvl5pPr marL="1714500" marR="0" lvl="4"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5pPr>
            <a:lvl6pPr marL="2057400" marR="0" lvl="5"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6pPr>
            <a:lvl7pPr marL="2400300" marR="0" lvl="6"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7pPr>
            <a:lvl8pPr marL="2743200" marR="0" lvl="7"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8pPr>
            <a:lvl9pPr marL="3086100" marR="0" lvl="8"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61" name="Google Shape;61;p4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2" name="Google Shape;62;p4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3" name="Google Shape;63;p4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410657182"/>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4"/>
        <p:cNvGrpSpPr/>
        <p:nvPr/>
      </p:nvGrpSpPr>
      <p:grpSpPr>
        <a:xfrm>
          <a:off x="0" y="0"/>
          <a:ext cx="0" cy="0"/>
          <a:chOff x="0" y="0"/>
          <a:chExt cx="0" cy="0"/>
        </a:xfrm>
      </p:grpSpPr>
      <p:sp>
        <p:nvSpPr>
          <p:cNvPr id="65" name="Google Shape;65;p42"/>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15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66" name="Google Shape;66;p42"/>
          <p:cNvSpPr>
            <a:spLocks noGrp="1"/>
          </p:cNvSpPr>
          <p:nvPr>
            <p:ph type="pic" idx="2"/>
          </p:nvPr>
        </p:nvSpPr>
        <p:spPr>
          <a:xfrm>
            <a:off x="1792288" y="459581"/>
            <a:ext cx="5486400" cy="3086100"/>
          </a:xfrm>
          <a:prstGeom prst="rect">
            <a:avLst/>
          </a:prstGeom>
          <a:noFill/>
          <a:ln>
            <a:noFill/>
          </a:ln>
        </p:spPr>
      </p:sp>
      <p:sp>
        <p:nvSpPr>
          <p:cNvPr id="67" name="Google Shape;67;p42"/>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342900" marR="0" lvl="0" indent="-171450" algn="l" rtl="0">
              <a:spcBef>
                <a:spcPts val="210"/>
              </a:spcBef>
              <a:spcAft>
                <a:spcPts val="0"/>
              </a:spcAft>
              <a:buClr>
                <a:schemeClr val="dk1"/>
              </a:buClr>
              <a:buSzPts val="1400"/>
              <a:buFont typeface="Arial"/>
              <a:buNone/>
              <a:defRPr sz="1050" b="0" i="0" u="none" strike="noStrike" cap="none">
                <a:solidFill>
                  <a:schemeClr val="dk1"/>
                </a:solidFill>
                <a:latin typeface="Calibri"/>
                <a:ea typeface="Calibri"/>
                <a:cs typeface="Calibri"/>
                <a:sym typeface="Calibri"/>
              </a:defRPr>
            </a:lvl1pPr>
            <a:lvl2pPr marL="685800" marR="0" lvl="1" indent="-171450" algn="l" rtl="0">
              <a:spcBef>
                <a:spcPts val="180"/>
              </a:spcBef>
              <a:spcAft>
                <a:spcPts val="0"/>
              </a:spcAft>
              <a:buClr>
                <a:schemeClr val="dk1"/>
              </a:buClr>
              <a:buSzPts val="1200"/>
              <a:buFont typeface="Arial"/>
              <a:buNone/>
              <a:defRPr sz="900" b="0" i="0" u="none" strike="noStrike" cap="none">
                <a:solidFill>
                  <a:schemeClr val="dk1"/>
                </a:solidFill>
                <a:latin typeface="Calibri"/>
                <a:ea typeface="Calibri"/>
                <a:cs typeface="Calibri"/>
                <a:sym typeface="Calibri"/>
              </a:defRPr>
            </a:lvl2pPr>
            <a:lvl3pPr marL="1028700" marR="0" lvl="2" indent="-171450" algn="l" rtl="0">
              <a:spcBef>
                <a:spcPts val="150"/>
              </a:spcBef>
              <a:spcAft>
                <a:spcPts val="0"/>
              </a:spcAft>
              <a:buClr>
                <a:schemeClr val="dk1"/>
              </a:buClr>
              <a:buSzPts val="1000"/>
              <a:buFont typeface="Arial"/>
              <a:buNone/>
              <a:defRPr sz="750" b="0" i="0" u="none" strike="noStrike" cap="none">
                <a:solidFill>
                  <a:schemeClr val="dk1"/>
                </a:solidFill>
                <a:latin typeface="Calibri"/>
                <a:ea typeface="Calibri"/>
                <a:cs typeface="Calibri"/>
                <a:sym typeface="Calibri"/>
              </a:defRPr>
            </a:lvl3pPr>
            <a:lvl4pPr marL="1371600" marR="0" lvl="3"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4pPr>
            <a:lvl5pPr marL="1714500" marR="0" lvl="4"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5pPr>
            <a:lvl6pPr marL="2057400" marR="0" lvl="5"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6pPr>
            <a:lvl7pPr marL="2400300" marR="0" lvl="6"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7pPr>
            <a:lvl8pPr marL="2743200" marR="0" lvl="7"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8pPr>
            <a:lvl9pPr marL="3086100" marR="0" lvl="8" indent="-171450" algn="l" rtl="0">
              <a:spcBef>
                <a:spcPts val="135"/>
              </a:spcBef>
              <a:spcAft>
                <a:spcPts val="0"/>
              </a:spcAft>
              <a:buClr>
                <a:schemeClr val="dk1"/>
              </a:buClr>
              <a:buSzPts val="900"/>
              <a:buFont typeface="Arial"/>
              <a:buNone/>
              <a:defRPr sz="675" b="0" i="0" u="none" strike="noStrike" cap="none">
                <a:solidFill>
                  <a:schemeClr val="dk1"/>
                </a:solidFill>
                <a:latin typeface="Calibri"/>
                <a:ea typeface="Calibri"/>
                <a:cs typeface="Calibri"/>
                <a:sym typeface="Calibri"/>
              </a:defRPr>
            </a:lvl9pPr>
          </a:lstStyle>
          <a:p>
            <a:endParaRPr/>
          </a:p>
        </p:txBody>
      </p:sp>
      <p:sp>
        <p:nvSpPr>
          <p:cNvPr id="68" name="Google Shape;68;p4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69" name="Google Shape;69;p4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0" name="Google Shape;70;p4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990541540"/>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71"/>
        <p:cNvGrpSpPr/>
        <p:nvPr/>
      </p:nvGrpSpPr>
      <p:grpSpPr>
        <a:xfrm>
          <a:off x="0" y="0"/>
          <a:ext cx="0" cy="0"/>
          <a:chOff x="0" y="0"/>
          <a:chExt cx="0" cy="0"/>
        </a:xfrm>
      </p:grpSpPr>
      <p:sp>
        <p:nvSpPr>
          <p:cNvPr id="72" name="Google Shape;72;p4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3" name="Google Shape;73;p43"/>
          <p:cNvSpPr txBox="1">
            <a:spLocks noGrp="1"/>
          </p:cNvSpPr>
          <p:nvPr>
            <p:ph type="body" idx="1"/>
          </p:nvPr>
        </p:nvSpPr>
        <p:spPr>
          <a:xfrm rot="5400000">
            <a:off x="2874765" y="-1217414"/>
            <a:ext cx="3394472" cy="8229600"/>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74" name="Google Shape;74;p4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5" name="Google Shape;75;p4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76" name="Google Shape;76;p4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1313854048"/>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7"/>
        <p:cNvGrpSpPr/>
        <p:nvPr/>
      </p:nvGrpSpPr>
      <p:grpSpPr>
        <a:xfrm>
          <a:off x="0" y="0"/>
          <a:ext cx="0" cy="0"/>
          <a:chOff x="0" y="0"/>
          <a:chExt cx="0" cy="0"/>
        </a:xfrm>
      </p:grpSpPr>
      <p:sp>
        <p:nvSpPr>
          <p:cNvPr id="78" name="Google Shape;78;p44"/>
          <p:cNvSpPr txBox="1">
            <a:spLocks noGrp="1"/>
          </p:cNvSpPr>
          <p:nvPr>
            <p:ph type="title"/>
          </p:nvPr>
        </p:nvSpPr>
        <p:spPr>
          <a:xfrm rot="5400000">
            <a:off x="5463779" y="1371601"/>
            <a:ext cx="4388644" cy="20574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350"/>
            </a:lvl2pPr>
            <a:lvl3pPr lvl="2">
              <a:spcBef>
                <a:spcPts val="0"/>
              </a:spcBef>
              <a:spcAft>
                <a:spcPts val="0"/>
              </a:spcAft>
              <a:buSzPts val="1400"/>
              <a:buNone/>
              <a:defRPr sz="1350"/>
            </a:lvl3pPr>
            <a:lvl4pPr lvl="3">
              <a:spcBef>
                <a:spcPts val="0"/>
              </a:spcBef>
              <a:spcAft>
                <a:spcPts val="0"/>
              </a:spcAft>
              <a:buSzPts val="1400"/>
              <a:buNone/>
              <a:defRPr sz="1350"/>
            </a:lvl4pPr>
            <a:lvl5pPr lvl="4">
              <a:spcBef>
                <a:spcPts val="0"/>
              </a:spcBef>
              <a:spcAft>
                <a:spcPts val="0"/>
              </a:spcAft>
              <a:buSzPts val="1400"/>
              <a:buNone/>
              <a:defRPr sz="1350"/>
            </a:lvl5pPr>
            <a:lvl6pPr lvl="5">
              <a:spcBef>
                <a:spcPts val="0"/>
              </a:spcBef>
              <a:spcAft>
                <a:spcPts val="0"/>
              </a:spcAft>
              <a:buSzPts val="1400"/>
              <a:buNone/>
              <a:defRPr sz="1350"/>
            </a:lvl6pPr>
            <a:lvl7pPr lvl="6">
              <a:spcBef>
                <a:spcPts val="0"/>
              </a:spcBef>
              <a:spcAft>
                <a:spcPts val="0"/>
              </a:spcAft>
              <a:buSzPts val="1400"/>
              <a:buNone/>
              <a:defRPr sz="1350"/>
            </a:lvl7pPr>
            <a:lvl8pPr lvl="7">
              <a:spcBef>
                <a:spcPts val="0"/>
              </a:spcBef>
              <a:spcAft>
                <a:spcPts val="0"/>
              </a:spcAft>
              <a:buSzPts val="1400"/>
              <a:buNone/>
              <a:defRPr sz="1350"/>
            </a:lvl8pPr>
            <a:lvl9pPr lvl="8">
              <a:spcBef>
                <a:spcPts val="0"/>
              </a:spcBef>
              <a:spcAft>
                <a:spcPts val="0"/>
              </a:spcAft>
              <a:buSzPts val="1400"/>
              <a:buNone/>
              <a:defRPr sz="1350"/>
            </a:lvl9pPr>
          </a:lstStyle>
          <a:p>
            <a:endParaRPr/>
          </a:p>
        </p:txBody>
      </p:sp>
      <p:sp>
        <p:nvSpPr>
          <p:cNvPr id="79" name="Google Shape;79;p44"/>
          <p:cNvSpPr txBox="1">
            <a:spLocks noGrp="1"/>
          </p:cNvSpPr>
          <p:nvPr>
            <p:ph type="body" idx="1"/>
          </p:nvPr>
        </p:nvSpPr>
        <p:spPr>
          <a:xfrm rot="5400000">
            <a:off x="1272779" y="-609600"/>
            <a:ext cx="4388644" cy="6019800"/>
          </a:xfrm>
          <a:prstGeom prst="rect">
            <a:avLst/>
          </a:prstGeom>
          <a:noFill/>
          <a:ln>
            <a:noFill/>
          </a:ln>
        </p:spPr>
        <p:txBody>
          <a:bodyPr spcFirstLastPara="1" wrap="square" lIns="91425" tIns="45700" rIns="91425" bIns="45700" anchor="t" anchorCtr="0">
            <a:noAutofit/>
          </a:bodyPr>
          <a:lstStyle>
            <a:lvl1pPr marL="342900" marR="0" lvl="0" indent="-323850" algn="l" rtl="0">
              <a:spcBef>
                <a:spcPts val="480"/>
              </a:spcBef>
              <a:spcAft>
                <a:spcPts val="0"/>
              </a:spcAft>
              <a:buClr>
                <a:schemeClr val="dk1"/>
              </a:buClr>
              <a:buSzPts val="3200"/>
              <a:buFont typeface="Arial"/>
              <a:buChar char="•"/>
              <a:defRPr sz="2400" b="0" i="0" u="none" strike="noStrike" cap="none">
                <a:solidFill>
                  <a:schemeClr val="dk1"/>
                </a:solidFill>
                <a:latin typeface="Calibri"/>
                <a:ea typeface="Calibri"/>
                <a:cs typeface="Calibri"/>
                <a:sym typeface="Calibri"/>
              </a:defRPr>
            </a:lvl1pPr>
            <a:lvl2pPr marL="685800" marR="0" lvl="1" indent="-304800" algn="l" rtl="0">
              <a:spcBef>
                <a:spcPts val="420"/>
              </a:spcBef>
              <a:spcAft>
                <a:spcPts val="0"/>
              </a:spcAft>
              <a:buClr>
                <a:schemeClr val="dk1"/>
              </a:buClr>
              <a:buSzPts val="2800"/>
              <a:buFont typeface="Arial"/>
              <a:buChar char="–"/>
              <a:defRPr sz="2100" b="0" i="0" u="none" strike="noStrike" cap="none">
                <a:solidFill>
                  <a:schemeClr val="dk1"/>
                </a:solidFill>
                <a:latin typeface="Calibri"/>
                <a:ea typeface="Calibri"/>
                <a:cs typeface="Calibri"/>
                <a:sym typeface="Calibri"/>
              </a:defRPr>
            </a:lvl2pPr>
            <a:lvl3pPr marL="1028700" marR="0" lvl="2" indent="-285750" algn="l" rtl="0">
              <a:spcBef>
                <a:spcPts val="360"/>
              </a:spcBef>
              <a:spcAft>
                <a:spcPts val="0"/>
              </a:spcAft>
              <a:buClr>
                <a:schemeClr val="dk1"/>
              </a:buClr>
              <a:buSzPts val="2400"/>
              <a:buFont typeface="Arial"/>
              <a:buChar char="•"/>
              <a:defRPr sz="1800" b="0" i="0" u="none" strike="noStrike" cap="none">
                <a:solidFill>
                  <a:schemeClr val="dk1"/>
                </a:solidFill>
                <a:latin typeface="Calibri"/>
                <a:ea typeface="Calibri"/>
                <a:cs typeface="Calibri"/>
                <a:sym typeface="Calibri"/>
              </a:defRPr>
            </a:lvl3pPr>
            <a:lvl4pPr marL="1371600" marR="0" lvl="3"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4pPr>
            <a:lvl5pPr marL="1714500" marR="0" lvl="4"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5pPr>
            <a:lvl6pPr marL="2057400" marR="0" lvl="5"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6pPr>
            <a:lvl7pPr marL="2400300" marR="0" lvl="6"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7pPr>
            <a:lvl8pPr marL="2743200" marR="0" lvl="7"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8pPr>
            <a:lvl9pPr marL="3086100" marR="0" lvl="8" indent="-266700" algn="l" rtl="0">
              <a:spcBef>
                <a:spcPts val="300"/>
              </a:spcBef>
              <a:spcAft>
                <a:spcPts val="0"/>
              </a:spcAft>
              <a:buClr>
                <a:schemeClr val="dk1"/>
              </a:buClr>
              <a:buSzPts val="20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0" name="Google Shape;80;p4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1" name="Google Shape;81;p4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350">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2" name="Google Shape;82;p4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350">
                <a:solidFill>
                  <a:schemeClr val="dk1"/>
                </a:solidFill>
                <a:latin typeface="Calibri"/>
                <a:ea typeface="Calibri"/>
                <a:cs typeface="Calibri"/>
                <a:sym typeface="Calibri"/>
              </a:defRPr>
            </a:lvl1pPr>
            <a:lvl2pPr marL="0" marR="0" lvl="1" indent="0" algn="l" rtl="0">
              <a:spcBef>
                <a:spcPts val="0"/>
              </a:spcBef>
              <a:buNone/>
              <a:defRPr sz="1350">
                <a:solidFill>
                  <a:schemeClr val="dk1"/>
                </a:solidFill>
                <a:latin typeface="Calibri"/>
                <a:ea typeface="Calibri"/>
                <a:cs typeface="Calibri"/>
                <a:sym typeface="Calibri"/>
              </a:defRPr>
            </a:lvl2pPr>
            <a:lvl3pPr marL="0" marR="0" lvl="2" indent="0" algn="l" rtl="0">
              <a:spcBef>
                <a:spcPts val="0"/>
              </a:spcBef>
              <a:buNone/>
              <a:defRPr sz="1350">
                <a:solidFill>
                  <a:schemeClr val="dk1"/>
                </a:solidFill>
                <a:latin typeface="Calibri"/>
                <a:ea typeface="Calibri"/>
                <a:cs typeface="Calibri"/>
                <a:sym typeface="Calibri"/>
              </a:defRPr>
            </a:lvl3pPr>
            <a:lvl4pPr marL="0" marR="0" lvl="3" indent="0" algn="l" rtl="0">
              <a:spcBef>
                <a:spcPts val="0"/>
              </a:spcBef>
              <a:buNone/>
              <a:defRPr sz="1350">
                <a:solidFill>
                  <a:schemeClr val="dk1"/>
                </a:solidFill>
                <a:latin typeface="Calibri"/>
                <a:ea typeface="Calibri"/>
                <a:cs typeface="Calibri"/>
                <a:sym typeface="Calibri"/>
              </a:defRPr>
            </a:lvl4pPr>
            <a:lvl5pPr marL="0" marR="0" lvl="4" indent="0" algn="l" rtl="0">
              <a:spcBef>
                <a:spcPts val="0"/>
              </a:spcBef>
              <a:buNone/>
              <a:defRPr sz="1350">
                <a:solidFill>
                  <a:schemeClr val="dk1"/>
                </a:solidFill>
                <a:latin typeface="Calibri"/>
                <a:ea typeface="Calibri"/>
                <a:cs typeface="Calibri"/>
                <a:sym typeface="Calibri"/>
              </a:defRPr>
            </a:lvl5pPr>
            <a:lvl6pPr marL="0" marR="0" lvl="5" indent="0" algn="l" rtl="0">
              <a:spcBef>
                <a:spcPts val="0"/>
              </a:spcBef>
              <a:buNone/>
              <a:defRPr sz="1350">
                <a:solidFill>
                  <a:schemeClr val="dk1"/>
                </a:solidFill>
                <a:latin typeface="Calibri"/>
                <a:ea typeface="Calibri"/>
                <a:cs typeface="Calibri"/>
                <a:sym typeface="Calibri"/>
              </a:defRPr>
            </a:lvl6pPr>
            <a:lvl7pPr marL="0" marR="0" lvl="6" indent="0" algn="l" rtl="0">
              <a:spcBef>
                <a:spcPts val="0"/>
              </a:spcBef>
              <a:buNone/>
              <a:defRPr sz="1350">
                <a:solidFill>
                  <a:schemeClr val="dk1"/>
                </a:solidFill>
                <a:latin typeface="Calibri"/>
                <a:ea typeface="Calibri"/>
                <a:cs typeface="Calibri"/>
                <a:sym typeface="Calibri"/>
              </a:defRPr>
            </a:lvl7pPr>
            <a:lvl8pPr marL="0" marR="0" lvl="7" indent="0" algn="l" rtl="0">
              <a:spcBef>
                <a:spcPts val="0"/>
              </a:spcBef>
              <a:buNone/>
              <a:defRPr sz="1350">
                <a:solidFill>
                  <a:schemeClr val="dk1"/>
                </a:solidFill>
                <a:latin typeface="Calibri"/>
                <a:ea typeface="Calibri"/>
                <a:cs typeface="Calibri"/>
                <a:sym typeface="Calibri"/>
              </a:defRPr>
            </a:lvl8pPr>
            <a:lvl9pPr marL="0" marR="0" lvl="8" indent="0" algn="l" rtl="0">
              <a:spcBef>
                <a:spcPts val="0"/>
              </a:spcBef>
              <a:buNone/>
              <a:defRPr sz="1350">
                <a:solidFill>
                  <a:schemeClr val="dk1"/>
                </a:solidFill>
                <a:latin typeface="Calibri"/>
                <a:ea typeface="Calibri"/>
                <a:cs typeface="Calibri"/>
                <a:sym typeface="Calibri"/>
              </a:defRPr>
            </a:lvl9pPr>
          </a:lstStyle>
          <a:p>
            <a:fld id="{00000000-1234-1234-1234-123412341234}" type="slidenum">
              <a:rPr lang="en-IN" smtClean="0"/>
              <a:pPr/>
              <a:t>‹#›</a:t>
            </a:fld>
            <a:endParaRPr lang="en-IN"/>
          </a:p>
        </p:txBody>
      </p:sp>
    </p:spTree>
    <p:extLst>
      <p:ext uri="{BB962C8B-B14F-4D97-AF65-F5344CB8AC3E}">
        <p14:creationId xmlns:p14="http://schemas.microsoft.com/office/powerpoint/2010/main" val="3789180428"/>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3195587" y="-75"/>
            <a:ext cx="5948413"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09075"/>
            <a:ext cx="2853085"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2862711"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3339966" y="724200"/>
            <a:ext cx="5436534"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grpSp>
        <p:nvGrpSpPr>
          <p:cNvPr id="10" name="Google Shape;10;p33"/>
          <p:cNvGrpSpPr/>
          <p:nvPr/>
        </p:nvGrpSpPr>
        <p:grpSpPr>
          <a:xfrm>
            <a:off x="0" y="53560"/>
            <a:ext cx="9144000" cy="589364"/>
            <a:chOff x="0" y="214290"/>
            <a:chExt cx="9144000" cy="785818"/>
          </a:xfrm>
        </p:grpSpPr>
        <p:sp>
          <p:nvSpPr>
            <p:cNvPr id="11" name="Google Shape;11;p33"/>
            <p:cNvSpPr/>
            <p:nvPr/>
          </p:nvSpPr>
          <p:spPr>
            <a:xfrm>
              <a:off x="0" y="357166"/>
              <a:ext cx="9144000" cy="214314"/>
            </a:xfrm>
            <a:prstGeom prst="rect">
              <a:avLst/>
            </a:prstGeom>
            <a:solidFill>
              <a:srgbClr val="00206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12" name="Google Shape;12;p33"/>
            <p:cNvSpPr/>
            <p:nvPr/>
          </p:nvSpPr>
          <p:spPr>
            <a:xfrm>
              <a:off x="142844" y="214290"/>
              <a:ext cx="642942" cy="785818"/>
            </a:xfrm>
            <a:prstGeom prst="rect">
              <a:avLst/>
            </a:prstGeom>
            <a:solidFill>
              <a:srgbClr val="002060"/>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grpSp>
      <p:pic>
        <p:nvPicPr>
          <p:cNvPr id="13" name="Google Shape;13;p33"/>
          <p:cNvPicPr preferRelativeResize="0"/>
          <p:nvPr/>
        </p:nvPicPr>
        <p:blipFill rotWithShape="1">
          <a:blip r:embed="rId12">
            <a:alphaModFix/>
          </a:blip>
          <a:srcRect/>
          <a:stretch/>
        </p:blipFill>
        <p:spPr>
          <a:xfrm>
            <a:off x="0" y="4832763"/>
            <a:ext cx="9144000" cy="150020"/>
          </a:xfrm>
          <a:prstGeom prst="rect">
            <a:avLst/>
          </a:prstGeom>
          <a:noFill/>
          <a:ln>
            <a:noFill/>
          </a:ln>
        </p:spPr>
      </p:pic>
      <p:sp>
        <p:nvSpPr>
          <p:cNvPr id="14" name="Google Shape;14;p33"/>
          <p:cNvSpPr txBox="1"/>
          <p:nvPr/>
        </p:nvSpPr>
        <p:spPr>
          <a:xfrm>
            <a:off x="-32" y="4906106"/>
            <a:ext cx="3713903" cy="219261"/>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r>
              <a:rPr lang="en-IN" sz="975" b="1" i="1" u="none" strike="noStrike" cap="none" dirty="0">
                <a:solidFill>
                  <a:srgbClr val="A92768"/>
                </a:solidFill>
                <a:latin typeface="Garamond"/>
                <a:ea typeface="Garamond"/>
                <a:cs typeface="Garamond"/>
                <a:sym typeface="Garamond"/>
              </a:rPr>
              <a:t>Department of Computer Applications</a:t>
            </a:r>
            <a:endParaRPr sz="975" b="1" i="1">
              <a:solidFill>
                <a:srgbClr val="A92768"/>
              </a:solidFill>
              <a:latin typeface="Garamond"/>
              <a:ea typeface="Garamond"/>
              <a:cs typeface="Garamond"/>
              <a:sym typeface="Garamond"/>
            </a:endParaRPr>
          </a:p>
        </p:txBody>
      </p:sp>
      <p:sp>
        <p:nvSpPr>
          <p:cNvPr id="15" name="Google Shape;15;p33"/>
          <p:cNvSpPr txBox="1"/>
          <p:nvPr/>
        </p:nvSpPr>
        <p:spPr>
          <a:xfrm>
            <a:off x="8648872" y="4935769"/>
            <a:ext cx="495128" cy="207719"/>
          </a:xfrm>
          <a:prstGeom prst="rect">
            <a:avLst/>
          </a:prstGeom>
          <a:noFill/>
          <a:ln>
            <a:noFill/>
          </a:ln>
        </p:spPr>
        <p:txBody>
          <a:bodyPr spcFirstLastPara="1" wrap="square" lIns="68569" tIns="34275" rIns="68569" bIns="34275" anchor="t" anchorCtr="0">
            <a:spAutoFit/>
          </a:bodyPr>
          <a:lstStyle/>
          <a:p>
            <a:pPr marL="0" marR="0" lvl="0" indent="0" algn="l" rtl="0">
              <a:spcBef>
                <a:spcPts val="0"/>
              </a:spcBef>
              <a:spcAft>
                <a:spcPts val="0"/>
              </a:spcAft>
              <a:buNone/>
            </a:pPr>
            <a:fld id="{00000000-1234-1234-1234-123412341234}" type="slidenum">
              <a:rPr lang="en-IN" sz="900" b="1">
                <a:solidFill>
                  <a:schemeClr val="dk1"/>
                </a:solidFill>
                <a:latin typeface="Garamond"/>
                <a:ea typeface="Garamond"/>
                <a:cs typeface="Garamond"/>
                <a:sym typeface="Garamond"/>
              </a:rPr>
              <a:pPr marL="0" marR="0" lvl="0" indent="0" algn="l" rtl="0">
                <a:spcBef>
                  <a:spcPts val="0"/>
                </a:spcBef>
                <a:spcAft>
                  <a:spcPts val="0"/>
                </a:spcAft>
                <a:buNone/>
              </a:pPr>
              <a:t>‹#›</a:t>
            </a:fld>
            <a:endParaRPr sz="900" b="1">
              <a:solidFill>
                <a:schemeClr val="dk1"/>
              </a:solidFill>
              <a:latin typeface="Garamond"/>
              <a:ea typeface="Garamond"/>
              <a:cs typeface="Garamond"/>
              <a:sym typeface="Garamond"/>
            </a:endParaRPr>
          </a:p>
        </p:txBody>
      </p:sp>
      <p:pic>
        <p:nvPicPr>
          <p:cNvPr id="16" name="Google Shape;16;p33" descr="logo"/>
          <p:cNvPicPr preferRelativeResize="0"/>
          <p:nvPr/>
        </p:nvPicPr>
        <p:blipFill rotWithShape="1">
          <a:blip r:embed="rId13">
            <a:alphaModFix/>
          </a:blip>
          <a:srcRect/>
          <a:stretch/>
        </p:blipFill>
        <p:spPr>
          <a:xfrm>
            <a:off x="193645" y="107139"/>
            <a:ext cx="536605" cy="469258"/>
          </a:xfrm>
          <a:prstGeom prst="rect">
            <a:avLst/>
          </a:prstGeom>
          <a:noFill/>
          <a:ln>
            <a:noFill/>
          </a:ln>
        </p:spPr>
      </p:pic>
    </p:spTree>
    <p:extLst>
      <p:ext uri="{BB962C8B-B14F-4D97-AF65-F5344CB8AC3E}">
        <p14:creationId xmlns:p14="http://schemas.microsoft.com/office/powerpoint/2010/main" val="12906026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www.khanacademy.org/math/statistics-probability/probability-library" TargetMode="External"/><Relationship Id="rId2" Type="http://schemas.openxmlformats.org/officeDocument/2006/relationships/hyperlink" Target="https://www.youtube.com/watch"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www.youtube.com/watch?v=4ae9sJBBkvw"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www.coursera.org/learn/os-power-use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ocw.mit.edu/courses/electrical-engineering-and-computer-science/6-087-" TargetMode="External"/><Relationship Id="rId2" Type="http://schemas.openxmlformats.org/officeDocument/2006/relationships/hyperlink" Target="http://www.edx.org/course/programming-basics-iitbombayx-cs101-1x" TargetMode="External"/><Relationship Id="rId1" Type="http://schemas.openxmlformats.org/officeDocument/2006/relationships/slideLayout" Target="../slideLayouts/slideLayout7.xml"/><Relationship Id="rId4" Type="http://schemas.openxmlformats.org/officeDocument/2006/relationships/hyperlink" Target="http://www.geeksforgeeks.org/introduction-to-data-structure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030502" y="358644"/>
            <a:ext cx="4800600" cy="58029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IN" sz="1500" b="1" dirty="0">
                <a:solidFill>
                  <a:srgbClr val="FFFFFF"/>
                </a:solidFill>
                <a:latin typeface="Adobe Ming Std L" pitchFamily="18" charset="-128"/>
                <a:ea typeface="Adobe Ming Std L" pitchFamily="18" charset="-128"/>
              </a:rPr>
              <a:t>DEPARTMENT OF COMPUTER  APPLICATIONS </a:t>
            </a:r>
          </a:p>
        </p:txBody>
      </p:sp>
      <p:sp>
        <p:nvSpPr>
          <p:cNvPr id="6" name="Rectangle 5"/>
          <p:cNvSpPr/>
          <p:nvPr/>
        </p:nvSpPr>
        <p:spPr>
          <a:xfrm>
            <a:off x="121530" y="42204"/>
            <a:ext cx="886982" cy="112677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050" dirty="0">
              <a:solidFill>
                <a:srgbClr val="FFFFFF"/>
              </a:solidFill>
              <a:latin typeface="Arial"/>
            </a:endParaRPr>
          </a:p>
        </p:txBody>
      </p:sp>
      <p:pic>
        <p:nvPicPr>
          <p:cNvPr id="142338" name="Picture 2" descr="logo"/>
          <p:cNvPicPr>
            <a:picLocks noChangeAspect="1" noChangeArrowheads="1"/>
          </p:cNvPicPr>
          <p:nvPr/>
        </p:nvPicPr>
        <p:blipFill>
          <a:blip r:embed="rId2" cstate="print"/>
          <a:srcRect/>
          <a:stretch>
            <a:fillRect/>
          </a:stretch>
        </p:blipFill>
        <p:spPr bwMode="auto">
          <a:xfrm>
            <a:off x="112177" y="52755"/>
            <a:ext cx="883435" cy="1053877"/>
          </a:xfrm>
          <a:prstGeom prst="rect">
            <a:avLst/>
          </a:prstGeom>
          <a:noFill/>
        </p:spPr>
      </p:pic>
      <p:sp>
        <p:nvSpPr>
          <p:cNvPr id="10" name="Google Shape;71;p1"/>
          <p:cNvSpPr/>
          <p:nvPr/>
        </p:nvSpPr>
        <p:spPr>
          <a:xfrm>
            <a:off x="0" y="4625038"/>
            <a:ext cx="9128066" cy="259556"/>
          </a:xfrm>
          <a:prstGeom prst="rect">
            <a:avLst/>
          </a:prstGeom>
          <a:solidFill>
            <a:srgbClr val="EC5D62"/>
          </a:solidFill>
          <a:ln>
            <a:noFill/>
          </a:ln>
          <a:effectLst>
            <a:outerShdw blurRad="76200" dist="38100" dir="16200000" rotWithShape="0">
              <a:schemeClr val="dk1">
                <a:alpha val="46666"/>
              </a:schemeClr>
            </a:outerShdw>
          </a:effectLst>
        </p:spPr>
        <p:txBody>
          <a:bodyPr spcFirstLastPara="1" wrap="square" lIns="68569" tIns="34275" rIns="68569" bIns="34275" anchor="ctr" anchorCtr="0">
            <a:noAutofit/>
          </a:bodyPr>
          <a:lstStyle/>
          <a:p>
            <a:pPr algn="ctr" defTabSz="685800">
              <a:buClr>
                <a:srgbClr val="FFFFFF"/>
              </a:buClr>
              <a:buSzPts val="1800"/>
            </a:pPr>
            <a:endParaRPr sz="1350" b="1">
              <a:solidFill>
                <a:srgbClr val="FF0000"/>
              </a:solidFill>
              <a:latin typeface="Cambria"/>
              <a:ea typeface="Cambria"/>
              <a:cs typeface="Cambria"/>
              <a:sym typeface="Cambria"/>
            </a:endParaRPr>
          </a:p>
          <a:p>
            <a:pPr algn="ctr" defTabSz="685800">
              <a:buClr>
                <a:srgbClr val="FFFFFF"/>
              </a:buClr>
              <a:buSzPts val="1800"/>
            </a:pPr>
            <a:endParaRPr sz="1350">
              <a:solidFill>
                <a:srgbClr val="FFFFFF"/>
              </a:solidFill>
              <a:latin typeface="Calibri"/>
              <a:ea typeface="Calibri"/>
              <a:cs typeface="Calibri"/>
              <a:sym typeface="Calibri"/>
            </a:endParaRPr>
          </a:p>
        </p:txBody>
      </p:sp>
      <p:sp>
        <p:nvSpPr>
          <p:cNvPr id="13" name="Right Triangle 12"/>
          <p:cNvSpPr/>
          <p:nvPr/>
        </p:nvSpPr>
        <p:spPr>
          <a:xfrm rot="16200000">
            <a:off x="3998396" y="-547996"/>
            <a:ext cx="4429930" cy="5829410"/>
          </a:xfrm>
          <a:prstGeom prst="rtTriangl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N" sz="1050">
              <a:solidFill>
                <a:srgbClr val="FFFFFF"/>
              </a:solidFill>
              <a:latin typeface="Arial"/>
            </a:endParaRPr>
          </a:p>
        </p:txBody>
      </p:sp>
      <p:sp>
        <p:nvSpPr>
          <p:cNvPr id="17" name="Google Shape;248;p1"/>
          <p:cNvSpPr txBox="1"/>
          <p:nvPr/>
        </p:nvSpPr>
        <p:spPr>
          <a:xfrm>
            <a:off x="756642" y="2366709"/>
            <a:ext cx="6934950" cy="577051"/>
          </a:xfrm>
          <a:prstGeom prst="rect">
            <a:avLst/>
          </a:prstGeom>
          <a:noFill/>
          <a:ln>
            <a:noFill/>
          </a:ln>
        </p:spPr>
        <p:txBody>
          <a:bodyPr spcFirstLastPara="1" wrap="square" lIns="68569" tIns="34275" rIns="68569" bIns="34275" anchor="t" anchorCtr="0">
            <a:spAutoFit/>
          </a:bodyPr>
          <a:lstStyle/>
          <a:p>
            <a:pPr algn="ctr" defTabSz="685800">
              <a:buSzPts val="4400"/>
              <a:defRPr/>
            </a:pPr>
            <a:r>
              <a:rPr lang="en-US" sz="3300" b="1" dirty="0">
                <a:solidFill>
                  <a:srgbClr val="002060"/>
                </a:solidFill>
                <a:latin typeface="Copperplate Gothic Light" pitchFamily="34" charset="0"/>
                <a:ea typeface="Courgette"/>
                <a:cs typeface="Courgette"/>
                <a:sym typeface="Courgette"/>
              </a:rPr>
              <a:t>Welcomes</a:t>
            </a:r>
            <a:endParaRPr sz="3300" b="1" dirty="0">
              <a:solidFill>
                <a:srgbClr val="002060"/>
              </a:solidFill>
              <a:latin typeface="Copperplate Gothic Light" pitchFamily="34" charset="0"/>
              <a:ea typeface="Courgette"/>
              <a:cs typeface="Courgette"/>
              <a:sym typeface="Courgette"/>
            </a:endParaRPr>
          </a:p>
        </p:txBody>
      </p:sp>
      <p:sp>
        <p:nvSpPr>
          <p:cNvPr id="18" name="Google Shape;249;p1"/>
          <p:cNvSpPr txBox="1"/>
          <p:nvPr/>
        </p:nvSpPr>
        <p:spPr>
          <a:xfrm>
            <a:off x="833592" y="3082021"/>
            <a:ext cx="6858000" cy="692467"/>
          </a:xfrm>
          <a:prstGeom prst="rect">
            <a:avLst/>
          </a:prstGeom>
          <a:noFill/>
          <a:ln>
            <a:noFill/>
          </a:ln>
        </p:spPr>
        <p:txBody>
          <a:bodyPr spcFirstLastPara="1" wrap="square" lIns="68569" tIns="34275" rIns="68569" bIns="34275" anchor="ctr" anchorCtr="0">
            <a:spAutoFit/>
          </a:bodyPr>
          <a:lstStyle/>
          <a:p>
            <a:pPr algn="ctr" defTabSz="685800">
              <a:lnSpc>
                <a:spcPct val="150000"/>
              </a:lnSpc>
              <a:buSzPts val="3600"/>
              <a:defRPr/>
            </a:pPr>
            <a:r>
              <a:rPr lang="en-US" sz="2700" b="1" dirty="0">
                <a:solidFill>
                  <a:srgbClr val="002060"/>
                </a:solidFill>
                <a:latin typeface="Copperplate Gothic Light" pitchFamily="34" charset="0"/>
                <a:ea typeface="Adobe Ming Std L" pitchFamily="18" charset="-128"/>
                <a:cs typeface="Lato Black"/>
                <a:sym typeface="Lato Black"/>
              </a:rPr>
              <a:t>MCA – 2023 -20</a:t>
            </a:r>
            <a:r>
              <a:rPr lang="en-US" sz="2700" b="1" dirty="0">
                <a:solidFill>
                  <a:schemeClr val="bg1"/>
                </a:solidFill>
                <a:latin typeface="Copperplate Gothic Light" pitchFamily="34" charset="0"/>
                <a:ea typeface="Adobe Ming Std L" pitchFamily="18" charset="-128"/>
                <a:cs typeface="Lato Black"/>
                <a:sym typeface="Lato Black"/>
              </a:rPr>
              <a:t>24</a:t>
            </a:r>
            <a:r>
              <a:rPr lang="en-US" sz="2700" b="1" dirty="0">
                <a:solidFill>
                  <a:srgbClr val="002060"/>
                </a:solidFill>
                <a:latin typeface="Copperplate Gothic Light" pitchFamily="34" charset="0"/>
                <a:ea typeface="Adobe Ming Std L" pitchFamily="18" charset="-128"/>
                <a:cs typeface="Lato Black"/>
                <a:sym typeface="Lato Black"/>
              </a:rPr>
              <a:t> </a:t>
            </a:r>
            <a:r>
              <a:rPr lang="en-US" sz="2700" b="1" dirty="0">
                <a:solidFill>
                  <a:schemeClr val="bg1"/>
                </a:solidFill>
                <a:latin typeface="Copperplate Gothic Light" pitchFamily="34" charset="0"/>
                <a:ea typeface="Adobe Ming Std L" pitchFamily="18" charset="-128"/>
                <a:cs typeface="Lato Black"/>
                <a:sym typeface="Lato Black"/>
              </a:rPr>
              <a:t>Batch</a:t>
            </a:r>
            <a:endParaRPr sz="2700" b="1" dirty="0">
              <a:solidFill>
                <a:schemeClr val="bg1"/>
              </a:solidFill>
              <a:latin typeface="Copperplate Gothic Light" pitchFamily="34" charset="0"/>
              <a:ea typeface="Adobe Ming Std L" pitchFamily="18" charset="-128"/>
              <a:cs typeface="Lato Black"/>
              <a:sym typeface="Lato Black"/>
            </a:endParaRPr>
          </a:p>
        </p:txBody>
      </p:sp>
      <p:pic>
        <p:nvPicPr>
          <p:cNvPr id="2" name="Graphic 12">
            <a:extLst>
              <a:ext uri="{FF2B5EF4-FFF2-40B4-BE49-F238E27FC236}">
                <a16:creationId xmlns:a16="http://schemas.microsoft.com/office/drawing/2014/main" id="{C4F4C2C3-C564-C847-D965-3B1671B2A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4642" y="1535981"/>
            <a:ext cx="772716" cy="2468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B1F5B63-4C7D-492C-FF8D-8DBEF43025AE}"/>
              </a:ext>
            </a:extLst>
          </p:cNvPr>
          <p:cNvPicPr>
            <a:picLocks noChangeAspect="1"/>
          </p:cNvPicPr>
          <p:nvPr/>
        </p:nvPicPr>
        <p:blipFill>
          <a:blip r:embed="rId4"/>
          <a:stretch>
            <a:fillRect/>
          </a:stretch>
        </p:blipFill>
        <p:spPr>
          <a:xfrm>
            <a:off x="3952875" y="1110713"/>
            <a:ext cx="1238250" cy="123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lvl="0"/>
            <a:r>
              <a:rPr lang="en-IN" dirty="0"/>
              <a:t>ACADEMIC STRUCTURE </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MCA 2022-2024 Batch </a:t>
            </a:r>
            <a:endParaRPr dirty="0"/>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265500" y="1818600"/>
            <a:ext cx="2582803"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Duration </a:t>
            </a:r>
            <a:endParaRPr/>
          </a:p>
        </p:txBody>
      </p:sp>
      <p:sp>
        <p:nvSpPr>
          <p:cNvPr id="124" name="Google Shape;124;p18"/>
          <p:cNvSpPr txBox="1">
            <a:spLocks noGrp="1"/>
          </p:cNvSpPr>
          <p:nvPr>
            <p:ph type="body" idx="2"/>
          </p:nvPr>
        </p:nvSpPr>
        <p:spPr>
          <a:xfrm>
            <a:off x="3237186" y="178676"/>
            <a:ext cx="5759669" cy="4771695"/>
          </a:xfrm>
          <a:prstGeom prst="rect">
            <a:avLst/>
          </a:prstGeom>
        </p:spPr>
        <p:txBody>
          <a:bodyPr spcFirstLastPara="1" wrap="square" lIns="91425" tIns="91425" rIns="91425" bIns="91425" anchor="ctr" anchorCtr="0">
            <a:noAutofit/>
          </a:bodyPr>
          <a:lstStyle/>
          <a:p>
            <a:pPr marL="0" lvl="0" indent="0" algn="just">
              <a:lnSpc>
                <a:spcPct val="100000"/>
              </a:lnSpc>
              <a:buFont typeface="Wingdings" pitchFamily="2" charset="2"/>
              <a:buChar char="Ø"/>
            </a:pPr>
            <a:r>
              <a:rPr lang="en-IN" dirty="0">
                <a:latin typeface="Times New Roman" pitchFamily="18" charset="0"/>
                <a:cs typeface="Times New Roman" pitchFamily="18" charset="0"/>
              </a:rPr>
              <a:t>The duration of the MCA programme of the KTU will be two years consisting of four semesters</a:t>
            </a:r>
          </a:p>
          <a:p>
            <a:pPr marL="0" lvl="0" indent="0" algn="just">
              <a:lnSpc>
                <a:spcPct val="100000"/>
              </a:lnSpc>
              <a:buNone/>
            </a:pPr>
            <a:endParaRPr lang="en-IN" dirty="0">
              <a:latin typeface="Times New Roman" pitchFamily="18" charset="0"/>
              <a:cs typeface="Times New Roman" pitchFamily="18" charset="0"/>
            </a:endParaRPr>
          </a:p>
          <a:p>
            <a:pPr marL="0" lvl="0" indent="0" algn="just">
              <a:lnSpc>
                <a:spcPct val="100000"/>
              </a:lnSpc>
              <a:buFont typeface="Wingdings" pitchFamily="2" charset="2"/>
              <a:buChar char="Ø"/>
            </a:pPr>
            <a:r>
              <a:rPr lang="en-IN" dirty="0">
                <a:latin typeface="Times New Roman" pitchFamily="18" charset="0"/>
                <a:cs typeface="Times New Roman" pitchFamily="18" charset="0"/>
              </a:rPr>
              <a:t>The maximum duration shall be, for MCA - four academic years spanning 8 semesters</a:t>
            </a:r>
          </a:p>
          <a:p>
            <a:pPr marL="0" lvl="0" indent="0" algn="just">
              <a:lnSpc>
                <a:spcPct val="100000"/>
              </a:lnSpc>
              <a:buNone/>
            </a:pPr>
            <a:endParaRPr lang="en-IN" dirty="0">
              <a:latin typeface="Times New Roman" pitchFamily="18" charset="0"/>
              <a:cs typeface="Times New Roman" pitchFamily="18" charset="0"/>
            </a:endParaRPr>
          </a:p>
          <a:p>
            <a:pPr marL="0" lvl="0" indent="0" algn="just">
              <a:lnSpc>
                <a:spcPct val="100000"/>
              </a:lnSpc>
              <a:buFont typeface="Wingdings" pitchFamily="2" charset="2"/>
              <a:buChar char="Ø"/>
            </a:pPr>
            <a:r>
              <a:rPr lang="en-IN" dirty="0">
                <a:latin typeface="Times New Roman" pitchFamily="18" charset="0"/>
                <a:cs typeface="Times New Roman" pitchFamily="18" charset="0"/>
              </a:rPr>
              <a:t>Each semester shall have a minimum of 72 instruction days followed by the end semester examination.</a:t>
            </a:r>
          </a:p>
          <a:p>
            <a:pPr marL="0" lvl="0" indent="0" algn="just">
              <a:lnSpc>
                <a:spcPct val="100000"/>
              </a:lnSpc>
              <a:buNone/>
            </a:pPr>
            <a:endParaRPr lang="en-IN" dirty="0">
              <a:latin typeface="Times New Roman" pitchFamily="18" charset="0"/>
              <a:cs typeface="Times New Roman" pitchFamily="18" charset="0"/>
            </a:endParaRPr>
          </a:p>
          <a:p>
            <a:pPr marL="0" lvl="0" indent="0" algn="just">
              <a:lnSpc>
                <a:spcPct val="100000"/>
              </a:lnSpc>
              <a:buFont typeface="Wingdings" pitchFamily="2" charset="2"/>
              <a:buChar char="Ø"/>
            </a:pPr>
            <a:r>
              <a:rPr lang="en-IN" dirty="0">
                <a:latin typeface="Times New Roman" pitchFamily="18" charset="0"/>
                <a:cs typeface="Times New Roman" pitchFamily="18" charset="0"/>
              </a:rPr>
              <a:t>The total contact hours are normally 30 hours per week. ( 6 Hours / 5 Days)</a:t>
            </a:r>
          </a:p>
          <a:p>
            <a:pPr marL="0" lvl="0" indent="0" algn="just">
              <a:lnSpc>
                <a:spcPct val="100000"/>
              </a:lnSpc>
              <a:buFont typeface="Wingdings" pitchFamily="2" charset="2"/>
              <a:buChar char="Ø"/>
            </a:pPr>
            <a:endParaRPr lang="en-IN" dirty="0">
              <a:latin typeface="Times New Roman" pitchFamily="18" charset="0"/>
              <a:cs typeface="Times New Roman" pitchFamily="18" charset="0"/>
            </a:endParaRPr>
          </a:p>
          <a:p>
            <a:pPr marL="0" lvl="0" indent="0" algn="just">
              <a:lnSpc>
                <a:spcPct val="100000"/>
              </a:lnSpc>
              <a:buFont typeface="Wingdings" pitchFamily="2" charset="2"/>
              <a:buChar char="Ø"/>
            </a:pPr>
            <a:r>
              <a:rPr lang="en-IN" dirty="0">
                <a:latin typeface="Times New Roman" pitchFamily="18" charset="0"/>
                <a:cs typeface="Times New Roman" pitchFamily="18" charset="0"/>
              </a:rPr>
              <a:t>In case of prolonged illness or other personal exigencies, the university may allow a student who has earned credits for at least one semester, to extend the programme up to the maximum duration of four years</a:t>
            </a:r>
            <a:endParaRPr>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2"/>
          </p:nvPr>
        </p:nvSpPr>
        <p:spPr>
          <a:xfrm>
            <a:off x="3258207" y="724200"/>
            <a:ext cx="5749159" cy="3695100"/>
          </a:xfrm>
          <a:prstGeom prst="rect">
            <a:avLst/>
          </a:prstGeom>
        </p:spPr>
        <p:txBody>
          <a:bodyPr spcFirstLastPara="1" wrap="square" lIns="91425" tIns="91425" rIns="91425" bIns="91425" anchor="ctr" anchorCtr="0">
            <a:noAutofit/>
          </a:bodyPr>
          <a:lstStyle/>
          <a:p>
            <a:pPr marL="0" lvl="0" indent="0">
              <a:lnSpc>
                <a:spcPct val="100000"/>
              </a:lnSpc>
              <a:buNone/>
            </a:pPr>
            <a:r>
              <a:rPr lang="en-IN" dirty="0">
                <a:latin typeface="Times New Roman" pitchFamily="18" charset="0"/>
                <a:cs typeface="Times New Roman" pitchFamily="18" charset="0"/>
              </a:rPr>
              <a:t>Every academic year shall have two semesters</a:t>
            </a:r>
          </a:p>
          <a:p>
            <a:pPr marL="457200" lvl="1" indent="0">
              <a:lnSpc>
                <a:spcPct val="100000"/>
              </a:lnSpc>
              <a:spcBef>
                <a:spcPts val="0"/>
              </a:spcBef>
              <a:buNone/>
            </a:pPr>
            <a:r>
              <a:rPr lang="en-IN" sz="1800" dirty="0">
                <a:latin typeface="Times New Roman" pitchFamily="18" charset="0"/>
                <a:cs typeface="Times New Roman" pitchFamily="18" charset="0"/>
              </a:rPr>
              <a:t>Odd Semester  : “1st July to 31st December”</a:t>
            </a:r>
          </a:p>
          <a:p>
            <a:pPr marL="457200" lvl="1" indent="0">
              <a:lnSpc>
                <a:spcPct val="100000"/>
              </a:lnSpc>
              <a:spcBef>
                <a:spcPts val="0"/>
              </a:spcBef>
              <a:buNone/>
            </a:pPr>
            <a:r>
              <a:rPr lang="en-IN" sz="1800" dirty="0">
                <a:latin typeface="Times New Roman" pitchFamily="18" charset="0"/>
                <a:cs typeface="Times New Roman" pitchFamily="18" charset="0"/>
              </a:rPr>
              <a:t>Even semester : “1st January to 30thJune”.</a:t>
            </a:r>
          </a:p>
          <a:p>
            <a:pPr marL="457200" lvl="1" indent="0">
              <a:lnSpc>
                <a:spcPct val="100000"/>
              </a:lnSpc>
              <a:spcBef>
                <a:spcPts val="0"/>
              </a:spcBef>
              <a:buNone/>
            </a:pPr>
            <a:endParaRPr lang="en-IN" sz="1800" dirty="0">
              <a:latin typeface="Times New Roman" pitchFamily="18" charset="0"/>
              <a:cs typeface="Times New Roman" pitchFamily="18" charset="0"/>
            </a:endParaRPr>
          </a:p>
          <a:p>
            <a:pPr marL="0" indent="0">
              <a:lnSpc>
                <a:spcPct val="100000"/>
              </a:lnSpc>
              <a:buNone/>
            </a:pPr>
            <a:r>
              <a:rPr lang="en-IN" dirty="0">
                <a:latin typeface="Times New Roman" pitchFamily="18" charset="0"/>
                <a:cs typeface="Times New Roman" pitchFamily="18" charset="0"/>
              </a:rPr>
              <a:t>The University shall publish academic calendar for each academic year</a:t>
            </a:r>
            <a:endParaRPr>
              <a:latin typeface="Times New Roman" pitchFamily="18" charset="0"/>
              <a:cs typeface="Times New Roman" pitchFamily="18" charset="0"/>
            </a:endParaRPr>
          </a:p>
        </p:txBody>
      </p:sp>
      <p:sp>
        <p:nvSpPr>
          <p:cNvPr id="130" name="Google Shape;130;p19"/>
          <p:cNvSpPr txBox="1">
            <a:spLocks noGrp="1"/>
          </p:cNvSpPr>
          <p:nvPr>
            <p:ph type="title"/>
          </p:nvPr>
        </p:nvSpPr>
        <p:spPr>
          <a:xfrm>
            <a:off x="265500" y="1818600"/>
            <a:ext cx="2656376"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Academic Year </a:t>
            </a:r>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2"/>
          </p:nvPr>
        </p:nvSpPr>
        <p:spPr>
          <a:xfrm>
            <a:off x="3258207" y="724200"/>
            <a:ext cx="5749159" cy="3695100"/>
          </a:xfrm>
          <a:prstGeom prst="rect">
            <a:avLst/>
          </a:prstGeom>
        </p:spPr>
        <p:txBody>
          <a:bodyPr spcFirstLastPara="1" wrap="square" lIns="91425" tIns="91425" rIns="91425" bIns="91425" anchor="ctr" anchorCtr="0">
            <a:noAutofit/>
          </a:bodyPr>
          <a:lstStyle/>
          <a:p>
            <a:pPr marL="0" lvl="0" indent="0">
              <a:lnSpc>
                <a:spcPct val="100000"/>
              </a:lnSpc>
              <a:buNone/>
            </a:pPr>
            <a:r>
              <a:rPr lang="en-IN" dirty="0"/>
              <a:t>• Core courses </a:t>
            </a:r>
          </a:p>
          <a:p>
            <a:pPr marL="0" lvl="0" indent="0">
              <a:lnSpc>
                <a:spcPct val="100000"/>
              </a:lnSpc>
              <a:buNone/>
            </a:pPr>
            <a:r>
              <a:rPr lang="en-IN" dirty="0"/>
              <a:t>• Elective courses </a:t>
            </a:r>
          </a:p>
          <a:p>
            <a:pPr marL="0" lvl="0" indent="0">
              <a:lnSpc>
                <a:spcPct val="100000"/>
              </a:lnSpc>
              <a:buNone/>
            </a:pPr>
            <a:r>
              <a:rPr lang="en-IN" dirty="0"/>
              <a:t>• Laboratory courses </a:t>
            </a:r>
          </a:p>
          <a:p>
            <a:pPr marL="0" lvl="0" indent="0">
              <a:lnSpc>
                <a:spcPct val="100000"/>
              </a:lnSpc>
              <a:buNone/>
            </a:pPr>
            <a:r>
              <a:rPr lang="en-IN" dirty="0"/>
              <a:t>• Mini Projects </a:t>
            </a:r>
          </a:p>
          <a:p>
            <a:pPr marL="0" lvl="0" indent="0">
              <a:lnSpc>
                <a:spcPct val="100000"/>
              </a:lnSpc>
              <a:buNone/>
            </a:pPr>
            <a:r>
              <a:rPr lang="en-IN" dirty="0"/>
              <a:t>• Seminar </a:t>
            </a:r>
          </a:p>
          <a:p>
            <a:pPr marL="0" lvl="0" indent="0">
              <a:lnSpc>
                <a:spcPct val="100000"/>
              </a:lnSpc>
              <a:buNone/>
            </a:pPr>
            <a:r>
              <a:rPr lang="en-IN" dirty="0"/>
              <a:t>• Comprehensive Viva </a:t>
            </a:r>
          </a:p>
          <a:p>
            <a:pPr marL="0" lvl="0" indent="0">
              <a:lnSpc>
                <a:spcPct val="100000"/>
              </a:lnSpc>
              <a:buNone/>
            </a:pPr>
            <a:r>
              <a:rPr lang="en-IN" dirty="0"/>
              <a:t>• Main Project </a:t>
            </a:r>
          </a:p>
          <a:p>
            <a:pPr marL="0" lvl="0" indent="0">
              <a:lnSpc>
                <a:spcPct val="100000"/>
              </a:lnSpc>
              <a:buNone/>
            </a:pPr>
            <a:r>
              <a:rPr lang="en-IN" dirty="0"/>
              <a:t>• Non-credit courses</a:t>
            </a:r>
          </a:p>
          <a:p>
            <a:pPr marL="0" indent="0">
              <a:lnSpc>
                <a:spcPct val="100000"/>
              </a:lnSpc>
              <a:buNone/>
            </a:pPr>
            <a:r>
              <a:rPr lang="en-IN" dirty="0"/>
              <a:t>• One MOOC Course</a:t>
            </a:r>
          </a:p>
          <a:p>
            <a:pPr marL="0" indent="0">
              <a:lnSpc>
                <a:spcPct val="100000"/>
              </a:lnSpc>
              <a:buNone/>
            </a:pPr>
            <a:r>
              <a:rPr lang="en-IN" dirty="0"/>
              <a:t>• Bridge Course</a:t>
            </a:r>
          </a:p>
          <a:p>
            <a:pPr marL="0" indent="0">
              <a:lnSpc>
                <a:spcPct val="100000"/>
              </a:lnSpc>
              <a:buNone/>
            </a:pPr>
            <a:endParaRPr lang="en-IN" dirty="0"/>
          </a:p>
          <a:p>
            <a:pPr marL="0" indent="0">
              <a:lnSpc>
                <a:spcPct val="100000"/>
              </a:lnSpc>
              <a:buNone/>
            </a:pPr>
            <a:endParaRPr dirty="0">
              <a:latin typeface="Times New Roman" pitchFamily="18" charset="0"/>
              <a:cs typeface="Times New Roman" pitchFamily="18" charset="0"/>
            </a:endParaRPr>
          </a:p>
        </p:txBody>
      </p:sp>
      <p:sp>
        <p:nvSpPr>
          <p:cNvPr id="130" name="Google Shape;130;p19"/>
          <p:cNvSpPr txBox="1">
            <a:spLocks noGrp="1"/>
          </p:cNvSpPr>
          <p:nvPr>
            <p:ph type="title"/>
          </p:nvPr>
        </p:nvSpPr>
        <p:spPr>
          <a:xfrm>
            <a:off x="265500" y="1818600"/>
            <a:ext cx="2656376" cy="15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Course Structure </a:t>
            </a:r>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Course Credits </a:t>
            </a:r>
          </a:p>
        </p:txBody>
      </p:sp>
      <p:sp>
        <p:nvSpPr>
          <p:cNvPr id="4" name="Text Placeholder 3"/>
          <p:cNvSpPr>
            <a:spLocks noGrp="1"/>
          </p:cNvSpPr>
          <p:nvPr>
            <p:ph type="body" idx="2"/>
          </p:nvPr>
        </p:nvSpPr>
        <p:spPr/>
        <p:txBody>
          <a:bodyPr/>
          <a:lstStyle/>
          <a:p>
            <a:r>
              <a:rPr lang="en-IN" dirty="0">
                <a:latin typeface="Times New Roman" pitchFamily="18" charset="0"/>
                <a:cs typeface="Times New Roman" pitchFamily="18" charset="0"/>
              </a:rPr>
              <a:t>Every Course comprises of specific Lecture-Tutorial–Practical (L-T-P) schedule. </a:t>
            </a:r>
          </a:p>
          <a:p>
            <a:endParaRPr lang="en-IN" dirty="0">
              <a:latin typeface="Times New Roman" pitchFamily="18" charset="0"/>
              <a:cs typeface="Times New Roman" pitchFamily="18" charset="0"/>
            </a:endParaRPr>
          </a:p>
          <a:p>
            <a:r>
              <a:rPr lang="en-IN" dirty="0">
                <a:latin typeface="Times New Roman" pitchFamily="18" charset="0"/>
                <a:cs typeface="Times New Roman" pitchFamily="18" charset="0"/>
              </a:rPr>
              <a:t>The course Credits are as follows</a:t>
            </a:r>
          </a:p>
          <a:p>
            <a:pPr lvl="1">
              <a:lnSpc>
                <a:spcPct val="100000"/>
              </a:lnSpc>
              <a:spcBef>
                <a:spcPts val="0"/>
              </a:spcBef>
            </a:pPr>
            <a:r>
              <a:rPr lang="en-IN" sz="1800" dirty="0">
                <a:latin typeface="Times New Roman" pitchFamily="18" charset="0"/>
                <a:cs typeface="Times New Roman" pitchFamily="18" charset="0"/>
              </a:rPr>
              <a:t>1 credit for each lecture hour per week </a:t>
            </a:r>
          </a:p>
          <a:p>
            <a:pPr lvl="1">
              <a:lnSpc>
                <a:spcPct val="100000"/>
              </a:lnSpc>
              <a:spcBef>
                <a:spcPts val="0"/>
              </a:spcBef>
            </a:pPr>
            <a:r>
              <a:rPr lang="en-IN" sz="1800" dirty="0">
                <a:latin typeface="Times New Roman" pitchFamily="18" charset="0"/>
                <a:cs typeface="Times New Roman" pitchFamily="18" charset="0"/>
              </a:rPr>
              <a:t>1 credit for each tutorial hour per week </a:t>
            </a:r>
          </a:p>
          <a:p>
            <a:pPr lvl="1">
              <a:lnSpc>
                <a:spcPct val="100000"/>
              </a:lnSpc>
              <a:spcBef>
                <a:spcPts val="0"/>
              </a:spcBef>
            </a:pPr>
            <a:r>
              <a:rPr lang="en-IN" sz="1800" dirty="0">
                <a:latin typeface="Times New Roman" pitchFamily="18" charset="0"/>
                <a:cs typeface="Times New Roman" pitchFamily="18" charset="0"/>
              </a:rPr>
              <a:t>1 credit for 1 to 2 Hours Practical(P) per week </a:t>
            </a:r>
          </a:p>
          <a:p>
            <a:pPr lvl="1">
              <a:lnSpc>
                <a:spcPct val="100000"/>
              </a:lnSpc>
              <a:spcBef>
                <a:spcPts val="0"/>
              </a:spcBef>
            </a:pPr>
            <a:r>
              <a:rPr lang="en-IN" sz="1800" dirty="0">
                <a:latin typeface="Times New Roman" pitchFamily="18" charset="0"/>
                <a:cs typeface="Times New Roman" pitchFamily="18" charset="0"/>
              </a:rPr>
              <a:t>2 credits for 3 to 4 Hours Practical(P) per week </a:t>
            </a:r>
          </a:p>
          <a:p>
            <a:pPr lvl="1">
              <a:lnSpc>
                <a:spcPct val="100000"/>
              </a:lnSpc>
              <a:spcBef>
                <a:spcPts val="0"/>
              </a:spcBef>
            </a:pPr>
            <a:r>
              <a:rPr lang="en-IN" sz="1800" dirty="0">
                <a:latin typeface="Times New Roman" pitchFamily="18" charset="0"/>
                <a:cs typeface="Times New Roman" pitchFamily="18" charset="0"/>
              </a:rPr>
              <a:t>2 credits for the seminar </a:t>
            </a:r>
          </a:p>
          <a:p>
            <a:pPr lvl="1">
              <a:lnSpc>
                <a:spcPct val="100000"/>
              </a:lnSpc>
              <a:spcBef>
                <a:spcPts val="0"/>
              </a:spcBef>
            </a:pPr>
            <a:r>
              <a:rPr lang="en-IN" sz="1800" dirty="0">
                <a:latin typeface="Times New Roman" pitchFamily="18" charset="0"/>
                <a:cs typeface="Times New Roman" pitchFamily="18" charset="0"/>
              </a:rPr>
              <a:t>2 credits for the mini projects </a:t>
            </a:r>
          </a:p>
          <a:p>
            <a:pPr lvl="1">
              <a:lnSpc>
                <a:spcPct val="100000"/>
              </a:lnSpc>
              <a:spcBef>
                <a:spcPts val="0"/>
              </a:spcBef>
            </a:pPr>
            <a:r>
              <a:rPr lang="en-IN" sz="1800" dirty="0">
                <a:latin typeface="Times New Roman" pitchFamily="18" charset="0"/>
                <a:cs typeface="Times New Roman" pitchFamily="18" charset="0"/>
              </a:rPr>
              <a:t>6 credits for comprehensive viva </a:t>
            </a:r>
          </a:p>
          <a:p>
            <a:pPr lvl="1">
              <a:lnSpc>
                <a:spcPct val="100000"/>
              </a:lnSpc>
              <a:spcBef>
                <a:spcPts val="0"/>
              </a:spcBef>
            </a:pPr>
            <a:r>
              <a:rPr lang="en-IN" sz="1800" dirty="0">
                <a:latin typeface="Times New Roman" pitchFamily="18" charset="0"/>
                <a:cs typeface="Times New Roman" pitchFamily="18" charset="0"/>
              </a:rPr>
              <a:t>12 credits for the main project </a:t>
            </a:r>
          </a:p>
          <a:p>
            <a:pPr lvl="1">
              <a:lnSpc>
                <a:spcPct val="100000"/>
              </a:lnSpc>
              <a:spcBef>
                <a:spcPts val="0"/>
              </a:spcBef>
            </a:pPr>
            <a:r>
              <a:rPr lang="en-IN" sz="1800" dirty="0">
                <a:latin typeface="Times New Roman" pitchFamily="18" charset="0"/>
                <a:cs typeface="Times New Roman" pitchFamily="18" charset="0"/>
              </a:rPr>
              <a:t>Zero credit for non-credit courses</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Credit Distribution</a:t>
            </a:r>
          </a:p>
        </p:txBody>
      </p:sp>
      <p:sp>
        <p:nvSpPr>
          <p:cNvPr id="5" name="TextBox 4"/>
          <p:cNvSpPr txBox="1"/>
          <p:nvPr/>
        </p:nvSpPr>
        <p:spPr>
          <a:xfrm>
            <a:off x="483476" y="3142593"/>
            <a:ext cx="2544286" cy="584775"/>
          </a:xfrm>
          <a:prstGeom prst="rect">
            <a:avLst/>
          </a:prstGeom>
          <a:noFill/>
        </p:spPr>
        <p:txBody>
          <a:bodyPr wrap="none" rtlCol="0">
            <a:spAutoFit/>
          </a:bodyPr>
          <a:lstStyle/>
          <a:p>
            <a:r>
              <a:rPr lang="en-IN" sz="3200" dirty="0">
                <a:solidFill>
                  <a:srgbClr val="07C307"/>
                </a:solidFill>
                <a:latin typeface="Times New Roman" pitchFamily="18" charset="0"/>
                <a:cs typeface="Times New Roman" pitchFamily="18" charset="0"/>
              </a:rPr>
              <a:t>First Semester</a:t>
            </a:r>
          </a:p>
        </p:txBody>
      </p:sp>
      <p:pic>
        <p:nvPicPr>
          <p:cNvPr id="1026" name="Picture 2"/>
          <p:cNvPicPr>
            <a:picLocks noChangeAspect="1" noChangeArrowheads="1"/>
          </p:cNvPicPr>
          <p:nvPr/>
        </p:nvPicPr>
        <p:blipFill>
          <a:blip r:embed="rId2"/>
          <a:srcRect/>
          <a:stretch>
            <a:fillRect/>
          </a:stretch>
        </p:blipFill>
        <p:spPr bwMode="auto">
          <a:xfrm>
            <a:off x="3288752" y="1491155"/>
            <a:ext cx="5467350" cy="1866900"/>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500" y="1923778"/>
            <a:ext cx="2853085" cy="1506300"/>
          </a:xfrm>
        </p:spPr>
        <p:txBody>
          <a:bodyPr/>
          <a:lstStyle/>
          <a:p>
            <a:r>
              <a:rPr lang="en-IN" dirty="0"/>
              <a:t>Advisory Committee</a:t>
            </a:r>
            <a:br>
              <a:rPr lang="en-IN" dirty="0"/>
            </a:br>
            <a:r>
              <a:rPr lang="en-IN" dirty="0"/>
              <a:t>Meetings</a:t>
            </a:r>
          </a:p>
        </p:txBody>
      </p:sp>
      <p:sp>
        <p:nvSpPr>
          <p:cNvPr id="4" name="Text Placeholder 3"/>
          <p:cNvSpPr>
            <a:spLocks noGrp="1"/>
          </p:cNvSpPr>
          <p:nvPr>
            <p:ph type="body" idx="2"/>
          </p:nvPr>
        </p:nvSpPr>
        <p:spPr/>
        <p:txBody>
          <a:bodyPr/>
          <a:lstStyle/>
          <a:p>
            <a:r>
              <a:rPr lang="en-IN" dirty="0">
                <a:latin typeface="Times New Roman" pitchFamily="18" charset="0"/>
                <a:cs typeface="Times New Roman" pitchFamily="18" charset="0"/>
              </a:rPr>
              <a:t>Faculty Advisor / Group Tutor </a:t>
            </a:r>
          </a:p>
          <a:p>
            <a:pPr lvl="1">
              <a:lnSpc>
                <a:spcPct val="100000"/>
              </a:lnSpc>
              <a:spcBef>
                <a:spcPts val="0"/>
              </a:spcBef>
            </a:pPr>
            <a:r>
              <a:rPr lang="en-IN" sz="1600" dirty="0">
                <a:latin typeface="Times New Roman" pitchFamily="18" charset="0"/>
                <a:cs typeface="Times New Roman" pitchFamily="18" charset="0"/>
              </a:rPr>
              <a:t>Meetings with all students and class handling faculty</a:t>
            </a:r>
          </a:p>
          <a:p>
            <a:pPr lvl="1">
              <a:lnSpc>
                <a:spcPct val="100000"/>
              </a:lnSpc>
              <a:spcBef>
                <a:spcPts val="0"/>
              </a:spcBef>
            </a:pPr>
            <a:r>
              <a:rPr lang="en-IN" sz="1600" dirty="0">
                <a:latin typeface="Times New Roman" pitchFamily="18" charset="0"/>
                <a:cs typeface="Times New Roman" pitchFamily="18" charset="0"/>
              </a:rPr>
              <a:t>Parents Meetings</a:t>
            </a:r>
          </a:p>
          <a:p>
            <a:pPr>
              <a:lnSpc>
                <a:spcPct val="100000"/>
              </a:lnSpc>
            </a:pPr>
            <a:r>
              <a:rPr lang="en-IN" sz="1600" dirty="0">
                <a:latin typeface="Times New Roman" pitchFamily="18" charset="0"/>
                <a:cs typeface="Times New Roman" pitchFamily="18" charset="0"/>
              </a:rPr>
              <a:t>Shall preferably be convened: </a:t>
            </a:r>
          </a:p>
          <a:p>
            <a:pPr marL="1085850" lvl="1" indent="-514350">
              <a:lnSpc>
                <a:spcPct val="100000"/>
              </a:lnSpc>
              <a:spcBef>
                <a:spcPts val="0"/>
              </a:spcBef>
              <a:buFont typeface="+mj-lt"/>
              <a:buAutoNum type="romanLcPeriod"/>
            </a:pPr>
            <a:r>
              <a:rPr lang="en-IN" sz="1600" dirty="0">
                <a:latin typeface="Times New Roman" pitchFamily="18" charset="0"/>
                <a:cs typeface="Times New Roman" pitchFamily="18" charset="0"/>
              </a:rPr>
              <a:t>Immediately after the commencement of the semester. </a:t>
            </a:r>
          </a:p>
          <a:p>
            <a:pPr marL="1085850" lvl="1" indent="-514350">
              <a:lnSpc>
                <a:spcPct val="100000"/>
              </a:lnSpc>
              <a:spcBef>
                <a:spcPts val="0"/>
              </a:spcBef>
              <a:buFont typeface="+mj-lt"/>
              <a:buAutoNum type="romanLcPeriod"/>
            </a:pPr>
            <a:r>
              <a:rPr lang="en-IN" sz="1600" dirty="0">
                <a:latin typeface="Times New Roman" pitchFamily="18" charset="0"/>
                <a:cs typeface="Times New Roman" pitchFamily="18" charset="0"/>
              </a:rPr>
              <a:t>Immediately after announcing the marks of first internal evaluation test.</a:t>
            </a:r>
          </a:p>
          <a:p>
            <a:pPr marL="628650" indent="-514350">
              <a:lnSpc>
                <a:spcPct val="100000"/>
              </a:lnSpc>
            </a:pPr>
            <a:r>
              <a:rPr lang="en-IN" dirty="0">
                <a:latin typeface="Times New Roman" pitchFamily="18" charset="0"/>
                <a:cs typeface="Times New Roman" pitchFamily="18" charset="0"/>
              </a:rPr>
              <a:t>Grievances can be placed in this meeting</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395" y="1418897"/>
            <a:ext cx="2853085" cy="2494657"/>
          </a:xfrm>
        </p:spPr>
        <p:txBody>
          <a:bodyPr/>
          <a:lstStyle/>
          <a:p>
            <a:r>
              <a:rPr lang="en-IN" dirty="0">
                <a:latin typeface="Times New Roman" pitchFamily="18" charset="0"/>
                <a:cs typeface="Times New Roman" pitchFamily="18" charset="0"/>
              </a:rPr>
              <a:t>Course Registration and Enrolment </a:t>
            </a:r>
          </a:p>
        </p:txBody>
      </p:sp>
      <p:sp>
        <p:nvSpPr>
          <p:cNvPr id="4" name="Text Placeholder 3"/>
          <p:cNvSpPr>
            <a:spLocks noGrp="1"/>
          </p:cNvSpPr>
          <p:nvPr>
            <p:ph type="body" idx="2"/>
          </p:nvPr>
        </p:nvSpPr>
        <p:spPr>
          <a:xfrm>
            <a:off x="3339966" y="325821"/>
            <a:ext cx="5436534" cy="4414345"/>
          </a:xfrm>
        </p:spPr>
        <p:txBody>
          <a:bodyPr/>
          <a:lstStyle/>
          <a:p>
            <a:pPr algn="just"/>
            <a:r>
              <a:rPr lang="en-IN" sz="1600" dirty="0">
                <a:latin typeface="Times New Roman" pitchFamily="18" charset="0"/>
                <a:cs typeface="Times New Roman" pitchFamily="18" charset="0"/>
              </a:rPr>
              <a:t>It is mandatory for students to register for the courses they want to attend in a Semester.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Students have to register for all courses offered in the first semester at the time of admission and for all courses offered in the second semester before the commencement of second semester. Similarly the students need to register for third and fourth semester.</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A student will become eligible for enrolment only if he/she has registered for the previous semester. </a:t>
            </a:r>
          </a:p>
          <a:p>
            <a:pPr algn="just"/>
            <a:endParaRPr lang="en-IN" sz="1600" dirty="0">
              <a:latin typeface="Times New Roman" pitchFamily="18" charset="0"/>
              <a:cs typeface="Times New Roman" pitchFamily="18" charset="0"/>
            </a:endParaRPr>
          </a:p>
          <a:p>
            <a:pPr algn="just"/>
            <a:r>
              <a:rPr lang="en-IN" sz="1600" dirty="0">
                <a:latin typeface="Times New Roman" pitchFamily="18" charset="0"/>
                <a:cs typeface="Times New Roman" pitchFamily="18" charset="0"/>
              </a:rPr>
              <a:t>In addition he/she has to clear all dues to the Institute up to the end of the previous semester and also he/she and should not have any pending disciplinary proceedings.</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42" y="1629488"/>
            <a:ext cx="2853085" cy="1506300"/>
          </a:xfrm>
        </p:spPr>
        <p:txBody>
          <a:bodyPr/>
          <a:lstStyle/>
          <a:p>
            <a:r>
              <a:rPr lang="en-IN" dirty="0">
                <a:latin typeface="Times New Roman" pitchFamily="18" charset="0"/>
                <a:cs typeface="Times New Roman" pitchFamily="18" charset="0"/>
              </a:rPr>
              <a:t>Examinations </a:t>
            </a:r>
          </a:p>
        </p:txBody>
      </p:sp>
      <p:sp>
        <p:nvSpPr>
          <p:cNvPr id="4" name="Text Placeholder 3"/>
          <p:cNvSpPr>
            <a:spLocks noGrp="1"/>
          </p:cNvSpPr>
          <p:nvPr>
            <p:ph type="body" idx="2"/>
          </p:nvPr>
        </p:nvSpPr>
        <p:spPr/>
        <p:txBody>
          <a:bodyPr/>
          <a:lstStyle/>
          <a:p>
            <a:pPr algn="just"/>
            <a:r>
              <a:rPr lang="en-IN" dirty="0">
                <a:latin typeface="Times New Roman" pitchFamily="18" charset="0"/>
                <a:cs typeface="Times New Roman" pitchFamily="18" charset="0"/>
              </a:rPr>
              <a:t>The End Semester Examinations (ESE) shall be held twice in a year – May/June (for even semesters) and November/December (for odd semesters).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However, the End Semester Examinations of the third and fourth Semesters shall be conducted in both sessions.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Comprehensive viva is to be done along with the fourth semester examinations</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459" y="1818675"/>
            <a:ext cx="2853085" cy="1506300"/>
          </a:xfrm>
        </p:spPr>
        <p:txBody>
          <a:bodyPr/>
          <a:lstStyle/>
          <a:p>
            <a:r>
              <a:rPr lang="en-IN" dirty="0"/>
              <a:t>MOOC Courses </a:t>
            </a:r>
          </a:p>
        </p:txBody>
      </p:sp>
      <p:sp>
        <p:nvSpPr>
          <p:cNvPr id="4" name="Text Placeholder 3"/>
          <p:cNvSpPr>
            <a:spLocks noGrp="1"/>
          </p:cNvSpPr>
          <p:nvPr>
            <p:ph type="body" idx="2"/>
          </p:nvPr>
        </p:nvSpPr>
        <p:spPr/>
        <p:txBody>
          <a:bodyPr/>
          <a:lstStyle/>
          <a:p>
            <a:pPr algn="just"/>
            <a:r>
              <a:rPr lang="en-IN" dirty="0">
                <a:latin typeface="Times New Roman" pitchFamily="18" charset="0"/>
                <a:cs typeface="Times New Roman" pitchFamily="18" charset="0"/>
              </a:rPr>
              <a:t>For MCA (2 years), the University will publish a list of MOOC Courses on IT introductory subjects every year. </a:t>
            </a:r>
          </a:p>
          <a:p>
            <a:pPr algn="just"/>
            <a:endParaRPr lang="en-IN" dirty="0">
              <a:latin typeface="Times New Roman" pitchFamily="18" charset="0"/>
              <a:cs typeface="Times New Roman" pitchFamily="18" charset="0"/>
            </a:endParaRPr>
          </a:p>
          <a:p>
            <a:pPr algn="just"/>
            <a:r>
              <a:rPr lang="en-IN" dirty="0">
                <a:solidFill>
                  <a:srgbClr val="FFFF00"/>
                </a:solidFill>
                <a:latin typeface="Times New Roman" pitchFamily="18" charset="0"/>
                <a:cs typeface="Times New Roman" pitchFamily="18" charset="0"/>
              </a:rPr>
              <a:t>The first-year students shall </a:t>
            </a:r>
            <a:r>
              <a:rPr lang="en-IN" dirty="0" err="1">
                <a:solidFill>
                  <a:srgbClr val="FFFF00"/>
                </a:solidFill>
                <a:latin typeface="Times New Roman" pitchFamily="18" charset="0"/>
                <a:cs typeface="Times New Roman" pitchFamily="18" charset="0"/>
              </a:rPr>
              <a:t>enroll</a:t>
            </a:r>
            <a:r>
              <a:rPr lang="en-IN" dirty="0">
                <a:solidFill>
                  <a:srgbClr val="FFFF00"/>
                </a:solidFill>
                <a:latin typeface="Times New Roman" pitchFamily="18" charset="0"/>
                <a:cs typeface="Times New Roman" pitchFamily="18" charset="0"/>
              </a:rPr>
              <a:t> and successfully complete a minimum of one MOOC course during the entire course period, before completing the fourth semester.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Submission of a ‘Successful Course Completion Certificate’ to the University is mandatory to publish the results of respective semesters.</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Bridge Course </a:t>
            </a:r>
            <a:endParaRPr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MCA 2023-2025 Batch </a:t>
            </a:r>
            <a:endParaRPr dirty="0"/>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Evaluations </a:t>
            </a:r>
          </a:p>
        </p:txBody>
      </p:sp>
      <p:sp>
        <p:nvSpPr>
          <p:cNvPr id="4" name="Text Placeholder 3"/>
          <p:cNvSpPr>
            <a:spLocks noGrp="1"/>
          </p:cNvSpPr>
          <p:nvPr>
            <p:ph type="body" idx="2"/>
          </p:nvPr>
        </p:nvSpPr>
        <p:spPr>
          <a:xfrm>
            <a:off x="3339966" y="136633"/>
            <a:ext cx="5677910" cy="4771697"/>
          </a:xfrm>
        </p:spPr>
        <p:txBody>
          <a:bodyPr/>
          <a:lstStyle/>
          <a:p>
            <a:r>
              <a:rPr lang="en-IN" dirty="0">
                <a:latin typeface="Times New Roman" pitchFamily="18" charset="0"/>
                <a:cs typeface="Times New Roman" pitchFamily="18" charset="0"/>
              </a:rPr>
              <a:t>Candidates in each semester shall be evaluated both by Continuous Internal Evaluation (CIE) and End Semester Examinations (ESE). </a:t>
            </a:r>
          </a:p>
          <a:p>
            <a:r>
              <a:rPr lang="en-IN" dirty="0">
                <a:latin typeface="Times New Roman" pitchFamily="18" charset="0"/>
                <a:cs typeface="Times New Roman" pitchFamily="18" charset="0"/>
              </a:rPr>
              <a:t>The ratio of Continuous Internal Evaluation (CIE) to End Semester Examinations (ESE) shall be as below: </a:t>
            </a:r>
          </a:p>
          <a:p>
            <a:pPr lvl="1">
              <a:lnSpc>
                <a:spcPct val="100000"/>
              </a:lnSpc>
              <a:spcBef>
                <a:spcPts val="0"/>
              </a:spcBef>
            </a:pPr>
            <a:r>
              <a:rPr lang="en-IN" sz="1800" dirty="0">
                <a:latin typeface="Times New Roman" pitchFamily="18" charset="0"/>
                <a:cs typeface="Times New Roman" pitchFamily="18" charset="0"/>
              </a:rPr>
              <a:t>1. Theory Courses : 1 : 1.5 (40-60)</a:t>
            </a:r>
          </a:p>
          <a:p>
            <a:pPr lvl="1">
              <a:lnSpc>
                <a:spcPct val="100000"/>
              </a:lnSpc>
              <a:spcBef>
                <a:spcPts val="0"/>
              </a:spcBef>
            </a:pPr>
            <a:r>
              <a:rPr lang="en-IN" sz="1800" dirty="0">
                <a:latin typeface="Times New Roman" pitchFamily="18" charset="0"/>
                <a:cs typeface="Times New Roman" pitchFamily="18" charset="0"/>
              </a:rPr>
              <a:t>2. Laboratory Courses : 1 : 1 (50-50)</a:t>
            </a:r>
          </a:p>
          <a:p>
            <a:pPr lvl="1">
              <a:lnSpc>
                <a:spcPct val="100000"/>
              </a:lnSpc>
              <a:spcBef>
                <a:spcPts val="0"/>
              </a:spcBef>
            </a:pPr>
            <a:r>
              <a:rPr lang="en-IN" sz="1800" dirty="0">
                <a:latin typeface="Times New Roman" pitchFamily="18" charset="0"/>
                <a:cs typeface="Times New Roman" pitchFamily="18" charset="0"/>
              </a:rPr>
              <a:t>3. Mini Projects : CIE only </a:t>
            </a:r>
          </a:p>
          <a:p>
            <a:pPr lvl="1">
              <a:lnSpc>
                <a:spcPct val="100000"/>
              </a:lnSpc>
              <a:spcBef>
                <a:spcPts val="0"/>
              </a:spcBef>
            </a:pPr>
            <a:r>
              <a:rPr lang="en-IN" sz="1800" dirty="0">
                <a:latin typeface="Times New Roman" pitchFamily="18" charset="0"/>
                <a:cs typeface="Times New Roman" pitchFamily="18" charset="0"/>
              </a:rPr>
              <a:t>4. Seminar : CIE only </a:t>
            </a:r>
          </a:p>
          <a:p>
            <a:pPr lvl="1">
              <a:lnSpc>
                <a:spcPct val="100000"/>
              </a:lnSpc>
              <a:spcBef>
                <a:spcPts val="0"/>
              </a:spcBef>
            </a:pPr>
            <a:r>
              <a:rPr lang="en-IN" sz="1800" dirty="0">
                <a:latin typeface="Times New Roman" pitchFamily="18" charset="0"/>
                <a:cs typeface="Times New Roman" pitchFamily="18" charset="0"/>
              </a:rPr>
              <a:t>5. Comprehensive Viva : ESE only </a:t>
            </a:r>
          </a:p>
          <a:p>
            <a:pPr lvl="1">
              <a:lnSpc>
                <a:spcPct val="100000"/>
              </a:lnSpc>
              <a:spcBef>
                <a:spcPts val="0"/>
              </a:spcBef>
            </a:pPr>
            <a:r>
              <a:rPr lang="en-IN" sz="1800" dirty="0">
                <a:latin typeface="Times New Roman" pitchFamily="18" charset="0"/>
                <a:cs typeface="Times New Roman" pitchFamily="18" charset="0"/>
              </a:rPr>
              <a:t>6. Main Project : CIE by Supervisors (30 marks) and a Committee (40 marks) separately and </a:t>
            </a:r>
          </a:p>
          <a:p>
            <a:pPr lvl="1">
              <a:lnSpc>
                <a:spcPct val="100000"/>
              </a:lnSpc>
              <a:spcBef>
                <a:spcPts val="0"/>
              </a:spcBef>
              <a:buNone/>
            </a:pPr>
            <a:r>
              <a:rPr lang="en-IN" sz="1800" dirty="0">
                <a:latin typeface="Times New Roman" pitchFamily="18" charset="0"/>
                <a:cs typeface="Times New Roman" pitchFamily="18" charset="0"/>
              </a:rPr>
              <a:t> 	ESE by External Expert (30 marks).</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28" y="1660635"/>
            <a:ext cx="2853085" cy="2063733"/>
          </a:xfrm>
        </p:spPr>
        <p:txBody>
          <a:bodyPr/>
          <a:lstStyle/>
          <a:p>
            <a:r>
              <a:rPr lang="en-IN" dirty="0"/>
              <a:t>Continuous Internal Evaluation (CIE)</a:t>
            </a:r>
          </a:p>
        </p:txBody>
      </p:sp>
      <p:sp>
        <p:nvSpPr>
          <p:cNvPr id="4" name="Text Placeholder 3"/>
          <p:cNvSpPr>
            <a:spLocks noGrp="1"/>
          </p:cNvSpPr>
          <p:nvPr>
            <p:ph type="body" idx="2"/>
          </p:nvPr>
        </p:nvSpPr>
        <p:spPr>
          <a:xfrm>
            <a:off x="3339966" y="220718"/>
            <a:ext cx="5635868" cy="2501461"/>
          </a:xfrm>
        </p:spPr>
        <p:txBody>
          <a:bodyPr/>
          <a:lstStyle/>
          <a:p>
            <a:pPr algn="just"/>
            <a:r>
              <a:rPr lang="en-IN" dirty="0">
                <a:latin typeface="Times New Roman" pitchFamily="18" charset="0"/>
                <a:cs typeface="Times New Roman" pitchFamily="18" charset="0"/>
              </a:rPr>
              <a:t>Continuous Internal Evaluation  shall be on the basis of the day-to-day work, periodic tests (minimum two in a semester) and assignments (minimum two). </a:t>
            </a:r>
          </a:p>
          <a:p>
            <a:pPr algn="just"/>
            <a:r>
              <a:rPr lang="en-IN" dirty="0">
                <a:latin typeface="Times New Roman" pitchFamily="18" charset="0"/>
                <a:cs typeface="Times New Roman" pitchFamily="18" charset="0"/>
              </a:rPr>
              <a:t>The faculty member (s) concerned shall carry out the Continuous Internal Evaluation (CIE) for the course allotted to him/her. </a:t>
            </a:r>
          </a:p>
          <a:p>
            <a:pPr algn="just"/>
            <a:r>
              <a:rPr lang="en-IN" dirty="0">
                <a:latin typeface="Times New Roman" pitchFamily="18" charset="0"/>
                <a:cs typeface="Times New Roman" pitchFamily="18" charset="0"/>
              </a:rPr>
              <a:t>The CIE marks for individual subjects shall be computed by giving </a:t>
            </a:r>
            <a:r>
              <a:rPr lang="en-IN" dirty="0" err="1">
                <a:latin typeface="Times New Roman" pitchFamily="18" charset="0"/>
                <a:cs typeface="Times New Roman" pitchFamily="18" charset="0"/>
              </a:rPr>
              <a:t>weightage</a:t>
            </a:r>
            <a:r>
              <a:rPr lang="en-IN" dirty="0">
                <a:latin typeface="Times New Roman" pitchFamily="18" charset="0"/>
                <a:cs typeface="Times New Roman" pitchFamily="18" charset="0"/>
              </a:rPr>
              <a:t> to the following</a:t>
            </a:r>
          </a:p>
        </p:txBody>
      </p:sp>
      <p:pic>
        <p:nvPicPr>
          <p:cNvPr id="2050" name="Picture 2"/>
          <p:cNvPicPr>
            <a:picLocks noChangeAspect="1" noChangeArrowheads="1"/>
          </p:cNvPicPr>
          <p:nvPr/>
        </p:nvPicPr>
        <p:blipFill>
          <a:blip r:embed="rId2"/>
          <a:srcRect/>
          <a:stretch>
            <a:fillRect/>
          </a:stretch>
        </p:blipFill>
        <p:spPr bwMode="auto">
          <a:xfrm>
            <a:off x="3763032" y="2743200"/>
            <a:ext cx="5086350" cy="2400300"/>
          </a:xfrm>
          <a:prstGeom prst="rect">
            <a:avLst/>
          </a:prstGeom>
          <a:noFill/>
          <a:ln w="9525">
            <a:noFill/>
            <a:miter lim="800000"/>
            <a:headEnd/>
            <a:tailEnd/>
          </a:ln>
          <a:effectLst/>
        </p:spPr>
      </p:pic>
      <p:sp>
        <p:nvSpPr>
          <p:cNvPr id="6" name="TextBox 5"/>
          <p:cNvSpPr txBox="1"/>
          <p:nvPr/>
        </p:nvSpPr>
        <p:spPr>
          <a:xfrm>
            <a:off x="5612524" y="3310758"/>
            <a:ext cx="284052" cy="307777"/>
          </a:xfrm>
          <a:prstGeom prst="rect">
            <a:avLst/>
          </a:prstGeom>
          <a:noFill/>
        </p:spPr>
        <p:txBody>
          <a:bodyPr wrap="none" rtlCol="0">
            <a:spAutoFit/>
          </a:bodyPr>
          <a:lstStyle/>
          <a:p>
            <a:r>
              <a:rPr lang="en-IN" dirty="0">
                <a:solidFill>
                  <a:srgbClr val="FF0000"/>
                </a:solidFill>
              </a:rPr>
              <a:t>8</a:t>
            </a:r>
          </a:p>
        </p:txBody>
      </p:sp>
      <p:sp>
        <p:nvSpPr>
          <p:cNvPr id="7" name="TextBox 6"/>
          <p:cNvSpPr txBox="1"/>
          <p:nvPr/>
        </p:nvSpPr>
        <p:spPr>
          <a:xfrm>
            <a:off x="7026166" y="3316015"/>
            <a:ext cx="383438" cy="307777"/>
          </a:xfrm>
          <a:prstGeom prst="rect">
            <a:avLst/>
          </a:prstGeom>
          <a:noFill/>
        </p:spPr>
        <p:txBody>
          <a:bodyPr wrap="none" rtlCol="0">
            <a:spAutoFit/>
          </a:bodyPr>
          <a:lstStyle/>
          <a:p>
            <a:r>
              <a:rPr lang="en-IN" dirty="0">
                <a:solidFill>
                  <a:srgbClr val="FF0000"/>
                </a:solidFill>
              </a:rPr>
              <a:t>20</a:t>
            </a:r>
          </a:p>
        </p:txBody>
      </p:sp>
      <p:sp>
        <p:nvSpPr>
          <p:cNvPr id="8" name="TextBox 7"/>
          <p:cNvSpPr txBox="1"/>
          <p:nvPr/>
        </p:nvSpPr>
        <p:spPr>
          <a:xfrm>
            <a:off x="8392510" y="3316014"/>
            <a:ext cx="383438" cy="307777"/>
          </a:xfrm>
          <a:prstGeom prst="rect">
            <a:avLst/>
          </a:prstGeom>
          <a:noFill/>
        </p:spPr>
        <p:txBody>
          <a:bodyPr wrap="none" rtlCol="0">
            <a:spAutoFit/>
          </a:bodyPr>
          <a:lstStyle/>
          <a:p>
            <a:r>
              <a:rPr lang="en-IN" dirty="0">
                <a:solidFill>
                  <a:srgbClr val="FF0000"/>
                </a:solidFill>
              </a:rPr>
              <a:t>12</a:t>
            </a:r>
          </a:p>
        </p:txBody>
      </p:sp>
      <p:sp>
        <p:nvSpPr>
          <p:cNvPr id="9" name="TextBox 8"/>
          <p:cNvSpPr txBox="1"/>
          <p:nvPr/>
        </p:nvSpPr>
        <p:spPr>
          <a:xfrm>
            <a:off x="5554724" y="3515708"/>
            <a:ext cx="383438" cy="307777"/>
          </a:xfrm>
          <a:prstGeom prst="rect">
            <a:avLst/>
          </a:prstGeom>
          <a:noFill/>
        </p:spPr>
        <p:txBody>
          <a:bodyPr wrap="none" rtlCol="0">
            <a:spAutoFit/>
          </a:bodyPr>
          <a:lstStyle/>
          <a:p>
            <a:r>
              <a:rPr lang="en-IN" dirty="0">
                <a:solidFill>
                  <a:srgbClr val="FF0000"/>
                </a:solidFill>
              </a:rPr>
              <a:t>10</a:t>
            </a:r>
          </a:p>
        </p:txBody>
      </p:sp>
      <p:sp>
        <p:nvSpPr>
          <p:cNvPr id="10" name="TextBox 9"/>
          <p:cNvSpPr txBox="1"/>
          <p:nvPr/>
        </p:nvSpPr>
        <p:spPr>
          <a:xfrm>
            <a:off x="7036676" y="3505200"/>
            <a:ext cx="383438" cy="307777"/>
          </a:xfrm>
          <a:prstGeom prst="rect">
            <a:avLst/>
          </a:prstGeom>
          <a:noFill/>
        </p:spPr>
        <p:txBody>
          <a:bodyPr wrap="none" rtlCol="0">
            <a:spAutoFit/>
          </a:bodyPr>
          <a:lstStyle/>
          <a:p>
            <a:r>
              <a:rPr lang="en-IN" dirty="0">
                <a:solidFill>
                  <a:srgbClr val="FF0000"/>
                </a:solidFill>
              </a:rPr>
              <a:t>20</a:t>
            </a:r>
          </a:p>
        </p:txBody>
      </p:sp>
      <p:sp>
        <p:nvSpPr>
          <p:cNvPr id="11" name="TextBox 10"/>
          <p:cNvSpPr txBox="1"/>
          <p:nvPr/>
        </p:nvSpPr>
        <p:spPr>
          <a:xfrm>
            <a:off x="8387260" y="3510455"/>
            <a:ext cx="383438" cy="307777"/>
          </a:xfrm>
          <a:prstGeom prst="rect">
            <a:avLst/>
          </a:prstGeom>
          <a:noFill/>
        </p:spPr>
        <p:txBody>
          <a:bodyPr wrap="none" rtlCol="0">
            <a:spAutoFit/>
          </a:bodyPr>
          <a:lstStyle/>
          <a:p>
            <a:r>
              <a:rPr lang="en-IN" dirty="0">
                <a:solidFill>
                  <a:srgbClr val="FF0000"/>
                </a:solidFill>
              </a:rPr>
              <a:t>20</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CIE</a:t>
            </a:r>
          </a:p>
        </p:txBody>
      </p:sp>
      <p:sp>
        <p:nvSpPr>
          <p:cNvPr id="4" name="Text Placeholder 3"/>
          <p:cNvSpPr>
            <a:spLocks noGrp="1"/>
          </p:cNvSpPr>
          <p:nvPr>
            <p:ph type="body" idx="2"/>
          </p:nvPr>
        </p:nvSpPr>
        <p:spPr>
          <a:xfrm>
            <a:off x="3339965" y="273269"/>
            <a:ext cx="5656889" cy="4414345"/>
          </a:xfrm>
        </p:spPr>
        <p:txBody>
          <a:bodyPr/>
          <a:lstStyle/>
          <a:p>
            <a:pPr algn="just"/>
            <a:r>
              <a:rPr lang="en-IN" dirty="0">
                <a:latin typeface="Times New Roman" pitchFamily="18" charset="0"/>
                <a:cs typeface="Times New Roman" pitchFamily="18" charset="0"/>
              </a:rPr>
              <a:t>There shall be minimum two internal evaluation tests, each of 2hrs duration. </a:t>
            </a:r>
          </a:p>
          <a:p>
            <a:pPr algn="just"/>
            <a:r>
              <a:rPr lang="en-IN" dirty="0">
                <a:latin typeface="Times New Roman" pitchFamily="18" charset="0"/>
                <a:cs typeface="Times New Roman" pitchFamily="18" charset="0"/>
              </a:rPr>
              <a:t>Each test shall cover 50% of the syllabus and shall be for 50 marks. </a:t>
            </a:r>
          </a:p>
          <a:p>
            <a:pPr algn="just"/>
            <a:r>
              <a:rPr lang="en-IN" dirty="0">
                <a:latin typeface="Times New Roman" pitchFamily="18" charset="0"/>
                <a:cs typeface="Times New Roman" pitchFamily="18" charset="0"/>
              </a:rPr>
              <a:t>Retest shall be permitted to the students who could not appear for the internal tests due to genuine grounds. </a:t>
            </a:r>
          </a:p>
          <a:p>
            <a:pPr algn="just"/>
            <a:r>
              <a:rPr lang="en-IN" dirty="0">
                <a:solidFill>
                  <a:srgbClr val="FFFF00"/>
                </a:solidFill>
                <a:latin typeface="Times New Roman" pitchFamily="18" charset="0"/>
                <a:cs typeface="Times New Roman" pitchFamily="18" charset="0"/>
              </a:rPr>
              <a:t>The CIE marks for the attendance for each theory, practical, and seminar shall be awarded in full, only if the candidate has secured 90% attendance or above in the subject.</a:t>
            </a:r>
          </a:p>
          <a:p>
            <a:pPr algn="just"/>
            <a:r>
              <a:rPr lang="en-IN" dirty="0">
                <a:solidFill>
                  <a:srgbClr val="FFFF00"/>
                </a:solidFill>
                <a:latin typeface="Times New Roman" pitchFamily="18" charset="0"/>
                <a:cs typeface="Times New Roman" pitchFamily="18" charset="0"/>
              </a:rPr>
              <a:t> If a student has attendance for a subject below 90%, a reduction in the marks for the attendance shall be made proportionally</a:t>
            </a:r>
            <a:r>
              <a:rPr lang="en-IN" dirty="0">
                <a:latin typeface="Times New Roman" pitchFamily="18" charset="0"/>
                <a:cs typeface="Times New Roman" pitchFamily="18" charset="0"/>
              </a:rPr>
              <a:t>.</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itchFamily="18" charset="0"/>
                <a:cs typeface="Times New Roman" pitchFamily="18" charset="0"/>
              </a:rPr>
              <a:t>Attendance </a:t>
            </a:r>
          </a:p>
        </p:txBody>
      </p:sp>
      <p:sp>
        <p:nvSpPr>
          <p:cNvPr id="4" name="Text Placeholder 3"/>
          <p:cNvSpPr>
            <a:spLocks noGrp="1"/>
          </p:cNvSpPr>
          <p:nvPr>
            <p:ph type="body" idx="2"/>
          </p:nvPr>
        </p:nvSpPr>
        <p:spPr/>
        <p:txBody>
          <a:bodyPr/>
          <a:lstStyle/>
          <a:p>
            <a:pPr algn="just"/>
            <a:r>
              <a:rPr lang="en-IN" dirty="0">
                <a:latin typeface="Times New Roman" pitchFamily="18" charset="0"/>
                <a:cs typeface="Times New Roman" pitchFamily="18" charset="0"/>
              </a:rPr>
              <a:t>Students are expected to attain 100% attendance for all courses. </a:t>
            </a:r>
          </a:p>
          <a:p>
            <a:pPr algn="just"/>
            <a:r>
              <a:rPr lang="en-IN" dirty="0">
                <a:latin typeface="Times New Roman" pitchFamily="18" charset="0"/>
                <a:cs typeface="Times New Roman" pitchFamily="18" charset="0"/>
              </a:rPr>
              <a:t>However, under unavoidable circumstances they are permitted to avail leave. </a:t>
            </a:r>
          </a:p>
          <a:p>
            <a:pPr algn="just"/>
            <a:r>
              <a:rPr lang="en-IN" dirty="0">
                <a:latin typeface="Times New Roman" pitchFamily="18" charset="0"/>
                <a:cs typeface="Times New Roman" pitchFamily="18" charset="0"/>
              </a:rPr>
              <a:t>Total leave of absence shall not exceed 25% of the academic contact hours for a course and </a:t>
            </a:r>
            <a:r>
              <a:rPr lang="en-IN" dirty="0">
                <a:solidFill>
                  <a:srgbClr val="FFFF00"/>
                </a:solidFill>
                <a:latin typeface="Times New Roman" pitchFamily="18" charset="0"/>
                <a:cs typeface="Times New Roman" pitchFamily="18" charset="0"/>
              </a:rPr>
              <a:t>75% attendance is mandatory for registering to the end semester examination.</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Pass Minimum</a:t>
            </a:r>
          </a:p>
        </p:txBody>
      </p:sp>
      <p:sp>
        <p:nvSpPr>
          <p:cNvPr id="4" name="Text Placeholder 3"/>
          <p:cNvSpPr>
            <a:spLocks noGrp="1"/>
          </p:cNvSpPr>
          <p:nvPr>
            <p:ph type="body" idx="2"/>
          </p:nvPr>
        </p:nvSpPr>
        <p:spPr/>
        <p:txBody>
          <a:bodyPr/>
          <a:lstStyle/>
          <a:p>
            <a:pPr algn="just"/>
            <a:r>
              <a:rPr lang="en-IN" dirty="0">
                <a:latin typeface="Times New Roman" pitchFamily="18" charset="0"/>
                <a:cs typeface="Times New Roman" pitchFamily="18" charset="0"/>
              </a:rPr>
              <a:t>Pass minimum for a course shall be 40% for the End Semester Examination and 50% of CIE and ESA put together. </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Letter grade ‘F’ will be awarded to the student for a course if either his/her mark for the End Semester Examination (ESE) is below 40 % or the overall mark [Continuous Internal Evaluation(CIE) + End Semester Examination (ESE)] is below 50 %.</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38" y="1555531"/>
            <a:ext cx="2853085" cy="1559238"/>
          </a:xfrm>
        </p:spPr>
        <p:txBody>
          <a:bodyPr/>
          <a:lstStyle/>
          <a:p>
            <a:r>
              <a:rPr lang="en-IN" sz="2800" b="1" dirty="0"/>
              <a:t>Grade </a:t>
            </a:r>
            <a:br>
              <a:rPr lang="en-IN" sz="2800" b="1" dirty="0"/>
            </a:br>
            <a:r>
              <a:rPr lang="en-IN" sz="2800" b="1" dirty="0"/>
              <a:t>and</a:t>
            </a:r>
            <a:br>
              <a:rPr lang="en-IN" sz="2800" b="1" dirty="0"/>
            </a:br>
            <a:r>
              <a:rPr lang="en-IN" sz="2800" b="1" dirty="0"/>
              <a:t>Grade Points</a:t>
            </a:r>
          </a:p>
        </p:txBody>
      </p:sp>
      <p:pic>
        <p:nvPicPr>
          <p:cNvPr id="1026" name="Picture 2"/>
          <p:cNvPicPr>
            <a:picLocks noChangeAspect="1" noChangeArrowheads="1"/>
          </p:cNvPicPr>
          <p:nvPr/>
        </p:nvPicPr>
        <p:blipFill>
          <a:blip r:embed="rId2"/>
          <a:srcRect/>
          <a:stretch>
            <a:fillRect/>
          </a:stretch>
        </p:blipFill>
        <p:spPr bwMode="auto">
          <a:xfrm>
            <a:off x="3305174" y="144683"/>
            <a:ext cx="5581650" cy="4791075"/>
          </a:xfrm>
          <a:prstGeom prst="rect">
            <a:avLst/>
          </a:prstGeom>
          <a:noFill/>
          <a:ln w="9525">
            <a:noFill/>
            <a:miter lim="800000"/>
            <a:headEnd/>
            <a:tailEnd/>
          </a:ln>
          <a:effectLst/>
        </p:spPr>
      </p:pic>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2696" y="97048"/>
            <a:ext cx="2386690" cy="287097"/>
          </a:xfrm>
        </p:spPr>
        <p:txBody>
          <a:bodyPr/>
          <a:lstStyle/>
          <a:p>
            <a:r>
              <a:rPr lang="en-IN" sz="2000" dirty="0">
                <a:latin typeface="Times New Roman" pitchFamily="18" charset="0"/>
                <a:cs typeface="Times New Roman" pitchFamily="18" charset="0"/>
              </a:rPr>
              <a:t>Curriculum</a:t>
            </a:r>
          </a:p>
        </p:txBody>
      </p:sp>
      <p:pic>
        <p:nvPicPr>
          <p:cNvPr id="6" name="Picture 2"/>
          <p:cNvPicPr>
            <a:picLocks noChangeAspect="1" noChangeArrowheads="1"/>
          </p:cNvPicPr>
          <p:nvPr/>
        </p:nvPicPr>
        <p:blipFill>
          <a:blip r:embed="rId2"/>
          <a:srcRect/>
          <a:stretch>
            <a:fillRect/>
          </a:stretch>
        </p:blipFill>
        <p:spPr bwMode="auto">
          <a:xfrm>
            <a:off x="355380" y="306443"/>
            <a:ext cx="8614025" cy="2468288"/>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46184" y="2867025"/>
            <a:ext cx="8619139" cy="2276475"/>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394D8B6D-67D7-D13E-51A1-3F82EA3DACB2}"/>
              </a:ext>
            </a:extLst>
          </p:cNvPr>
          <p:cNvSpPr txBox="1"/>
          <p:nvPr/>
        </p:nvSpPr>
        <p:spPr>
          <a:xfrm>
            <a:off x="1190847" y="4798684"/>
            <a:ext cx="2668772" cy="169277"/>
          </a:xfrm>
          <a:prstGeom prst="rect">
            <a:avLst/>
          </a:prstGeom>
          <a:solidFill>
            <a:schemeClr val="bg1"/>
          </a:solidFill>
        </p:spPr>
        <p:txBody>
          <a:bodyPr wrap="square" rtlCol="0">
            <a:spAutoFit/>
          </a:bodyPr>
          <a:lstStyle/>
          <a:p>
            <a:endParaRPr lang="en-IN" sz="500" dirty="0">
              <a:highlight>
                <a:srgbClr val="FFFF00"/>
              </a:highlight>
            </a:endParaRPr>
          </a:p>
        </p:txBody>
      </p:sp>
      <p:sp>
        <p:nvSpPr>
          <p:cNvPr id="4" name="TextBox 3">
            <a:extLst>
              <a:ext uri="{FF2B5EF4-FFF2-40B4-BE49-F238E27FC236}">
                <a16:creationId xmlns:a16="http://schemas.microsoft.com/office/drawing/2014/main" id="{06B736CD-7F0A-0E9A-8306-6535E46911A5}"/>
              </a:ext>
            </a:extLst>
          </p:cNvPr>
          <p:cNvSpPr txBox="1"/>
          <p:nvPr/>
        </p:nvSpPr>
        <p:spPr>
          <a:xfrm>
            <a:off x="1190847" y="2384187"/>
            <a:ext cx="3051544" cy="187563"/>
          </a:xfrm>
          <a:prstGeom prst="rect">
            <a:avLst/>
          </a:prstGeom>
          <a:solidFill>
            <a:schemeClr val="bg1"/>
          </a:solidFill>
        </p:spPr>
        <p:txBody>
          <a:bodyPr wrap="square" rtlCol="0">
            <a:spAutoFit/>
          </a:bodyPr>
          <a:lstStyle/>
          <a:p>
            <a:endParaRPr lang="en-IN" sz="500" dirty="0">
              <a:highlight>
                <a:srgbClr val="FFFF00"/>
              </a:highlight>
            </a:endParaRPr>
          </a:p>
        </p:txBody>
      </p:sp>
      <p:sp>
        <p:nvSpPr>
          <p:cNvPr id="5" name="TextBox 4">
            <a:extLst>
              <a:ext uri="{FF2B5EF4-FFF2-40B4-BE49-F238E27FC236}">
                <a16:creationId xmlns:a16="http://schemas.microsoft.com/office/drawing/2014/main" id="{71CCFA1D-4703-2594-9692-05CC88B4E89E}"/>
              </a:ext>
            </a:extLst>
          </p:cNvPr>
          <p:cNvSpPr txBox="1"/>
          <p:nvPr/>
        </p:nvSpPr>
        <p:spPr>
          <a:xfrm>
            <a:off x="5443870" y="175539"/>
            <a:ext cx="184731" cy="307777"/>
          </a:xfrm>
          <a:prstGeom prst="rect">
            <a:avLst/>
          </a:prstGeom>
          <a:noFill/>
        </p:spPr>
        <p:txBody>
          <a:bodyPr wrap="none" rtlCol="0">
            <a:spAutoFit/>
          </a:bodyPr>
          <a:lstStyle/>
          <a:p>
            <a:endParaRPr lang="en-IN" dirty="0"/>
          </a:p>
        </p:txBody>
      </p:sp>
      <p:sp>
        <p:nvSpPr>
          <p:cNvPr id="7" name="TextBox 6">
            <a:extLst>
              <a:ext uri="{FF2B5EF4-FFF2-40B4-BE49-F238E27FC236}">
                <a16:creationId xmlns:a16="http://schemas.microsoft.com/office/drawing/2014/main" id="{E301DA34-CD33-32FC-27F6-25A868C46BD1}"/>
              </a:ext>
            </a:extLst>
          </p:cNvPr>
          <p:cNvSpPr txBox="1"/>
          <p:nvPr/>
        </p:nvSpPr>
        <p:spPr>
          <a:xfrm>
            <a:off x="4770683" y="-22250"/>
            <a:ext cx="2629570" cy="369332"/>
          </a:xfrm>
          <a:prstGeom prst="rect">
            <a:avLst/>
          </a:prstGeom>
          <a:noFill/>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Semester I and II</a:t>
            </a:r>
            <a:endParaRPr lang="en-IN"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28A617-7D1B-856F-A148-4E971FB38F41}"/>
              </a:ext>
            </a:extLst>
          </p:cNvPr>
          <p:cNvSpPr>
            <a:spLocks noGrp="1"/>
          </p:cNvSpPr>
          <p:nvPr>
            <p:ph type="title"/>
          </p:nvPr>
        </p:nvSpPr>
        <p:spPr>
          <a:xfrm>
            <a:off x="184319" y="624284"/>
            <a:ext cx="2853085" cy="2087018"/>
          </a:xfrm>
        </p:spPr>
        <p:txBody>
          <a:bodyPr/>
          <a:lstStyle/>
          <a:p>
            <a:r>
              <a:rPr lang="en-US" dirty="0"/>
              <a:t>Bridge Course </a:t>
            </a:r>
            <a:br>
              <a:rPr lang="en-US" dirty="0"/>
            </a:br>
            <a:r>
              <a:rPr lang="en-US" dirty="0"/>
              <a:t>Syllabus</a:t>
            </a:r>
            <a:endParaRPr lang="en-IN" dirty="0"/>
          </a:p>
        </p:txBody>
      </p:sp>
      <p:sp>
        <p:nvSpPr>
          <p:cNvPr id="7" name="TextBox 6">
            <a:extLst>
              <a:ext uri="{FF2B5EF4-FFF2-40B4-BE49-F238E27FC236}">
                <a16:creationId xmlns:a16="http://schemas.microsoft.com/office/drawing/2014/main" id="{5E4E0368-0361-1B98-2BC6-A7052F31AE2F}"/>
              </a:ext>
            </a:extLst>
          </p:cNvPr>
          <p:cNvSpPr txBox="1"/>
          <p:nvPr/>
        </p:nvSpPr>
        <p:spPr>
          <a:xfrm>
            <a:off x="3303159" y="95702"/>
            <a:ext cx="5656522" cy="4901342"/>
          </a:xfrm>
          <a:prstGeom prst="rect">
            <a:avLst/>
          </a:prstGeom>
          <a:noFill/>
        </p:spPr>
        <p:txBody>
          <a:bodyPr wrap="square">
            <a:spAutoFit/>
          </a:bodyPr>
          <a:lstStyle/>
          <a:p>
            <a:pPr marL="280035" algn="just">
              <a:lnSpc>
                <a:spcPts val="1495"/>
              </a:lnSpc>
              <a:spcBef>
                <a:spcPts val="445"/>
              </a:spcBef>
              <a:spcAft>
                <a:spcPts val="0"/>
              </a:spcAft>
            </a:pPr>
            <a:r>
              <a:rPr lang="en-US" sz="1200" b="1" dirty="0">
                <a:solidFill>
                  <a:schemeClr val="tx1"/>
                </a:solidFill>
                <a:effectLst/>
                <a:latin typeface="Times New Roman" panose="02020603050405020304" pitchFamily="18" charset="0"/>
                <a:ea typeface="Times New Roman" panose="02020603050405020304" pitchFamily="18" charset="0"/>
              </a:rPr>
              <a:t>Mathematics</a:t>
            </a:r>
            <a:r>
              <a:rPr lang="en-US" sz="1200" b="1" spc="-5" dirty="0">
                <a:solidFill>
                  <a:schemeClr val="tx1"/>
                </a:solidFill>
                <a:effectLst/>
                <a:latin typeface="Times New Roman" panose="02020603050405020304" pitchFamily="18" charset="0"/>
                <a:ea typeface="Times New Roman" panose="02020603050405020304" pitchFamily="18" charset="0"/>
              </a:rPr>
              <a:t> </a:t>
            </a:r>
            <a:r>
              <a:rPr lang="en-US" sz="1200" b="1" dirty="0">
                <a:solidFill>
                  <a:schemeClr val="tx1"/>
                </a:solidFill>
                <a:effectLst/>
                <a:latin typeface="Times New Roman" panose="02020603050405020304" pitchFamily="18" charset="0"/>
                <a:ea typeface="Times New Roman" panose="02020603050405020304" pitchFamily="18" charset="0"/>
              </a:rPr>
              <a:t>(</a:t>
            </a:r>
            <a:r>
              <a:rPr lang="en-US" sz="1200" b="1" i="1" dirty="0">
                <a:solidFill>
                  <a:schemeClr val="tx1"/>
                </a:solidFill>
                <a:effectLst/>
                <a:latin typeface="Times New Roman" panose="02020603050405020304" pitchFamily="18" charset="0"/>
                <a:ea typeface="Times New Roman" panose="02020603050405020304" pitchFamily="18" charset="0"/>
              </a:rPr>
              <a:t>Lecture</a:t>
            </a:r>
            <a:r>
              <a:rPr lang="en-US" sz="1200" b="1" i="1" spc="-15" dirty="0">
                <a:solidFill>
                  <a:schemeClr val="tx1"/>
                </a:solidFill>
                <a:effectLst/>
                <a:latin typeface="Times New Roman" panose="02020603050405020304" pitchFamily="18" charset="0"/>
                <a:ea typeface="Times New Roman" panose="02020603050405020304" pitchFamily="18" charset="0"/>
              </a:rPr>
              <a:t> </a:t>
            </a:r>
            <a:r>
              <a:rPr lang="en-US" sz="1200" b="1" i="1" dirty="0">
                <a:solidFill>
                  <a:schemeClr val="tx1"/>
                </a:solidFill>
                <a:effectLst/>
                <a:latin typeface="Times New Roman" panose="02020603050405020304" pitchFamily="18" charset="0"/>
                <a:ea typeface="Times New Roman" panose="02020603050405020304" pitchFamily="18" charset="0"/>
              </a:rPr>
              <a:t>-</a:t>
            </a:r>
            <a:r>
              <a:rPr lang="en-US" sz="1200" b="1" i="1" spc="-10" dirty="0">
                <a:solidFill>
                  <a:schemeClr val="tx1"/>
                </a:solidFill>
                <a:effectLst/>
                <a:latin typeface="Times New Roman" panose="02020603050405020304" pitchFamily="18" charset="0"/>
                <a:ea typeface="Times New Roman" panose="02020603050405020304" pitchFamily="18" charset="0"/>
              </a:rPr>
              <a:t> </a:t>
            </a:r>
            <a:r>
              <a:rPr lang="en-US" sz="1200" b="1" i="1" dirty="0">
                <a:solidFill>
                  <a:schemeClr val="tx1"/>
                </a:solidFill>
                <a:effectLst/>
                <a:latin typeface="Times New Roman" panose="02020603050405020304" pitchFamily="18" charset="0"/>
                <a:ea typeface="Times New Roman" panose="02020603050405020304" pitchFamily="18" charset="0"/>
              </a:rPr>
              <a:t>25</a:t>
            </a:r>
            <a:r>
              <a:rPr lang="en-US" sz="1200" b="1" i="1" spc="-10" dirty="0">
                <a:solidFill>
                  <a:schemeClr val="tx1"/>
                </a:solidFill>
                <a:effectLst/>
                <a:latin typeface="Times New Roman" panose="02020603050405020304" pitchFamily="18" charset="0"/>
                <a:ea typeface="Times New Roman" panose="02020603050405020304" pitchFamily="18" charset="0"/>
              </a:rPr>
              <a:t> </a:t>
            </a:r>
            <a:r>
              <a:rPr lang="en-US" sz="1200" b="1" i="1" dirty="0">
                <a:solidFill>
                  <a:schemeClr val="tx1"/>
                </a:solidFill>
                <a:effectLst/>
                <a:latin typeface="Times New Roman" panose="02020603050405020304" pitchFamily="18" charset="0"/>
                <a:ea typeface="Times New Roman" panose="02020603050405020304" pitchFamily="18" charset="0"/>
              </a:rPr>
              <a:t>Hours</a:t>
            </a:r>
            <a:r>
              <a:rPr lang="en-US" sz="1200" b="1" dirty="0">
                <a:solidFill>
                  <a:schemeClr val="tx1"/>
                </a:solidFill>
                <a:effectLst/>
                <a:latin typeface="Times New Roman" panose="02020603050405020304" pitchFamily="18" charset="0"/>
                <a:ea typeface="Times New Roman" panose="02020603050405020304" pitchFamily="18" charset="0"/>
              </a:rPr>
              <a:t>)</a:t>
            </a:r>
            <a:endParaRPr lang="en-IN" sz="1200" dirty="0">
              <a:solidFill>
                <a:schemeClr val="tx1"/>
              </a:solidFill>
              <a:effectLst/>
              <a:latin typeface="Times New Roman" panose="02020603050405020304" pitchFamily="18" charset="0"/>
              <a:ea typeface="Times New Roman" panose="02020603050405020304" pitchFamily="18" charset="0"/>
            </a:endParaRPr>
          </a:p>
          <a:p>
            <a:pPr marL="280035" algn="just"/>
            <a:r>
              <a:rPr lang="en-US" sz="1200" dirty="0">
                <a:solidFill>
                  <a:schemeClr val="tx1"/>
                </a:solidFill>
                <a:effectLst/>
                <a:latin typeface="Times New Roman" panose="02020603050405020304" pitchFamily="18" charset="0"/>
                <a:ea typeface="Times New Roman" panose="02020603050405020304" pitchFamily="18" charset="0"/>
              </a:rPr>
              <a:t>Review</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of</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basic</a:t>
            </a:r>
            <a:r>
              <a:rPr lang="en-US" sz="1200" spc="-2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single</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variable</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calculus: functions,</a:t>
            </a:r>
            <a:r>
              <a:rPr lang="en-US" sz="1200" spc="-2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limit, derivatives,</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integrals.</a:t>
            </a:r>
            <a:endParaRPr lang="en-IN" sz="1200" dirty="0">
              <a:solidFill>
                <a:schemeClr val="tx1"/>
              </a:solidFill>
              <a:effectLst/>
              <a:latin typeface="Times New Roman" panose="02020603050405020304" pitchFamily="18" charset="0"/>
              <a:ea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280035" marR="264160" algn="just">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Essentials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of</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Linear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algebra:</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scalar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vectors,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linear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combinations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span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basis,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linear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independence.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Matrices: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matrix</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operations,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scalar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multiplication,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vector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multiplication,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inverse 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transpose,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dot product, cross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product,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eigen values</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eigen vectors.</a:t>
            </a:r>
            <a:endParaRPr lang="en-IN" sz="1200" dirty="0">
              <a:solidFill>
                <a:schemeClr val="tx1"/>
              </a:solidFill>
              <a:effectLst/>
              <a:latin typeface="Times New Roman" panose="02020603050405020304" pitchFamily="18" charset="0"/>
              <a:ea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280035" marR="267335" algn="just">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Real</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Number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System,</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Linear</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inequalities,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Sets,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Relations,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Functions,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Permutations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Combinations,</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Prime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numbers, Polynomials.</a:t>
            </a:r>
            <a:endParaRPr lang="en-IN" sz="1200" dirty="0">
              <a:solidFill>
                <a:schemeClr val="tx1"/>
              </a:solidFill>
              <a:effectLst/>
              <a:latin typeface="Times New Roman" panose="02020603050405020304" pitchFamily="18" charset="0"/>
              <a:ea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280035" marR="262890" algn="just">
              <a:spcAft>
                <a:spcPts val="0"/>
              </a:spcAft>
            </a:pPr>
            <a:r>
              <a:rPr lang="en-US" sz="1200" dirty="0">
                <a:solidFill>
                  <a:schemeClr val="tx1"/>
                </a:solidFill>
                <a:effectLst/>
                <a:latin typeface="Times New Roman" panose="02020603050405020304" pitchFamily="18" charset="0"/>
                <a:ea typeface="Times New Roman" panose="02020603050405020304" pitchFamily="18" charset="0"/>
              </a:rPr>
              <a:t>Introduction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to probability,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experiments,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outcome,</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events, sample space and probability,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Random</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variables,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probability</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distributions,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binomial</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distribution,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normal</a:t>
            </a:r>
            <a:r>
              <a:rPr lang="en-US" sz="1200" spc="30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distribution,</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central</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limit</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theorem.</a:t>
            </a:r>
            <a:endParaRPr lang="en-IN" sz="1200" dirty="0">
              <a:solidFill>
                <a:schemeClr val="tx1"/>
              </a:solidFill>
              <a:effectLst/>
              <a:latin typeface="Times New Roman" panose="02020603050405020304" pitchFamily="18" charset="0"/>
              <a:ea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endParaRPr>
          </a:p>
          <a:p>
            <a:pPr marL="280035" algn="just"/>
            <a:r>
              <a:rPr lang="en-US" sz="1200" u="sng" dirty="0">
                <a:solidFill>
                  <a:schemeClr val="tx1"/>
                </a:solidFill>
                <a:effectLst/>
                <a:latin typeface="Times New Roman" panose="02020603050405020304" pitchFamily="18" charset="0"/>
                <a:ea typeface="Times New Roman" panose="02020603050405020304" pitchFamily="18" charset="0"/>
              </a:rPr>
              <a:t>Reference</a:t>
            </a:r>
            <a:r>
              <a:rPr lang="en-US" sz="1200" u="sng" spc="-10" dirty="0">
                <a:solidFill>
                  <a:schemeClr val="tx1"/>
                </a:solidFill>
                <a:effectLst/>
                <a:latin typeface="Times New Roman" panose="02020603050405020304" pitchFamily="18" charset="0"/>
                <a:ea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rPr>
              <a:t>Book:</a:t>
            </a:r>
            <a:endParaRPr lang="en-IN" sz="1200" dirty="0">
              <a:solidFill>
                <a:schemeClr val="tx1"/>
              </a:solidFill>
              <a:effectLst/>
              <a:latin typeface="Times New Roman" panose="02020603050405020304" pitchFamily="18" charset="0"/>
              <a:ea typeface="Times New Roman" panose="02020603050405020304" pitchFamily="18" charset="0"/>
            </a:endParaRPr>
          </a:p>
          <a:p>
            <a:pPr marL="508635"/>
            <a:r>
              <a:rPr lang="en-US" sz="1200" dirty="0">
                <a:solidFill>
                  <a:schemeClr val="tx1"/>
                </a:solidFill>
                <a:effectLst/>
                <a:latin typeface="Times New Roman" panose="02020603050405020304" pitchFamily="18" charset="0"/>
                <a:ea typeface="Times New Roman" panose="02020603050405020304" pitchFamily="18" charset="0"/>
              </a:rPr>
              <a:t>1.</a:t>
            </a:r>
            <a:r>
              <a:rPr lang="en-US" sz="1200" spc="26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Ian</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Jacques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“Mathematics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for</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Economics</a:t>
            </a:r>
            <a:r>
              <a:rPr lang="en-US" sz="1200" spc="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and</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Business”,</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Pearson</a:t>
            </a:r>
            <a:r>
              <a:rPr lang="en-US" sz="1200" spc="-15"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Education</a:t>
            </a:r>
            <a:r>
              <a:rPr lang="en-US" sz="1200" spc="-10" dirty="0">
                <a:solidFill>
                  <a:schemeClr val="tx1"/>
                </a:solidFill>
                <a:effectLst/>
                <a:latin typeface="Times New Roman" panose="02020603050405020304" pitchFamily="18" charset="0"/>
                <a:ea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rPr>
              <a:t>Limited</a:t>
            </a:r>
            <a:endParaRPr lang="en-IN" sz="1200" dirty="0">
              <a:solidFill>
                <a:schemeClr val="tx1"/>
              </a:solidFill>
              <a:effectLst/>
              <a:latin typeface="Times New Roman" panose="02020603050405020304" pitchFamily="18" charset="0"/>
              <a:ea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rPr>
              <a:t>Online</a:t>
            </a:r>
            <a:r>
              <a:rPr lang="en-US" sz="1200" u="sng" spc="-10" dirty="0">
                <a:solidFill>
                  <a:schemeClr val="tx1"/>
                </a:solidFill>
                <a:effectLst/>
                <a:latin typeface="Times New Roman" panose="02020603050405020304" pitchFamily="18" charset="0"/>
                <a:ea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rPr>
              <a:t>Resources:</a:t>
            </a:r>
          </a:p>
          <a:p>
            <a:pPr marL="342900" lvl="0" indent="-342900">
              <a:buFont typeface="+mj-lt"/>
              <a:buAutoNum type="arabicPeriod"/>
            </a:pPr>
            <a:r>
              <a:rPr lang="en-US" sz="1200" dirty="0">
                <a:solidFill>
                  <a:schemeClr val="tx1"/>
                </a:solidFill>
                <a:effectLst/>
                <a:latin typeface="Times New Roman" panose="02020603050405020304" pitchFamily="18" charset="0"/>
                <a:ea typeface="Times New Roman" panose="02020603050405020304" pitchFamily="18" charset="0"/>
              </a:rPr>
              <a:t>https://www.youtube.com/playlist? list=PLZHQObOWTQDMsr9Krj53DwVRMYO3t5Yr</a:t>
            </a:r>
            <a:endParaRPr lang="en-IN" sz="12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200" dirty="0">
                <a:solidFill>
                  <a:schemeClr val="tx1"/>
                </a:solidFill>
                <a:effectLst/>
                <a:latin typeface="Times New Roman" panose="02020603050405020304" pitchFamily="18" charset="0"/>
                <a:ea typeface="Times New Roman" panose="02020603050405020304" pitchFamily="18" charset="0"/>
              </a:rPr>
              <a:t>https://www.youtube.com/playlist? list=PLZHQObOWTQDPD3MizzM2xVFitgF8hE_ab</a:t>
            </a:r>
            <a:endParaRPr lang="en-IN" sz="12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200" u="sng"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https://www.youtube.com/watch</a:t>
            </a:r>
            <a:r>
              <a:rPr lang="en-US" sz="1200" dirty="0">
                <a:solidFill>
                  <a:schemeClr val="tx1"/>
                </a:solidFill>
                <a:effectLst/>
                <a:latin typeface="Times New Roman" panose="02020603050405020304" pitchFamily="18" charset="0"/>
                <a:ea typeface="Times New Roman" panose="02020603050405020304" pitchFamily="18" charset="0"/>
              </a:rPr>
              <a:t>? v=</a:t>
            </a:r>
            <a:r>
              <a:rPr lang="en-US" sz="1200" spc="-5" dirty="0" err="1">
                <a:solidFill>
                  <a:schemeClr val="tx1"/>
                </a:solidFill>
                <a:effectLst/>
                <a:latin typeface="Times New Roman" panose="02020603050405020304" pitchFamily="18" charset="0"/>
                <a:ea typeface="Times New Roman" panose="02020603050405020304" pitchFamily="18" charset="0"/>
              </a:rPr>
              <a:t>LYCwHcHRhCg&amp;list</a:t>
            </a:r>
            <a:r>
              <a:rPr lang="en-US" sz="1200" spc="-5" dirty="0">
                <a:solidFill>
                  <a:schemeClr val="tx1"/>
                </a:solidFill>
                <a:effectLst/>
                <a:latin typeface="Times New Roman" panose="02020603050405020304" pitchFamily="18" charset="0"/>
                <a:ea typeface="Times New Roman" panose="02020603050405020304" pitchFamily="18" charset="0"/>
              </a:rPr>
              <a:t>=PLKc2XOQp0dMwj9zAXD5LlWpriIXIrGaNb</a:t>
            </a:r>
            <a:endParaRPr lang="en-IN" sz="1200" dirty="0">
              <a:solidFill>
                <a:schemeClr val="tx1"/>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775335" algn="l"/>
                <a:tab pos="775970" algn="l"/>
              </a:tabLst>
            </a:pPr>
            <a:r>
              <a:rPr lang="en-US" sz="1200" dirty="0">
                <a:solidFill>
                  <a:schemeClr val="tx1"/>
                </a:solidFill>
                <a:effectLst/>
                <a:latin typeface="Times New Roman" panose="02020603050405020304" pitchFamily="18" charset="0"/>
                <a:ea typeface="Times New Roman" panose="02020603050405020304" pitchFamily="18" charset="0"/>
              </a:rPr>
              <a:t>https://</a:t>
            </a:r>
            <a:r>
              <a:rPr lang="en-US" sz="1200" u="none" strike="noStrike" dirty="0">
                <a:solidFill>
                  <a:schemeClr val="tx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www.khanacademy.org/math/statistics-probability/probability-library</a:t>
            </a:r>
            <a:endParaRPr lang="en-IN" sz="1200" dirty="0">
              <a:solidFill>
                <a:schemeClr val="tx1"/>
              </a:solidFill>
              <a:effectLst/>
              <a:latin typeface="Times New Roman" panose="02020603050405020304" pitchFamily="18" charset="0"/>
              <a:ea typeface="Times New Roman" panose="02020603050405020304" pitchFamily="18" charset="0"/>
            </a:endParaRPr>
          </a:p>
        </p:txBody>
      </p:sp>
      <p:sp>
        <p:nvSpPr>
          <p:cNvPr id="9" name="TextBox 8">
            <a:extLst>
              <a:ext uri="{FF2B5EF4-FFF2-40B4-BE49-F238E27FC236}">
                <a16:creationId xmlns:a16="http://schemas.microsoft.com/office/drawing/2014/main" id="{26BA3E7E-8201-16D9-DF4B-63B005A8412A}"/>
              </a:ext>
            </a:extLst>
          </p:cNvPr>
          <p:cNvSpPr txBox="1"/>
          <p:nvPr/>
        </p:nvSpPr>
        <p:spPr>
          <a:xfrm>
            <a:off x="522303" y="3354856"/>
            <a:ext cx="2190621" cy="461665"/>
          </a:xfrm>
          <a:prstGeom prst="rect">
            <a:avLst/>
          </a:prstGeom>
          <a:noFill/>
        </p:spPr>
        <p:txBody>
          <a:bodyPr wrap="square">
            <a:spAutoFit/>
          </a:bodyPr>
          <a:lstStyle/>
          <a:p>
            <a:pPr algn="ctr"/>
            <a:r>
              <a:rPr lang="en-US" sz="2400" b="1" dirty="0">
                <a:solidFill>
                  <a:srgbClr val="FFFF00"/>
                </a:solidFill>
                <a:effectLst/>
                <a:latin typeface="Times New Roman" panose="02020603050405020304" pitchFamily="18" charset="0"/>
                <a:ea typeface="Times New Roman" panose="02020603050405020304" pitchFamily="18" charset="0"/>
              </a:rPr>
              <a:t>Mathematics</a:t>
            </a:r>
            <a:endParaRPr lang="en-IN" sz="2400" dirty="0">
              <a:solidFill>
                <a:srgbClr val="FFFF00"/>
              </a:solidFill>
            </a:endParaRPr>
          </a:p>
        </p:txBody>
      </p:sp>
    </p:spTree>
    <p:extLst>
      <p:ext uri="{BB962C8B-B14F-4D97-AF65-F5344CB8AC3E}">
        <p14:creationId xmlns:p14="http://schemas.microsoft.com/office/powerpoint/2010/main" val="1493123131"/>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28A617-7D1B-856F-A148-4E971FB38F41}"/>
              </a:ext>
            </a:extLst>
          </p:cNvPr>
          <p:cNvSpPr>
            <a:spLocks noGrp="1"/>
          </p:cNvSpPr>
          <p:nvPr>
            <p:ph type="title"/>
          </p:nvPr>
        </p:nvSpPr>
        <p:spPr>
          <a:xfrm>
            <a:off x="191072" y="730610"/>
            <a:ext cx="2853085" cy="2087018"/>
          </a:xfrm>
        </p:spPr>
        <p:txBody>
          <a:bodyPr/>
          <a:lstStyle/>
          <a:p>
            <a:r>
              <a:rPr lang="en-US" dirty="0"/>
              <a:t>Bridge Course </a:t>
            </a:r>
            <a:br>
              <a:rPr lang="en-US" dirty="0"/>
            </a:br>
            <a:r>
              <a:rPr lang="en-US" dirty="0"/>
              <a:t>Syllabus</a:t>
            </a:r>
            <a:endParaRPr lang="en-IN" dirty="0"/>
          </a:p>
        </p:txBody>
      </p:sp>
      <p:sp>
        <p:nvSpPr>
          <p:cNvPr id="3" name="TextBox 2">
            <a:extLst>
              <a:ext uri="{FF2B5EF4-FFF2-40B4-BE49-F238E27FC236}">
                <a16:creationId xmlns:a16="http://schemas.microsoft.com/office/drawing/2014/main" id="{73CDE78D-58DF-D2D1-63BC-02DC3356E366}"/>
              </a:ext>
            </a:extLst>
          </p:cNvPr>
          <p:cNvSpPr txBox="1"/>
          <p:nvPr/>
        </p:nvSpPr>
        <p:spPr>
          <a:xfrm>
            <a:off x="3232298" y="138821"/>
            <a:ext cx="5826642" cy="4776051"/>
          </a:xfrm>
          <a:prstGeom prst="rect">
            <a:avLst/>
          </a:prstGeom>
          <a:noFill/>
        </p:spPr>
        <p:txBody>
          <a:bodyPr wrap="square">
            <a:spAutoFit/>
          </a:bodyPr>
          <a:lstStyle/>
          <a:p>
            <a:pPr marL="280035">
              <a:lnSpc>
                <a:spcPct val="105000"/>
              </a:lnSpc>
            </a:pPr>
            <a:r>
              <a:rPr lang="en-US" sz="12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Digital Fundamentals and Basics of Computer Architecture </a:t>
            </a: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Lecture - 25 Hours</a:t>
            </a:r>
            <a:r>
              <a:rPr lang="en-US" sz="12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b="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200" spc="2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Efficiency</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200" spc="2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Decimal,</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Binary,</a:t>
            </a:r>
            <a:r>
              <a:rPr lang="en-US" sz="1200" spc="2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Octal,</a:t>
            </a:r>
            <a:r>
              <a:rPr lang="en-US" sz="12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Hexadecimal</a:t>
            </a:r>
            <a:r>
              <a:rPr lang="en-US" sz="1200" spc="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a:t>
            </a:r>
            <a:r>
              <a:rPr lang="en-US" sz="12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systems,</a:t>
            </a:r>
            <a:r>
              <a:rPr lang="en-US" sz="1200" spc="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conversion</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from</a:t>
            </a:r>
            <a:r>
              <a:rPr lang="en-US" sz="12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one</a:t>
            </a:r>
            <a:r>
              <a:rPr lang="en-US" sz="1200" spc="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another.</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Binary</a:t>
            </a:r>
            <a:r>
              <a:rPr lang="en-US" sz="12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subtraction,</a:t>
            </a:r>
            <a:r>
              <a:rPr lang="en-US" sz="12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multiplication</a:t>
            </a:r>
            <a:r>
              <a:rPr lang="en-US" sz="1200" spc="2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200" spc="2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division.</a:t>
            </a:r>
            <a:r>
              <a:rPr lang="en-US" sz="1200" spc="2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Representation</a:t>
            </a:r>
            <a:r>
              <a:rPr lang="en-US" sz="1200" spc="2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200" spc="2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signed</a:t>
            </a:r>
            <a:r>
              <a:rPr lang="en-US" sz="1200" spc="2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numbers,</a:t>
            </a:r>
            <a:r>
              <a:rPr lang="en-US" sz="1200" spc="2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BCD</a:t>
            </a:r>
            <a:r>
              <a:rPr lang="en-US" sz="1200" spc="25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representation-BCD</a:t>
            </a:r>
            <a:r>
              <a:rPr lang="en-US" sz="12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addition and subtraction.</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marR="266065" algn="just">
              <a:spcBef>
                <a:spcPts val="615"/>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to computers: Overview of PC architecture, Basic components of computer,</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Input output devices, Printers, Display devices, Scanners, Motherboard, Expansion Board,</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Secondary storage devices, Hard disk, Data storage in Hard disk, disk geometry, CD family,</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DVD.</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marR="263525" algn="just">
              <a:lnSpc>
                <a:spcPct val="107000"/>
              </a:lnSpc>
              <a:spcBef>
                <a:spcPts val="5"/>
              </a:spcBef>
              <a:spcAft>
                <a:spcPts val="0"/>
              </a:spcAf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Analog and Digital Signals: Periodic analog signals and its parameters, Digital signals and its</a:t>
            </a:r>
            <a:r>
              <a:rPr lang="en-US" sz="12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characteristics,</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Transmission</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signals,</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Transmission</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impairment,</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Bef>
                <a:spcPts val="50"/>
              </a:spcBef>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a:r>
              <a:rPr lang="en-US" sz="12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r>
              <a:rPr lang="en-US" sz="1200"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Thomas</a:t>
            </a:r>
            <a:r>
              <a:rPr lang="en-US" sz="1200" spc="-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t>
            </a:r>
            <a:r>
              <a:rPr lang="en-US" sz="12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Floyd,</a:t>
            </a:r>
            <a:r>
              <a:rPr lang="en-US" sz="12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200" spc="-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Fundamentals”,</a:t>
            </a:r>
            <a:r>
              <a:rPr lang="en-US" sz="12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a:t>
            </a:r>
            <a:r>
              <a:rPr lang="en-US" sz="12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2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a:t>
            </a:r>
            <a:r>
              <a:rPr lang="en-US" sz="12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Pearson</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t>
            </a:r>
            <a:r>
              <a:rPr lang="en-US" sz="12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Moris</a:t>
            </a:r>
            <a:r>
              <a:rPr lang="en-US" sz="12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Mano,</a:t>
            </a:r>
            <a:r>
              <a:rPr lang="en-US" sz="12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“Digital</a:t>
            </a:r>
            <a:r>
              <a:rPr lang="en-US" sz="12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Design”,</a:t>
            </a:r>
            <a:r>
              <a:rPr lang="en-US" sz="1200" spc="-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2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200" spc="-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Pearson</a:t>
            </a:r>
          </a:p>
          <a:p>
            <a:pPr marL="342900" marR="260350" lvl="0" indent="-342900">
              <a:spcBef>
                <a:spcPts val="400"/>
              </a:spcBef>
              <a:spcAft>
                <a:spcPts val="0"/>
              </a:spcAft>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Behrouz A</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Forouzan</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200" spc="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200" spc="5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Communications</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Networking”,</a:t>
            </a:r>
            <a:r>
              <a:rPr lang="en-US" sz="12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a:t>
            </a:r>
            <a:r>
              <a:rPr lang="en-US" sz="12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12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a:t>
            </a:r>
            <a:r>
              <a:rPr lang="en-US" sz="12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(Chapter</a:t>
            </a:r>
            <a:r>
              <a:rPr lang="en-US" sz="12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2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McGraw-Hill</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a:r>
              <a:rPr lang="en-US" sz="12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200"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Resources:</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2" indent="-342900">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US" sz="12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www.youtube.com/watch?v=4ae9sJBBkvw</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2" indent="-342900">
              <a:spcBef>
                <a:spcPts val="110"/>
              </a:spcBef>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https://youtu.be/xOOiWK_Dcz4</a:t>
            </a:r>
            <a:endParaRPr lang="en-IN"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2" indent="-342900">
              <a:spcBef>
                <a:spcPts val="110"/>
              </a:spcBef>
              <a:buSzPts val="1200"/>
              <a:buFont typeface="Times New Roman" panose="02020603050405020304" pitchFamily="18" charset="0"/>
              <a:buAutoNum type="arabicPeriod"/>
              <a:tabLst>
                <a:tab pos="73787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https://youtu.be/saZhNTu_dDg</a:t>
            </a:r>
          </a:p>
        </p:txBody>
      </p:sp>
      <p:sp>
        <p:nvSpPr>
          <p:cNvPr id="8" name="TextBox 7">
            <a:extLst>
              <a:ext uri="{FF2B5EF4-FFF2-40B4-BE49-F238E27FC236}">
                <a16:creationId xmlns:a16="http://schemas.microsoft.com/office/drawing/2014/main" id="{DFD4117C-F4C4-2085-B5E6-3395DA42B289}"/>
              </a:ext>
            </a:extLst>
          </p:cNvPr>
          <p:cNvSpPr txBox="1"/>
          <p:nvPr/>
        </p:nvSpPr>
        <p:spPr>
          <a:xfrm>
            <a:off x="522303" y="3335672"/>
            <a:ext cx="2190621" cy="1077218"/>
          </a:xfrm>
          <a:prstGeom prst="rect">
            <a:avLst/>
          </a:prstGeom>
          <a:noFill/>
        </p:spPr>
        <p:txBody>
          <a:bodyPr wrap="square">
            <a:spAutoFit/>
          </a:bodyPr>
          <a:lstStyle/>
          <a:p>
            <a:pPr algn="ctr"/>
            <a:r>
              <a:rPr lang="en-US" sz="1600" b="1" spc="-5" dirty="0">
                <a:solidFill>
                  <a:srgbClr val="FFFF00"/>
                </a:solidFill>
                <a:effectLst/>
                <a:latin typeface="Times New Roman" panose="02020603050405020304" pitchFamily="18" charset="0"/>
                <a:ea typeface="Times New Roman" panose="02020603050405020304" pitchFamily="18" charset="0"/>
                <a:cs typeface="Times New Roman" panose="02020603050405020304" pitchFamily="18" charset="0"/>
              </a:rPr>
              <a:t>Digital Fundamentals and Basics of Computer Architecture</a:t>
            </a:r>
            <a:endParaRPr lang="en-IN" sz="1600" dirty="0">
              <a:solidFill>
                <a:srgbClr val="FFFF00"/>
              </a:solidFill>
            </a:endParaRPr>
          </a:p>
        </p:txBody>
      </p:sp>
    </p:spTree>
    <p:extLst>
      <p:ext uri="{BB962C8B-B14F-4D97-AF65-F5344CB8AC3E}">
        <p14:creationId xmlns:p14="http://schemas.microsoft.com/office/powerpoint/2010/main" val="3355256175"/>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28A617-7D1B-856F-A148-4E971FB38F41}"/>
              </a:ext>
            </a:extLst>
          </p:cNvPr>
          <p:cNvSpPr>
            <a:spLocks noGrp="1"/>
          </p:cNvSpPr>
          <p:nvPr>
            <p:ph type="title"/>
          </p:nvPr>
        </p:nvSpPr>
        <p:spPr>
          <a:xfrm>
            <a:off x="276132" y="745135"/>
            <a:ext cx="2853085" cy="2087018"/>
          </a:xfrm>
        </p:spPr>
        <p:txBody>
          <a:bodyPr/>
          <a:lstStyle/>
          <a:p>
            <a:r>
              <a:rPr lang="en-US" dirty="0"/>
              <a:t>Bridge Course </a:t>
            </a:r>
            <a:br>
              <a:rPr lang="en-US" dirty="0"/>
            </a:br>
            <a:r>
              <a:rPr lang="en-US" dirty="0"/>
              <a:t>Syllabus</a:t>
            </a:r>
            <a:endParaRPr lang="en-IN" dirty="0"/>
          </a:p>
        </p:txBody>
      </p:sp>
      <p:sp>
        <p:nvSpPr>
          <p:cNvPr id="3" name="TextBox 2">
            <a:extLst>
              <a:ext uri="{FF2B5EF4-FFF2-40B4-BE49-F238E27FC236}">
                <a16:creationId xmlns:a16="http://schemas.microsoft.com/office/drawing/2014/main" id="{73CDE78D-58DF-D2D1-63BC-02DC3356E366}"/>
              </a:ext>
            </a:extLst>
          </p:cNvPr>
          <p:cNvSpPr txBox="1"/>
          <p:nvPr/>
        </p:nvSpPr>
        <p:spPr>
          <a:xfrm>
            <a:off x="3232298" y="138821"/>
            <a:ext cx="5826642" cy="4593565"/>
          </a:xfrm>
          <a:prstGeom prst="rect">
            <a:avLst/>
          </a:prstGeom>
          <a:noFill/>
        </p:spPr>
        <p:txBody>
          <a:bodyPr wrap="square">
            <a:spAutoFit/>
          </a:bodyPr>
          <a:lstStyle/>
          <a:p>
            <a:pPr marL="280035" algn="just">
              <a:lnSpc>
                <a:spcPts val="1495"/>
              </a:lnSpc>
            </a:pPr>
            <a:r>
              <a:rPr lang="en-US" b="1" dirty="0">
                <a:solidFill>
                  <a:schemeClr val="tx1"/>
                </a:solidFill>
                <a:effectLst/>
                <a:latin typeface="Times New Roman" panose="02020603050405020304" pitchFamily="18" charset="0"/>
                <a:ea typeface="Times New Roman" panose="02020603050405020304" pitchFamily="18" charset="0"/>
              </a:rPr>
              <a:t>Operating</a:t>
            </a:r>
            <a:r>
              <a:rPr lang="en-US" b="1" spc="-15" dirty="0">
                <a:solidFill>
                  <a:schemeClr val="tx1"/>
                </a:solidFill>
                <a:effectLst/>
                <a:latin typeface="Times New Roman" panose="02020603050405020304" pitchFamily="18" charset="0"/>
                <a:ea typeface="Times New Roman" panose="02020603050405020304" pitchFamily="18" charset="0"/>
              </a:rPr>
              <a:t> </a:t>
            </a:r>
            <a:r>
              <a:rPr lang="en-US" b="1" dirty="0">
                <a:solidFill>
                  <a:schemeClr val="tx1"/>
                </a:solidFill>
                <a:effectLst/>
                <a:latin typeface="Times New Roman" panose="02020603050405020304" pitchFamily="18" charset="0"/>
                <a:ea typeface="Times New Roman" panose="02020603050405020304" pitchFamily="18" charset="0"/>
              </a:rPr>
              <a:t>Systems</a:t>
            </a:r>
            <a:r>
              <a:rPr lang="en-US" b="1" spc="-5" dirty="0">
                <a:solidFill>
                  <a:schemeClr val="tx1"/>
                </a:solidFill>
                <a:effectLst/>
                <a:latin typeface="Times New Roman" panose="02020603050405020304" pitchFamily="18" charset="0"/>
                <a:ea typeface="Times New Roman" panose="02020603050405020304" pitchFamily="18" charset="0"/>
              </a:rPr>
              <a:t> </a:t>
            </a:r>
            <a:r>
              <a:rPr lang="en-US" b="1" dirty="0">
                <a:solidFill>
                  <a:schemeClr val="tx1"/>
                </a:solidFill>
                <a:effectLst/>
                <a:latin typeface="Times New Roman" panose="02020603050405020304" pitchFamily="18" charset="0"/>
                <a:ea typeface="Times New Roman" panose="02020603050405020304" pitchFamily="18" charset="0"/>
              </a:rPr>
              <a:t>(</a:t>
            </a:r>
            <a:r>
              <a:rPr lang="en-US" b="1" i="1" dirty="0">
                <a:solidFill>
                  <a:schemeClr val="tx1"/>
                </a:solidFill>
                <a:effectLst/>
                <a:latin typeface="Times New Roman" panose="02020603050405020304" pitchFamily="18" charset="0"/>
                <a:ea typeface="Times New Roman" panose="02020603050405020304" pitchFamily="18" charset="0"/>
              </a:rPr>
              <a:t>Lecture</a:t>
            </a:r>
            <a:r>
              <a:rPr lang="en-US" b="1" i="1" spc="-5" dirty="0">
                <a:solidFill>
                  <a:schemeClr val="tx1"/>
                </a:solidFill>
                <a:effectLst/>
                <a:latin typeface="Times New Roman" panose="02020603050405020304" pitchFamily="18" charset="0"/>
                <a:ea typeface="Times New Roman" panose="02020603050405020304" pitchFamily="18" charset="0"/>
              </a:rPr>
              <a:t> </a:t>
            </a:r>
            <a:r>
              <a:rPr lang="en-US" b="1" i="1" dirty="0">
                <a:solidFill>
                  <a:schemeClr val="tx1"/>
                </a:solidFill>
                <a:effectLst/>
                <a:latin typeface="Times New Roman" panose="02020603050405020304" pitchFamily="18" charset="0"/>
                <a:ea typeface="Times New Roman" panose="02020603050405020304" pitchFamily="18" charset="0"/>
              </a:rPr>
              <a:t>-</a:t>
            </a:r>
            <a:r>
              <a:rPr lang="en-US" b="1" i="1" spc="-10" dirty="0">
                <a:solidFill>
                  <a:schemeClr val="tx1"/>
                </a:solidFill>
                <a:effectLst/>
                <a:latin typeface="Times New Roman" panose="02020603050405020304" pitchFamily="18" charset="0"/>
                <a:ea typeface="Times New Roman" panose="02020603050405020304" pitchFamily="18" charset="0"/>
              </a:rPr>
              <a:t> </a:t>
            </a:r>
            <a:r>
              <a:rPr lang="en-US" b="1" i="1" dirty="0">
                <a:solidFill>
                  <a:schemeClr val="tx1"/>
                </a:solidFill>
                <a:effectLst/>
                <a:latin typeface="Times New Roman" panose="02020603050405020304" pitchFamily="18" charset="0"/>
                <a:ea typeface="Times New Roman" panose="02020603050405020304" pitchFamily="18" charset="0"/>
              </a:rPr>
              <a:t>20</a:t>
            </a:r>
            <a:r>
              <a:rPr lang="en-US" b="1" i="1" spc="-20" dirty="0">
                <a:solidFill>
                  <a:schemeClr val="tx1"/>
                </a:solidFill>
                <a:effectLst/>
                <a:latin typeface="Times New Roman" panose="02020603050405020304" pitchFamily="18" charset="0"/>
                <a:ea typeface="Times New Roman" panose="02020603050405020304" pitchFamily="18" charset="0"/>
              </a:rPr>
              <a:t> </a:t>
            </a:r>
            <a:r>
              <a:rPr lang="en-US" b="1" i="1" dirty="0">
                <a:solidFill>
                  <a:schemeClr val="tx1"/>
                </a:solidFill>
                <a:effectLst/>
                <a:latin typeface="Times New Roman" panose="02020603050405020304" pitchFamily="18" charset="0"/>
                <a:ea typeface="Times New Roman" panose="02020603050405020304" pitchFamily="18" charset="0"/>
              </a:rPr>
              <a:t>Hours</a:t>
            </a:r>
            <a:r>
              <a:rPr lang="en-US" b="1" dirty="0">
                <a:solidFill>
                  <a:schemeClr val="tx1"/>
                </a:solidFill>
                <a:effectLst/>
                <a:latin typeface="Times New Roman" panose="02020603050405020304" pitchFamily="18" charset="0"/>
                <a:ea typeface="Times New Roman" panose="02020603050405020304" pitchFamily="18" charset="0"/>
              </a:rPr>
              <a:t>)</a:t>
            </a:r>
            <a:endParaRPr lang="en-IN" dirty="0">
              <a:solidFill>
                <a:schemeClr val="tx1"/>
              </a:solidFill>
              <a:effectLst/>
              <a:latin typeface="Times New Roman" panose="02020603050405020304" pitchFamily="18" charset="0"/>
              <a:ea typeface="Times New Roman" panose="02020603050405020304" pitchFamily="18" charset="0"/>
            </a:endParaRPr>
          </a:p>
          <a:p>
            <a:pPr marL="280035" algn="just"/>
            <a:r>
              <a:rPr lang="en-US" dirty="0">
                <a:solidFill>
                  <a:schemeClr val="tx1"/>
                </a:solidFill>
                <a:effectLst/>
                <a:latin typeface="Times New Roman" panose="02020603050405020304" pitchFamily="18" charset="0"/>
                <a:ea typeface="Times New Roman" panose="02020603050405020304" pitchFamily="18" charset="0"/>
              </a:rPr>
              <a:t>Overview</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operating systems,</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functionalities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characteristics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of</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OS.</a:t>
            </a:r>
            <a:endParaRPr lang="en-IN" dirty="0">
              <a:solidFill>
                <a:schemeClr val="tx1"/>
              </a:solidFill>
              <a:effectLst/>
              <a:latin typeface="Times New Roman" panose="02020603050405020304" pitchFamily="18" charset="0"/>
              <a:ea typeface="Times New Roman" panose="02020603050405020304" pitchFamily="18" charset="0"/>
            </a:endParaRPr>
          </a:p>
          <a:p>
            <a:pPr algn="just"/>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marL="280035" marR="260985" algn="just">
              <a:spcAft>
                <a:spcPts val="0"/>
              </a:spcAft>
            </a:pPr>
            <a:r>
              <a:rPr lang="en-US" dirty="0">
                <a:solidFill>
                  <a:schemeClr val="tx1"/>
                </a:solidFill>
                <a:effectLst/>
                <a:latin typeface="Times New Roman" panose="02020603050405020304" pitchFamily="18" charset="0"/>
                <a:ea typeface="Times New Roman" panose="02020603050405020304" pitchFamily="18" charset="0"/>
              </a:rPr>
              <a:t>Concept of a process, operations on processes, process states, concurrent processes, process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control block, process context, processor scheduling, scheduling algorithms, problems of</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concurrent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processes,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critical</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sections,</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mutual</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exclusion,</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synchronisation</a:t>
            </a:r>
            <a:r>
              <a:rPr lang="en-US" dirty="0">
                <a:solidFill>
                  <a:schemeClr val="tx1"/>
                </a:solidFill>
                <a:effectLst/>
                <a:latin typeface="Times New Roman" panose="02020603050405020304" pitchFamily="18" charset="0"/>
                <a:ea typeface="Times New Roman" panose="02020603050405020304" pitchFamily="18" charset="0"/>
              </a:rPr>
              <a:t>,</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producer</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consumer processes, deadlock.</a:t>
            </a:r>
            <a:endParaRPr lang="en-IN" dirty="0">
              <a:solidFill>
                <a:schemeClr val="tx1"/>
              </a:solidFill>
              <a:effectLst/>
              <a:latin typeface="Times New Roman" panose="02020603050405020304" pitchFamily="18" charset="0"/>
              <a:ea typeface="Times New Roman" panose="02020603050405020304" pitchFamily="18" charset="0"/>
            </a:endParaRPr>
          </a:p>
          <a:p>
            <a:pPr algn="just"/>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marL="280035" algn="just"/>
            <a:r>
              <a:rPr lang="en-US" dirty="0">
                <a:solidFill>
                  <a:schemeClr val="tx1"/>
                </a:solidFill>
                <a:effectLst/>
                <a:latin typeface="Times New Roman" panose="02020603050405020304" pitchFamily="18" charset="0"/>
                <a:ea typeface="Times New Roman" panose="02020603050405020304" pitchFamily="18" charset="0"/>
              </a:rPr>
              <a:t>Inter</a:t>
            </a:r>
            <a:r>
              <a:rPr lang="en-US" spc="20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Process</a:t>
            </a:r>
            <a:r>
              <a:rPr lang="en-US" spc="2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Communication</a:t>
            </a:r>
            <a:r>
              <a:rPr lang="en-US" spc="2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(IPC),</a:t>
            </a:r>
            <a:r>
              <a:rPr lang="en-US" spc="2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Memory</a:t>
            </a:r>
            <a:r>
              <a:rPr lang="en-US" spc="20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organisation</a:t>
            </a:r>
            <a:r>
              <a:rPr lang="en-US" spc="2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20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management,</a:t>
            </a:r>
            <a:r>
              <a:rPr lang="en-US" spc="2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Storage</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allocation,</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Virtual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memory</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concepts.</a:t>
            </a:r>
            <a:endParaRPr lang="en-IN" dirty="0">
              <a:solidFill>
                <a:schemeClr val="tx1"/>
              </a:solidFill>
              <a:effectLst/>
              <a:latin typeface="Times New Roman" panose="02020603050405020304" pitchFamily="18" charset="0"/>
              <a:ea typeface="Times New Roman" panose="02020603050405020304" pitchFamily="18" charset="0"/>
            </a:endParaRPr>
          </a:p>
          <a:p>
            <a:pPr marL="280035" marR="781685" algn="just">
              <a:lnSpc>
                <a:spcPts val="2750"/>
              </a:lnSpc>
              <a:spcBef>
                <a:spcPts val="1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File</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organisation</a:t>
            </a:r>
            <a:r>
              <a:rPr lang="en-US" dirty="0">
                <a:solidFill>
                  <a:schemeClr val="tx1"/>
                </a:solidFill>
                <a:effectLst/>
                <a:latin typeface="Times New Roman" panose="02020603050405020304" pitchFamily="18" charset="0"/>
                <a:ea typeface="Times New Roman" panose="02020603050405020304" pitchFamily="18" charset="0"/>
              </a:rPr>
              <a:t>:</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blocking</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buffering,</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file</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descriptor,</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directory</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structure</a:t>
            </a:r>
          </a:p>
          <a:p>
            <a:pPr marL="280035" marR="781685" algn="just">
              <a:lnSpc>
                <a:spcPts val="2750"/>
              </a:lnSpc>
              <a:spcBef>
                <a:spcPts val="10"/>
              </a:spcBef>
              <a:spcAft>
                <a:spcPts val="0"/>
              </a:spcAft>
            </a:pPr>
            <a:r>
              <a:rPr lang="en-US" spc="-285" dirty="0">
                <a:solidFill>
                  <a:schemeClr val="tx1"/>
                </a:solidFill>
                <a:effectLst/>
                <a:latin typeface="Times New Roman" panose="02020603050405020304" pitchFamily="18" charset="0"/>
                <a:ea typeface="Times New Roman" panose="02020603050405020304" pitchFamily="18" charset="0"/>
              </a:rPr>
              <a:t> </a:t>
            </a:r>
            <a:r>
              <a:rPr lang="en-US" u="sng" dirty="0">
                <a:solidFill>
                  <a:schemeClr val="tx1"/>
                </a:solidFill>
                <a:effectLst/>
                <a:latin typeface="Times New Roman" panose="02020603050405020304" pitchFamily="18" charset="0"/>
                <a:ea typeface="Times New Roman" panose="02020603050405020304" pitchFamily="18" charset="0"/>
              </a:rPr>
              <a:t>Reference</a:t>
            </a:r>
            <a:r>
              <a:rPr lang="en-US" u="sng" spc="10" dirty="0">
                <a:solidFill>
                  <a:schemeClr val="tx1"/>
                </a:solidFill>
                <a:effectLst/>
                <a:latin typeface="Times New Roman" panose="02020603050405020304" pitchFamily="18" charset="0"/>
                <a:ea typeface="Times New Roman" panose="02020603050405020304" pitchFamily="18" charset="0"/>
              </a:rPr>
              <a:t> </a:t>
            </a:r>
            <a:r>
              <a:rPr lang="en-US" u="sng" dirty="0">
                <a:solidFill>
                  <a:schemeClr val="tx1"/>
                </a:solidFill>
                <a:effectLst/>
                <a:latin typeface="Times New Roman" panose="02020603050405020304" pitchFamily="18" charset="0"/>
                <a:ea typeface="Times New Roman" panose="02020603050405020304" pitchFamily="18" charset="0"/>
              </a:rPr>
              <a:t>Book:</a:t>
            </a:r>
            <a:endParaRPr lang="en-IN" dirty="0">
              <a:solidFill>
                <a:schemeClr val="tx1"/>
              </a:solidFill>
              <a:effectLst/>
              <a:latin typeface="Times New Roman" panose="02020603050405020304" pitchFamily="18" charset="0"/>
              <a:ea typeface="Times New Roman" panose="02020603050405020304" pitchFamily="18" charset="0"/>
            </a:endParaRPr>
          </a:p>
          <a:p>
            <a:pPr marL="508635" algn="just">
              <a:spcBef>
                <a:spcPts val="10"/>
              </a:spcBef>
              <a:spcAft>
                <a:spcPts val="0"/>
              </a:spcAft>
            </a:pPr>
            <a:r>
              <a:rPr lang="en-US" dirty="0">
                <a:solidFill>
                  <a:schemeClr val="tx1"/>
                </a:solidFill>
                <a:effectLst/>
                <a:latin typeface="Times New Roman" panose="02020603050405020304" pitchFamily="18" charset="0"/>
                <a:ea typeface="Times New Roman" panose="02020603050405020304" pitchFamily="18" charset="0"/>
              </a:rPr>
              <a:t>1.</a:t>
            </a:r>
            <a:r>
              <a:rPr lang="en-US" spc="2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a:t>
            </a:r>
            <a:r>
              <a:rPr lang="en-US" spc="-25" dirty="0">
                <a:solidFill>
                  <a:schemeClr val="tx1"/>
                </a:solidFill>
                <a:effectLst/>
                <a:latin typeface="Times New Roman" panose="02020603050405020304" pitchFamily="18" charset="0"/>
                <a:ea typeface="Times New Roman" panose="02020603050405020304" pitchFamily="18" charset="0"/>
              </a:rPr>
              <a:t> </a:t>
            </a:r>
            <a:r>
              <a:rPr lang="en-US" dirty="0" err="1">
                <a:solidFill>
                  <a:schemeClr val="tx1"/>
                </a:solidFill>
                <a:effectLst/>
                <a:latin typeface="Times New Roman" panose="02020603050405020304" pitchFamily="18" charset="0"/>
                <a:ea typeface="Times New Roman" panose="02020603050405020304" pitchFamily="18" charset="0"/>
              </a:rPr>
              <a:t>Silberchatz</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et.al.,</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“Operating</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System</a:t>
            </a:r>
            <a:r>
              <a:rPr lang="en-US" spc="-1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Concepts”,</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9</a:t>
            </a:r>
            <a:r>
              <a:rPr lang="en-US" baseline="30000" dirty="0">
                <a:solidFill>
                  <a:schemeClr val="tx1"/>
                </a:solidFill>
                <a:effectLst/>
                <a:latin typeface="Times New Roman" panose="02020603050405020304" pitchFamily="18" charset="0"/>
                <a:ea typeface="Times New Roman" panose="02020603050405020304" pitchFamily="18" charset="0"/>
              </a:rPr>
              <a:t>th</a:t>
            </a:r>
            <a:r>
              <a:rPr lang="en-US" spc="-2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Edition</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Wiley</a:t>
            </a:r>
            <a:r>
              <a:rPr lang="en-US" spc="-1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(2015)</a:t>
            </a:r>
            <a:endParaRPr lang="en-IN" dirty="0">
              <a:solidFill>
                <a:schemeClr val="tx1"/>
              </a:solidFill>
              <a:effectLst/>
              <a:latin typeface="Times New Roman" panose="02020603050405020304" pitchFamily="18" charset="0"/>
              <a:ea typeface="Times New Roman" panose="02020603050405020304" pitchFamily="18" charset="0"/>
            </a:endParaRPr>
          </a:p>
          <a:p>
            <a:pPr algn="just"/>
            <a:r>
              <a:rPr lang="en-US" dirty="0">
                <a:solidFill>
                  <a:schemeClr val="tx1"/>
                </a:solidFill>
                <a:effectLst/>
                <a:latin typeface="Times New Roman" panose="02020603050405020304" pitchFamily="18" charset="0"/>
                <a:ea typeface="Times New Roman" panose="02020603050405020304" pitchFamily="18" charset="0"/>
              </a:rPr>
              <a:t> </a:t>
            </a:r>
            <a:endParaRPr lang="en-IN" dirty="0">
              <a:solidFill>
                <a:schemeClr val="tx1"/>
              </a:solidFill>
              <a:effectLst/>
              <a:latin typeface="Times New Roman" panose="02020603050405020304" pitchFamily="18" charset="0"/>
              <a:ea typeface="Times New Roman" panose="02020603050405020304" pitchFamily="18" charset="0"/>
            </a:endParaRPr>
          </a:p>
          <a:p>
            <a:pPr marL="280035" algn="just"/>
            <a:r>
              <a:rPr lang="en-US" u="sng" dirty="0">
                <a:solidFill>
                  <a:schemeClr val="tx1"/>
                </a:solidFill>
                <a:effectLst/>
                <a:latin typeface="Times New Roman" panose="02020603050405020304" pitchFamily="18" charset="0"/>
                <a:ea typeface="Times New Roman" panose="02020603050405020304" pitchFamily="18" charset="0"/>
              </a:rPr>
              <a:t>Online</a:t>
            </a:r>
            <a:r>
              <a:rPr lang="en-US" u="sng" spc="-10" dirty="0">
                <a:solidFill>
                  <a:schemeClr val="tx1"/>
                </a:solidFill>
                <a:effectLst/>
                <a:latin typeface="Times New Roman" panose="02020603050405020304" pitchFamily="18" charset="0"/>
                <a:ea typeface="Times New Roman" panose="02020603050405020304" pitchFamily="18" charset="0"/>
              </a:rPr>
              <a:t> </a:t>
            </a:r>
            <a:r>
              <a:rPr lang="en-US" u="sng" dirty="0">
                <a:solidFill>
                  <a:schemeClr val="tx1"/>
                </a:solidFill>
                <a:effectLst/>
                <a:latin typeface="Times New Roman" panose="02020603050405020304" pitchFamily="18" charset="0"/>
                <a:ea typeface="Times New Roman" panose="02020603050405020304" pitchFamily="18" charset="0"/>
              </a:rPr>
              <a:t>Resource:</a:t>
            </a:r>
            <a:endParaRPr lang="en-IN" dirty="0">
              <a:solidFill>
                <a:schemeClr val="tx1"/>
              </a:solidFill>
              <a:effectLst/>
              <a:latin typeface="Times New Roman" panose="02020603050405020304" pitchFamily="18" charset="0"/>
              <a:ea typeface="Times New Roman" panose="02020603050405020304" pitchFamily="18" charset="0"/>
            </a:endParaRPr>
          </a:p>
          <a:p>
            <a:pPr marL="508635" algn="just"/>
            <a:r>
              <a:rPr lang="en-US" dirty="0">
                <a:solidFill>
                  <a:schemeClr val="tx1"/>
                </a:solidFill>
                <a:effectLst/>
                <a:latin typeface="Times New Roman" panose="02020603050405020304" pitchFamily="18" charset="0"/>
                <a:ea typeface="Times New Roman" panose="02020603050405020304" pitchFamily="18" charset="0"/>
              </a:rPr>
              <a:t>1.</a:t>
            </a:r>
            <a:r>
              <a:rPr lang="en-US" spc="16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https://</a:t>
            </a:r>
            <a:r>
              <a:rPr lang="en-US" u="none" strike="noStrike" dirty="0">
                <a:solidFill>
                  <a:schemeClr val="tx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www.coursera.org/learn/os-power-user</a:t>
            </a:r>
            <a:endParaRPr lang="en-IN" dirty="0">
              <a:solidFill>
                <a:schemeClr val="tx1"/>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531D82AB-D637-C05F-3A49-D0F54AEAE794}"/>
              </a:ext>
            </a:extLst>
          </p:cNvPr>
          <p:cNvSpPr txBox="1"/>
          <p:nvPr/>
        </p:nvSpPr>
        <p:spPr>
          <a:xfrm>
            <a:off x="522303" y="3354856"/>
            <a:ext cx="2190621" cy="830997"/>
          </a:xfrm>
          <a:prstGeom prst="rect">
            <a:avLst/>
          </a:prstGeom>
          <a:noFill/>
        </p:spPr>
        <p:txBody>
          <a:bodyPr wrap="square">
            <a:spAutoFit/>
          </a:bodyPr>
          <a:lstStyle/>
          <a:p>
            <a:pPr algn="ctr"/>
            <a:r>
              <a:rPr lang="en-US" sz="2400" b="1" dirty="0">
                <a:solidFill>
                  <a:srgbClr val="FFFF00"/>
                </a:solidFill>
                <a:effectLst/>
                <a:latin typeface="Times New Roman" panose="02020603050405020304" pitchFamily="18" charset="0"/>
                <a:ea typeface="Times New Roman" panose="02020603050405020304" pitchFamily="18" charset="0"/>
              </a:rPr>
              <a:t>Operating Systems</a:t>
            </a:r>
            <a:endParaRPr lang="en-IN" sz="2400" dirty="0">
              <a:solidFill>
                <a:srgbClr val="FFFF00"/>
              </a:solidFill>
            </a:endParaRPr>
          </a:p>
        </p:txBody>
      </p:sp>
    </p:spTree>
    <p:extLst>
      <p:ext uri="{BB962C8B-B14F-4D97-AF65-F5344CB8AC3E}">
        <p14:creationId xmlns:p14="http://schemas.microsoft.com/office/powerpoint/2010/main" val="2082342107"/>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0" lvl="0" indent="0">
              <a:buClr>
                <a:schemeClr val="dk2"/>
              </a:buClr>
              <a:buSzPts val="1100"/>
              <a:buNone/>
            </a:pPr>
            <a:r>
              <a:rPr lang="en-IN" b="1" i="1" dirty="0"/>
              <a:t>Started in the year 1999</a:t>
            </a:r>
          </a:p>
          <a:p>
            <a:pPr marL="0" lvl="0" indent="0">
              <a:buClr>
                <a:schemeClr val="dk2"/>
              </a:buClr>
              <a:buSzPts val="1100"/>
              <a:buNone/>
            </a:pPr>
            <a:r>
              <a:rPr lang="en-IN" b="1" i="1" dirty="0"/>
              <a:t>Number of Faculty	: 09</a:t>
            </a:r>
          </a:p>
          <a:p>
            <a:pPr marL="0" lvl="0" indent="0">
              <a:buClr>
                <a:schemeClr val="dk2"/>
              </a:buClr>
              <a:buSzPts val="1100"/>
              <a:buNone/>
            </a:pPr>
            <a:r>
              <a:rPr lang="en-IN" b="1" i="1" dirty="0"/>
              <a:t>Number of Lab Staff 	: 03</a:t>
            </a:r>
          </a:p>
          <a:p>
            <a:pPr marL="0" lvl="0" indent="0">
              <a:buClr>
                <a:schemeClr val="dk2"/>
              </a:buClr>
              <a:buSzPts val="1100"/>
              <a:buNone/>
            </a:pPr>
            <a:r>
              <a:rPr lang="en-IN" b="1" i="1" dirty="0"/>
              <a:t>Books in Dept. Library 	: ~ 1000</a:t>
            </a:r>
          </a:p>
          <a:p>
            <a:pPr marL="0" lvl="0" indent="0">
              <a:buClr>
                <a:schemeClr val="dk2"/>
              </a:buClr>
              <a:buSzPts val="1100"/>
              <a:buNone/>
            </a:pPr>
            <a:r>
              <a:rPr lang="en-IN" b="1" i="1" dirty="0"/>
              <a:t>Number of Labs 		: 2</a:t>
            </a:r>
          </a:p>
          <a:p>
            <a:pPr marL="0" lvl="0" indent="0">
              <a:buClr>
                <a:schemeClr val="dk2"/>
              </a:buClr>
              <a:buSzPts val="1100"/>
              <a:buNone/>
            </a:pPr>
            <a:r>
              <a:rPr lang="en-IN" b="1" i="1" dirty="0"/>
              <a:t>Extra Curricular Activities 	: CASA </a:t>
            </a:r>
            <a:endParaRPr dirty="0"/>
          </a:p>
        </p:txBody>
      </p:sp>
      <p:sp>
        <p:nvSpPr>
          <p:cNvPr id="70" name="Google Shape;70;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The </a:t>
            </a:r>
            <a:br>
              <a:rPr lang="en" dirty="0"/>
            </a:br>
            <a:r>
              <a:rPr lang="en" dirty="0"/>
              <a:t>Department</a:t>
            </a:r>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528A617-7D1B-856F-A148-4E971FB38F41}"/>
              </a:ext>
            </a:extLst>
          </p:cNvPr>
          <p:cNvSpPr>
            <a:spLocks noGrp="1"/>
          </p:cNvSpPr>
          <p:nvPr>
            <p:ph type="title"/>
          </p:nvPr>
        </p:nvSpPr>
        <p:spPr>
          <a:xfrm>
            <a:off x="254867" y="624284"/>
            <a:ext cx="2853085" cy="2087018"/>
          </a:xfrm>
        </p:spPr>
        <p:txBody>
          <a:bodyPr/>
          <a:lstStyle/>
          <a:p>
            <a:r>
              <a:rPr lang="en-US" dirty="0"/>
              <a:t>Bridge Course </a:t>
            </a:r>
            <a:br>
              <a:rPr lang="en-US" dirty="0"/>
            </a:br>
            <a:r>
              <a:rPr lang="en-US" dirty="0"/>
              <a:t>Syllabus</a:t>
            </a:r>
            <a:endParaRPr lang="en-IN" dirty="0"/>
          </a:p>
        </p:txBody>
      </p:sp>
      <p:sp>
        <p:nvSpPr>
          <p:cNvPr id="3" name="TextBox 2">
            <a:extLst>
              <a:ext uri="{FF2B5EF4-FFF2-40B4-BE49-F238E27FC236}">
                <a16:creationId xmlns:a16="http://schemas.microsoft.com/office/drawing/2014/main" id="{73CDE78D-58DF-D2D1-63BC-02DC3356E366}"/>
              </a:ext>
            </a:extLst>
          </p:cNvPr>
          <p:cNvSpPr txBox="1"/>
          <p:nvPr/>
        </p:nvSpPr>
        <p:spPr>
          <a:xfrm>
            <a:off x="3172062" y="96291"/>
            <a:ext cx="5826642" cy="4693593"/>
          </a:xfrm>
          <a:prstGeom prst="rect">
            <a:avLst/>
          </a:prstGeom>
          <a:noFill/>
        </p:spPr>
        <p:txBody>
          <a:bodyPr wrap="square">
            <a:spAutoFit/>
          </a:bodyPr>
          <a:lstStyle/>
          <a:p>
            <a:pPr marL="280035" marR="280670" algn="just">
              <a:spcAft>
                <a:spcPts val="0"/>
              </a:spcAft>
            </a:pPr>
            <a:r>
              <a:rPr lang="en-US" sz="1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Basics of C Programming &amp; Data Structures (</a:t>
            </a:r>
            <a:r>
              <a:rPr lang="en-US" sz="13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Lecture - 26 Hours, Lab – 24</a:t>
            </a:r>
            <a:r>
              <a:rPr lang="en-US" sz="1300" b="1" i="1"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b="1" i="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Hours</a:t>
            </a:r>
            <a:r>
              <a:rPr lang="en-US" sz="13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marR="259715" algn="just">
              <a:spcBef>
                <a:spcPts val="5"/>
              </a:spcBef>
              <a:spcAft>
                <a:spcPts val="0"/>
              </a:spcAf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Algorithm, Pseudocode, Structured Programming, Introduction to C Language, Operators and</a:t>
            </a:r>
            <a:r>
              <a:rPr lang="en-US" sz="13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expressions, Data input and output, Control statements, Functions, Arrays, Familiarity with</a:t>
            </a:r>
            <a:r>
              <a:rPr lang="en-US" sz="13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Structures, Pointers, Linked</a:t>
            </a:r>
            <a:r>
              <a:rPr lang="en-US" sz="13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List.</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marR="264160" algn="just">
              <a:spcAft>
                <a:spcPts val="0"/>
              </a:spcAf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r>
              <a:rPr lang="en-US" sz="1300" spc="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to</a:t>
            </a:r>
            <a:r>
              <a:rPr lang="en-US" sz="13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Structures,</a:t>
            </a:r>
            <a:r>
              <a:rPr lang="en-US" sz="1300" spc="8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Basic</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operations</a:t>
            </a:r>
            <a:r>
              <a:rPr lang="en-US" sz="1300" spc="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different</a:t>
            </a:r>
            <a:r>
              <a:rPr lang="en-US" sz="13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300" spc="8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Structures:</a:t>
            </a:r>
            <a:r>
              <a:rPr lang="en-US" sz="1300" spc="8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Stack,</a:t>
            </a:r>
            <a:r>
              <a:rPr lang="en-US" sz="13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Queue</a:t>
            </a:r>
            <a:r>
              <a:rPr lang="en-US" sz="1300" spc="-29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1300" spc="-3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Tree,</a:t>
            </a:r>
            <a:r>
              <a:rPr lang="en-US" sz="1300" spc="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Basic</a:t>
            </a:r>
            <a:r>
              <a:rPr lang="en-US" sz="13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Sorting</a:t>
            </a:r>
            <a:r>
              <a:rPr lang="en-US" sz="13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 Searching techniques.</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a:r>
              <a:rPr lang="en-US" sz="13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Reference</a:t>
            </a:r>
            <a:r>
              <a:rPr lang="en-US" sz="1300"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Books:</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67970" lvl="0" indent="-342900">
              <a:buSzPts val="1200"/>
              <a:buFont typeface="Times New Roman" panose="02020603050405020304" pitchFamily="18" charset="0"/>
              <a:buAutoNum type="arabicPeriod"/>
              <a:tabLst>
                <a:tab pos="737870" algn="l"/>
              </a:tabLs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Byron</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t>
            </a:r>
            <a:r>
              <a:rPr lang="en-US" sz="13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Gottfried,</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“Programming</a:t>
            </a:r>
            <a:r>
              <a:rPr lang="en-US" sz="13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with</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Schaum’s</a:t>
            </a:r>
            <a:r>
              <a:rPr lang="en-US" sz="1300" spc="7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outline,</a:t>
            </a:r>
            <a:r>
              <a:rPr lang="en-US" sz="13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sz="1300" spc="6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rd</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a:t>
            </a:r>
            <a:r>
              <a:rPr lang="en-US" sz="1300" spc="6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McGraw</a:t>
            </a:r>
            <a:r>
              <a:rPr lang="en-US" sz="13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Hill</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61620" lvl="0" indent="-342900">
              <a:buSzPts val="1200"/>
              <a:buFont typeface="Times New Roman" panose="02020603050405020304" pitchFamily="18" charset="0"/>
              <a:buAutoNum type="arabicPeriod"/>
              <a:tabLst>
                <a:tab pos="737870" algn="l"/>
              </a:tabLs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Brian</a:t>
            </a:r>
            <a:r>
              <a:rPr lang="en-US" sz="13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W</a:t>
            </a:r>
            <a:r>
              <a:rPr lang="en-US" sz="1300" spc="7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Kernighan</a:t>
            </a:r>
            <a:r>
              <a:rPr lang="en-US" sz="1300" spc="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&amp;</a:t>
            </a:r>
            <a:r>
              <a:rPr lang="en-US" sz="1300" spc="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Dennis</a:t>
            </a:r>
            <a:r>
              <a:rPr lang="en-US" sz="1300" spc="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Ritchie,</a:t>
            </a:r>
            <a:r>
              <a:rPr lang="en-US" sz="1300" spc="10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a:t>
            </a:r>
            <a:r>
              <a:rPr lang="en-US" sz="1300" spc="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300" spc="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programming</a:t>
            </a:r>
            <a:r>
              <a:rPr lang="en-US" sz="1300" spc="9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language”,</a:t>
            </a:r>
            <a:r>
              <a:rPr lang="en-US" sz="1300" spc="10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3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300" spc="1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a:t>
            </a:r>
            <a:r>
              <a:rPr lang="en-US" sz="13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Prentice Hall</a:t>
            </a:r>
            <a:r>
              <a:rPr lang="en-US" sz="1300"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(2015)</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260985" lvl="0" indent="-342900">
              <a:buSzPts val="1200"/>
              <a:buFont typeface="Times New Roman" panose="02020603050405020304" pitchFamily="18" charset="0"/>
              <a:buAutoNum type="arabicPeriod"/>
              <a:tabLst>
                <a:tab pos="737870" algn="l"/>
              </a:tabLs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Ellis</a:t>
            </a:r>
            <a:r>
              <a:rPr lang="en-US" sz="1300" spc="1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Horowitz,</a:t>
            </a:r>
            <a:r>
              <a:rPr lang="en-US" sz="13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Anderson-Freed,</a:t>
            </a:r>
            <a:r>
              <a:rPr lang="en-US" sz="1300"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Sahni,</a:t>
            </a:r>
            <a:r>
              <a:rPr lang="en-US" sz="1300" spc="1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“Fundamentals</a:t>
            </a:r>
            <a:r>
              <a:rPr lang="en-US" sz="1300" spc="12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300" spc="10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300" spc="1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Structures</a:t>
            </a:r>
            <a:r>
              <a:rPr lang="en-US" sz="1300" spc="12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a:t>
            </a:r>
            <a:r>
              <a:rPr lang="en-US" sz="1300" spc="1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t>
            </a:r>
            <a:r>
              <a:rPr lang="en-US" sz="1300" spc="11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300"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nd</a:t>
            </a:r>
            <a:r>
              <a:rPr lang="en-US" sz="1300" spc="-28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Edition, Universities Press</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0035"/>
            <a:r>
              <a:rPr lang="en-US" sz="13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Online</a:t>
            </a:r>
            <a:r>
              <a:rPr lang="en-US" sz="1300" u="sng" spc="-1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300"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Resources:</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buFont typeface="+mj-lt"/>
              <a:buAutoNum type="arabicPeriod"/>
              <a:tabLst>
                <a:tab pos="737870" algn="l"/>
              </a:tabLst>
            </a:pP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US" sz="13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www.edx.org/course/programming-basics-iitbombayx-cs101-1x</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714375" lvl="0" indent="-342900">
              <a:buFont typeface="+mj-lt"/>
              <a:buAutoNum type="arabicPeriod"/>
              <a:tabLst>
                <a:tab pos="737870" algn="l"/>
              </a:tabLst>
            </a:pPr>
            <a:r>
              <a:rPr lang="en-US" sz="1300" u="none" strike="noStrike" spc="-5"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http://ocw.mit.edu/courses/electrical-engineering-and-computer-science/6-087-</a:t>
            </a:r>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practical-programming-in-c-january-iap-2010/</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https://</a:t>
            </a:r>
            <a:r>
              <a:rPr lang="en-US" sz="1300" u="none" strike="noStrike"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www.geeksforgeeks.org/introduction-to-data-structures/</a:t>
            </a:r>
            <a:endParaRPr lang="en-IN" sz="13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7DD1E0F2-90FA-69F1-C5A8-DF190152D4B9}"/>
              </a:ext>
            </a:extLst>
          </p:cNvPr>
          <p:cNvSpPr txBox="1"/>
          <p:nvPr/>
        </p:nvSpPr>
        <p:spPr>
          <a:xfrm>
            <a:off x="254868" y="2972088"/>
            <a:ext cx="2521852" cy="1200329"/>
          </a:xfrm>
          <a:prstGeom prst="rect">
            <a:avLst/>
          </a:prstGeom>
          <a:noFill/>
        </p:spPr>
        <p:txBody>
          <a:bodyPr wrap="square">
            <a:spAutoFit/>
          </a:bodyPr>
          <a:lstStyle/>
          <a:p>
            <a:r>
              <a:rPr lang="en-US" sz="1800" b="1" dirty="0">
                <a:solidFill>
                  <a:srgbClr val="FFFF00"/>
                </a:solidFill>
                <a:effectLst/>
                <a:latin typeface="Times New Roman" panose="02020603050405020304" pitchFamily="18" charset="0"/>
                <a:ea typeface="Times New Roman" panose="02020603050405020304" pitchFamily="18" charset="0"/>
              </a:rPr>
              <a:t>Basic Programming &amp;</a:t>
            </a:r>
          </a:p>
          <a:p>
            <a:r>
              <a:rPr lang="en-US" sz="1800" b="1" dirty="0">
                <a:solidFill>
                  <a:srgbClr val="FFFF00"/>
                </a:solidFill>
                <a:latin typeface="Times New Roman" panose="02020603050405020304" pitchFamily="18" charset="0"/>
              </a:rPr>
              <a:t>Data Structures</a:t>
            </a:r>
          </a:p>
          <a:p>
            <a:r>
              <a:rPr lang="en-US" sz="1800" b="1" dirty="0">
                <a:solidFill>
                  <a:srgbClr val="FFFF00"/>
                </a:solidFill>
                <a:latin typeface="Times New Roman" panose="02020603050405020304" pitchFamily="18" charset="0"/>
              </a:rPr>
              <a:t> </a:t>
            </a:r>
          </a:p>
          <a:p>
            <a:pPr algn="ctr"/>
            <a:r>
              <a:rPr lang="en-US" sz="1800" b="1" dirty="0">
                <a:solidFill>
                  <a:srgbClr val="FFFF00"/>
                </a:solidFill>
                <a:latin typeface="Times New Roman" panose="02020603050405020304" pitchFamily="18" charset="0"/>
              </a:rPr>
              <a:t>Lecture and Lab</a:t>
            </a:r>
            <a:endParaRPr lang="en-IN" sz="1800" dirty="0">
              <a:solidFill>
                <a:srgbClr val="FFFF00"/>
              </a:solidFill>
            </a:endParaRPr>
          </a:p>
        </p:txBody>
      </p:sp>
    </p:spTree>
    <p:extLst>
      <p:ext uri="{BB962C8B-B14F-4D97-AF65-F5344CB8AC3E}">
        <p14:creationId xmlns:p14="http://schemas.microsoft.com/office/powerpoint/2010/main" val="1719614778"/>
      </p:ext>
    </p:extLst>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0049324-43F7-E087-B865-4935E44A242C}"/>
              </a:ext>
            </a:extLst>
          </p:cNvPr>
          <p:cNvPicPr>
            <a:picLocks noChangeAspect="1"/>
          </p:cNvPicPr>
          <p:nvPr/>
        </p:nvPicPr>
        <p:blipFill>
          <a:blip r:embed="rId3"/>
          <a:stretch>
            <a:fillRect/>
          </a:stretch>
        </p:blipFill>
        <p:spPr>
          <a:xfrm>
            <a:off x="3505200" y="286602"/>
            <a:ext cx="2133600" cy="2143125"/>
          </a:xfrm>
          <a:prstGeom prst="rect">
            <a:avLst/>
          </a:prstGeom>
        </p:spPr>
      </p:pic>
      <p:cxnSp>
        <p:nvCxnSpPr>
          <p:cNvPr id="5" name="Connector: Elbow 4">
            <a:extLst>
              <a:ext uri="{FF2B5EF4-FFF2-40B4-BE49-F238E27FC236}">
                <a16:creationId xmlns:a16="http://schemas.microsoft.com/office/drawing/2014/main" id="{5AEA74A8-752D-6F60-C7F3-2D7C574EADEB}"/>
              </a:ext>
            </a:extLst>
          </p:cNvPr>
          <p:cNvCxnSpPr/>
          <p:nvPr/>
        </p:nvCxnSpPr>
        <p:spPr>
          <a:xfrm flipV="1">
            <a:off x="1626781" y="3184638"/>
            <a:ext cx="5348177" cy="940794"/>
          </a:xfrm>
          <a:prstGeom prst="bentConnector3">
            <a:avLst>
              <a:gd name="adj1" fmla="val 50199"/>
            </a:avLst>
          </a:prstGeom>
          <a:ln w="123825" cmpd="dbl">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Members of Staff</a:t>
            </a:r>
            <a:endParaRPr dirty="0">
              <a:solidFill>
                <a:schemeClr val="accent1"/>
              </a:solidFill>
            </a:endParaRPr>
          </a:p>
        </p:txBody>
      </p:sp>
      <p:sp>
        <p:nvSpPr>
          <p:cNvPr id="98" name="Google Shape;98;p17"/>
          <p:cNvSpPr txBox="1">
            <a:spLocks noGrp="1"/>
          </p:cNvSpPr>
          <p:nvPr>
            <p:ph type="body" idx="4294967295"/>
          </p:nvPr>
        </p:nvSpPr>
        <p:spPr>
          <a:xfrm>
            <a:off x="228010"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5"/>
                </a:solidFill>
                <a:latin typeface="Times New Roman" pitchFamily="18" charset="0"/>
                <a:cs typeface="Times New Roman" pitchFamily="18" charset="0"/>
              </a:rPr>
              <a:t>Prof.Hyderali K</a:t>
            </a:r>
            <a:endParaRPr>
              <a:solidFill>
                <a:schemeClr val="accent5"/>
              </a:solidFill>
              <a:latin typeface="Times New Roman" pitchFamily="18" charset="0"/>
              <a:cs typeface="Times New Roman" pitchFamily="18" charset="0"/>
            </a:endParaRPr>
          </a:p>
        </p:txBody>
      </p:sp>
      <p:sp>
        <p:nvSpPr>
          <p:cNvPr id="100" name="Google Shape;100;p17"/>
          <p:cNvSpPr txBox="1">
            <a:spLocks noGrp="1"/>
          </p:cNvSpPr>
          <p:nvPr>
            <p:ph type="body" idx="4294967295"/>
          </p:nvPr>
        </p:nvSpPr>
        <p:spPr>
          <a:xfrm>
            <a:off x="217481" y="3578602"/>
            <a:ext cx="2177400" cy="425851"/>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buNone/>
            </a:pPr>
            <a:r>
              <a:rPr lang="en" sz="1400" dirty="0">
                <a:latin typeface="Times New Roman" pitchFamily="18" charset="0"/>
                <a:cs typeface="Times New Roman" pitchFamily="18" charset="0"/>
              </a:rPr>
              <a:t>Associate Professor </a:t>
            </a:r>
          </a:p>
          <a:p>
            <a:pPr marL="0" lvl="0" indent="0" algn="ctr" rtl="0">
              <a:lnSpc>
                <a:spcPct val="100000"/>
              </a:lnSpc>
              <a:spcBef>
                <a:spcPts val="0"/>
              </a:spcBef>
              <a:buNone/>
            </a:pPr>
            <a:r>
              <a:rPr lang="en-IN" sz="1400" dirty="0">
                <a:latin typeface="Times New Roman" pitchFamily="18" charset="0"/>
                <a:cs typeface="Times New Roman" pitchFamily="18" charset="0"/>
              </a:rPr>
              <a:t>A</a:t>
            </a:r>
            <a:r>
              <a:rPr lang="en" sz="1400" dirty="0">
                <a:latin typeface="Times New Roman" pitchFamily="18" charset="0"/>
                <a:cs typeface="Times New Roman" pitchFamily="18" charset="0"/>
              </a:rPr>
              <a:t>nd  Head </a:t>
            </a:r>
            <a:endParaRPr sz="1400">
              <a:latin typeface="Times New Roman" pitchFamily="18" charset="0"/>
              <a:cs typeface="Times New Roman" pitchFamily="18" charset="0"/>
            </a:endParaRPr>
          </a:p>
        </p:txBody>
      </p:sp>
      <p:sp>
        <p:nvSpPr>
          <p:cNvPr id="104" name="Google Shape;104;p17"/>
          <p:cNvSpPr txBox="1">
            <a:spLocks noGrp="1"/>
          </p:cNvSpPr>
          <p:nvPr>
            <p:ph type="body" idx="4294967295"/>
          </p:nvPr>
        </p:nvSpPr>
        <p:spPr>
          <a:xfrm>
            <a:off x="2406089" y="3108900"/>
            <a:ext cx="2177400" cy="4362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solidFill>
                  <a:schemeClr val="accent5"/>
                </a:solidFill>
                <a:latin typeface="Times New Roman" pitchFamily="18" charset="0"/>
                <a:cs typeface="Times New Roman" pitchFamily="18" charset="0"/>
              </a:rPr>
              <a:t>Balachandran KP</a:t>
            </a:r>
            <a:endParaRPr>
              <a:solidFill>
                <a:schemeClr val="accent5"/>
              </a:solidFill>
              <a:latin typeface="Times New Roman" pitchFamily="18" charset="0"/>
              <a:cs typeface="Times New Roman" pitchFamily="18" charset="0"/>
            </a:endParaRPr>
          </a:p>
        </p:txBody>
      </p:sp>
      <p:sp>
        <p:nvSpPr>
          <p:cNvPr id="106" name="Google Shape;106;p17"/>
          <p:cNvSpPr txBox="1">
            <a:spLocks noGrp="1"/>
          </p:cNvSpPr>
          <p:nvPr>
            <p:ph type="body" idx="4294967295"/>
          </p:nvPr>
        </p:nvSpPr>
        <p:spPr>
          <a:xfrm>
            <a:off x="2343017" y="3652183"/>
            <a:ext cx="2177400" cy="34176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latin typeface="Times New Roman" pitchFamily="18" charset="0"/>
                <a:cs typeface="Times New Roman" pitchFamily="18" charset="0"/>
              </a:rPr>
              <a:t>Associate Professor </a:t>
            </a:r>
            <a:endParaRPr sz="1400">
              <a:latin typeface="Times New Roman" pitchFamily="18" charset="0"/>
              <a:cs typeface="Times New Roman" pitchFamily="18" charset="0"/>
            </a:endParaRPr>
          </a:p>
        </p:txBody>
      </p:sp>
      <p:sp>
        <p:nvSpPr>
          <p:cNvPr id="110" name="Google Shape;110;p17"/>
          <p:cNvSpPr txBox="1">
            <a:spLocks noGrp="1"/>
          </p:cNvSpPr>
          <p:nvPr>
            <p:ph type="body" idx="4294967295"/>
          </p:nvPr>
        </p:nvSpPr>
        <p:spPr>
          <a:xfrm>
            <a:off x="4584180" y="3108899"/>
            <a:ext cx="2177400" cy="832479"/>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buNone/>
            </a:pPr>
            <a:r>
              <a:rPr lang="en" dirty="0">
                <a:solidFill>
                  <a:schemeClr val="accent5"/>
                </a:solidFill>
                <a:latin typeface="Times New Roman" pitchFamily="18" charset="0"/>
                <a:cs typeface="Times New Roman" pitchFamily="18" charset="0"/>
              </a:rPr>
              <a:t>Dr. Geevar C Zacharias</a:t>
            </a:r>
            <a:endParaRPr>
              <a:solidFill>
                <a:schemeClr val="accent5"/>
              </a:solidFill>
              <a:latin typeface="Times New Roman" pitchFamily="18" charset="0"/>
              <a:cs typeface="Times New Roman" pitchFamily="18" charset="0"/>
            </a:endParaRPr>
          </a:p>
        </p:txBody>
      </p:sp>
      <p:sp>
        <p:nvSpPr>
          <p:cNvPr id="112" name="Google Shape;112;p17"/>
          <p:cNvSpPr txBox="1">
            <a:spLocks noGrp="1"/>
          </p:cNvSpPr>
          <p:nvPr>
            <p:ph type="body" idx="4294967295"/>
          </p:nvPr>
        </p:nvSpPr>
        <p:spPr>
          <a:xfrm>
            <a:off x="4636720" y="3631162"/>
            <a:ext cx="2177400" cy="38380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dirty="0">
                <a:latin typeface="Times New Roman" pitchFamily="18" charset="0"/>
                <a:cs typeface="Times New Roman" pitchFamily="18" charset="0"/>
              </a:rPr>
              <a:t>Assistant Professor </a:t>
            </a:r>
            <a:endParaRPr sz="1400">
              <a:latin typeface="Times New Roman" pitchFamily="18" charset="0"/>
              <a:cs typeface="Times New Roman" pitchFamily="18" charset="0"/>
            </a:endParaRPr>
          </a:p>
        </p:txBody>
      </p:sp>
      <p:sp>
        <p:nvSpPr>
          <p:cNvPr id="116" name="Google Shape;116;p17"/>
          <p:cNvSpPr txBox="1">
            <a:spLocks noGrp="1"/>
          </p:cNvSpPr>
          <p:nvPr>
            <p:ph type="body" idx="4294967295"/>
          </p:nvPr>
        </p:nvSpPr>
        <p:spPr>
          <a:xfrm>
            <a:off x="6793801" y="3108900"/>
            <a:ext cx="2177400" cy="86401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buNone/>
            </a:pPr>
            <a:r>
              <a:rPr lang="en" dirty="0">
                <a:solidFill>
                  <a:schemeClr val="accent5"/>
                </a:solidFill>
                <a:latin typeface="Times New Roman" pitchFamily="18" charset="0"/>
                <a:cs typeface="Times New Roman" pitchFamily="18" charset="0"/>
              </a:rPr>
              <a:t>Mr. Syed Feroze AhamedM</a:t>
            </a:r>
            <a:endParaRPr>
              <a:solidFill>
                <a:schemeClr val="accent5"/>
              </a:solidFill>
              <a:latin typeface="Times New Roman" pitchFamily="18" charset="0"/>
              <a:cs typeface="Times New Roman" pitchFamily="18" charset="0"/>
            </a:endParaRPr>
          </a:p>
        </p:txBody>
      </p:sp>
      <p:pic>
        <p:nvPicPr>
          <p:cNvPr id="29" name="Picture 28" descr="kpb.png"/>
          <p:cNvPicPr>
            <a:picLocks noChangeAspect="1"/>
          </p:cNvPicPr>
          <p:nvPr/>
        </p:nvPicPr>
        <p:blipFill>
          <a:blip r:embed="rId3"/>
          <a:stretch>
            <a:fillRect/>
          </a:stretch>
        </p:blipFill>
        <p:spPr>
          <a:xfrm>
            <a:off x="2690647" y="1468162"/>
            <a:ext cx="1671145" cy="1671145"/>
          </a:xfrm>
          <a:prstGeom prst="rect">
            <a:avLst/>
          </a:prstGeom>
        </p:spPr>
      </p:pic>
      <p:pic>
        <p:nvPicPr>
          <p:cNvPr id="30" name="Picture 29" descr="hak.png"/>
          <p:cNvPicPr>
            <a:picLocks noChangeAspect="1"/>
          </p:cNvPicPr>
          <p:nvPr/>
        </p:nvPicPr>
        <p:blipFill>
          <a:blip r:embed="rId4"/>
          <a:stretch>
            <a:fillRect/>
          </a:stretch>
        </p:blipFill>
        <p:spPr>
          <a:xfrm>
            <a:off x="623393" y="1471448"/>
            <a:ext cx="1657352" cy="1657352"/>
          </a:xfrm>
          <a:prstGeom prst="rect">
            <a:avLst/>
          </a:prstGeom>
        </p:spPr>
      </p:pic>
      <p:pic>
        <p:nvPicPr>
          <p:cNvPr id="31" name="Picture 30" descr="gcz.png"/>
          <p:cNvPicPr>
            <a:picLocks noChangeAspect="1"/>
          </p:cNvPicPr>
          <p:nvPr/>
        </p:nvPicPr>
        <p:blipFill>
          <a:blip r:embed="rId5"/>
          <a:stretch>
            <a:fillRect/>
          </a:stretch>
        </p:blipFill>
        <p:spPr>
          <a:xfrm>
            <a:off x="4761186" y="1510205"/>
            <a:ext cx="1597573" cy="1597573"/>
          </a:xfrm>
          <a:prstGeom prst="rect">
            <a:avLst/>
          </a:prstGeom>
        </p:spPr>
      </p:pic>
      <p:pic>
        <p:nvPicPr>
          <p:cNvPr id="32" name="Picture 31" descr="sfa.png"/>
          <p:cNvPicPr>
            <a:picLocks noChangeAspect="1"/>
          </p:cNvPicPr>
          <p:nvPr/>
        </p:nvPicPr>
        <p:blipFill>
          <a:blip r:embed="rId6"/>
          <a:stretch>
            <a:fillRect/>
          </a:stretch>
        </p:blipFill>
        <p:spPr>
          <a:xfrm>
            <a:off x="6950620" y="1534509"/>
            <a:ext cx="1573269" cy="1573269"/>
          </a:xfrm>
          <a:prstGeom prst="rect">
            <a:avLst/>
          </a:prstGeom>
        </p:spPr>
      </p:pic>
      <p:sp>
        <p:nvSpPr>
          <p:cNvPr id="33" name="Google Shape;112;p17"/>
          <p:cNvSpPr txBox="1">
            <a:spLocks/>
          </p:cNvSpPr>
          <p:nvPr/>
        </p:nvSpPr>
        <p:spPr>
          <a:xfrm>
            <a:off x="6765000" y="3625912"/>
            <a:ext cx="2177400" cy="38380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a:ln>
                  <a:noFill/>
                </a:ln>
                <a:solidFill>
                  <a:schemeClr val="dk1"/>
                </a:solidFill>
                <a:effectLst/>
                <a:uLnTx/>
                <a:uFillTx/>
                <a:latin typeface="Times New Roman" pitchFamily="18" charset="0"/>
                <a:ea typeface="Roboto"/>
                <a:cs typeface="Times New Roman" pitchFamily="18" charset="0"/>
                <a:sym typeface="Roboto"/>
              </a:rPr>
              <a:t>Assistant Professor </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rPr>
              <a:t>Members of Staff </a:t>
            </a:r>
            <a:endParaRPr dirty="0">
              <a:solidFill>
                <a:schemeClr val="accent1"/>
              </a:solidFill>
            </a:endParaRPr>
          </a:p>
        </p:txBody>
      </p:sp>
      <p:sp>
        <p:nvSpPr>
          <p:cNvPr id="22" name="Google Shape;104;p17"/>
          <p:cNvSpPr txBox="1">
            <a:spLocks/>
          </p:cNvSpPr>
          <p:nvPr/>
        </p:nvSpPr>
        <p:spPr>
          <a:xfrm>
            <a:off x="2406089" y="3108899"/>
            <a:ext cx="2177400" cy="1011155"/>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spcBef>
                <a:spcPts val="0"/>
              </a:spcBef>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Muhammed</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a:t>
            </a:r>
          </a:p>
          <a:p>
            <a:pPr marL="0" marR="0" lvl="0" indent="0" algn="ctr" defTabSz="914400" rtl="0" eaLnBrk="1" fontAlgn="auto" latinLnBrk="0" hangingPunct="1">
              <a:spcBef>
                <a:spcPts val="0"/>
              </a:spcBef>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Jabir C</a:t>
            </a:r>
          </a:p>
        </p:txBody>
      </p:sp>
      <p:sp>
        <p:nvSpPr>
          <p:cNvPr id="23" name="Google Shape;106;p17"/>
          <p:cNvSpPr txBox="1">
            <a:spLocks/>
          </p:cNvSpPr>
          <p:nvPr/>
        </p:nvSpPr>
        <p:spPr>
          <a:xfrm>
            <a:off x="2343017" y="3683713"/>
            <a:ext cx="2177400" cy="34176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rPr>
              <a:t>Assistant Professor </a:t>
            </a:r>
          </a:p>
        </p:txBody>
      </p:sp>
      <p:sp>
        <p:nvSpPr>
          <p:cNvPr id="24" name="Google Shape;110;p17"/>
          <p:cNvSpPr txBox="1">
            <a:spLocks/>
          </p:cNvSpPr>
          <p:nvPr/>
        </p:nvSpPr>
        <p:spPr>
          <a:xfrm>
            <a:off x="4584180" y="3108899"/>
            <a:ext cx="2177400" cy="832479"/>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Ms.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Priya</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J D</a:t>
            </a:r>
          </a:p>
        </p:txBody>
      </p:sp>
      <p:sp>
        <p:nvSpPr>
          <p:cNvPr id="25" name="Google Shape;112;p17"/>
          <p:cNvSpPr txBox="1">
            <a:spLocks/>
          </p:cNvSpPr>
          <p:nvPr/>
        </p:nvSpPr>
        <p:spPr>
          <a:xfrm>
            <a:off x="4636720" y="3662692"/>
            <a:ext cx="2177400" cy="38380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a:ln>
                  <a:noFill/>
                </a:ln>
                <a:solidFill>
                  <a:schemeClr val="dk1"/>
                </a:solidFill>
                <a:effectLst/>
                <a:uLnTx/>
                <a:uFillTx/>
                <a:latin typeface="Times New Roman" pitchFamily="18" charset="0"/>
                <a:ea typeface="Roboto"/>
                <a:cs typeface="Times New Roman" pitchFamily="18" charset="0"/>
                <a:sym typeface="Roboto"/>
              </a:rPr>
              <a:t>Assistant Professor </a:t>
            </a:r>
          </a:p>
        </p:txBody>
      </p:sp>
      <p:sp>
        <p:nvSpPr>
          <p:cNvPr id="26" name="Google Shape;116;p17"/>
          <p:cNvSpPr txBox="1">
            <a:spLocks/>
          </p:cNvSpPr>
          <p:nvPr/>
        </p:nvSpPr>
        <p:spPr>
          <a:xfrm>
            <a:off x="6793801" y="3108900"/>
            <a:ext cx="2177400" cy="86401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Ms.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Febin</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Aziz</a:t>
            </a:r>
          </a:p>
        </p:txBody>
      </p:sp>
      <p:sp>
        <p:nvSpPr>
          <p:cNvPr id="27" name="Google Shape;112;p17"/>
          <p:cNvSpPr txBox="1">
            <a:spLocks/>
          </p:cNvSpPr>
          <p:nvPr/>
        </p:nvSpPr>
        <p:spPr>
          <a:xfrm>
            <a:off x="6765000" y="3657442"/>
            <a:ext cx="2177400" cy="38380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a:ln>
                  <a:noFill/>
                </a:ln>
                <a:solidFill>
                  <a:schemeClr val="dk1"/>
                </a:solidFill>
                <a:effectLst/>
                <a:uLnTx/>
                <a:uFillTx/>
                <a:latin typeface="Times New Roman" pitchFamily="18" charset="0"/>
                <a:ea typeface="Roboto"/>
                <a:cs typeface="Times New Roman" pitchFamily="18" charset="0"/>
                <a:sym typeface="Roboto"/>
              </a:rPr>
              <a:t>Assistant Professor </a:t>
            </a:r>
          </a:p>
        </p:txBody>
      </p:sp>
      <p:pic>
        <p:nvPicPr>
          <p:cNvPr id="33" name="Picture 32" descr="mjc.png"/>
          <p:cNvPicPr>
            <a:picLocks noChangeAspect="1"/>
          </p:cNvPicPr>
          <p:nvPr/>
        </p:nvPicPr>
        <p:blipFill>
          <a:blip r:embed="rId3"/>
          <a:stretch>
            <a:fillRect/>
          </a:stretch>
        </p:blipFill>
        <p:spPr>
          <a:xfrm>
            <a:off x="2744677" y="1406580"/>
            <a:ext cx="1690687" cy="1690687"/>
          </a:xfrm>
          <a:prstGeom prst="rect">
            <a:avLst/>
          </a:prstGeom>
        </p:spPr>
      </p:pic>
      <p:pic>
        <p:nvPicPr>
          <p:cNvPr id="34" name="Picture 33" descr="pjd.png"/>
          <p:cNvPicPr>
            <a:picLocks noChangeAspect="1"/>
          </p:cNvPicPr>
          <p:nvPr/>
        </p:nvPicPr>
        <p:blipFill>
          <a:blip r:embed="rId4"/>
          <a:stretch>
            <a:fillRect/>
          </a:stretch>
        </p:blipFill>
        <p:spPr>
          <a:xfrm>
            <a:off x="4806515" y="1418898"/>
            <a:ext cx="1723696" cy="1723696"/>
          </a:xfrm>
          <a:prstGeom prst="rect">
            <a:avLst/>
          </a:prstGeom>
        </p:spPr>
      </p:pic>
      <p:pic>
        <p:nvPicPr>
          <p:cNvPr id="35" name="Picture 34" descr="fa.png"/>
          <p:cNvPicPr>
            <a:picLocks noChangeAspect="1"/>
          </p:cNvPicPr>
          <p:nvPr/>
        </p:nvPicPr>
        <p:blipFill>
          <a:blip r:embed="rId5"/>
          <a:stretch>
            <a:fillRect/>
          </a:stretch>
        </p:blipFill>
        <p:spPr>
          <a:xfrm>
            <a:off x="6986095" y="1359776"/>
            <a:ext cx="1716471" cy="1716471"/>
          </a:xfrm>
          <a:prstGeom prst="rect">
            <a:avLst/>
          </a:prstGeom>
        </p:spPr>
      </p:pic>
      <p:sp>
        <p:nvSpPr>
          <p:cNvPr id="5" name="Google Shape;98;p17">
            <a:extLst>
              <a:ext uri="{FF2B5EF4-FFF2-40B4-BE49-F238E27FC236}">
                <a16:creationId xmlns:a16="http://schemas.microsoft.com/office/drawing/2014/main" id="{6E4447E1-39D8-C2A6-6476-15CFA948F1C5}"/>
              </a:ext>
            </a:extLst>
          </p:cNvPr>
          <p:cNvSpPr txBox="1">
            <a:spLocks/>
          </p:cNvSpPr>
          <p:nvPr/>
        </p:nvSpPr>
        <p:spPr>
          <a:xfrm>
            <a:off x="296802" y="3105566"/>
            <a:ext cx="2105867" cy="390894"/>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Vasudevan</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T V</a:t>
            </a:r>
          </a:p>
        </p:txBody>
      </p:sp>
      <p:pic>
        <p:nvPicPr>
          <p:cNvPr id="6" name="Picture 5" descr="vtv.png">
            <a:extLst>
              <a:ext uri="{FF2B5EF4-FFF2-40B4-BE49-F238E27FC236}">
                <a16:creationId xmlns:a16="http://schemas.microsoft.com/office/drawing/2014/main" id="{187B1E27-3CA7-9448-12FE-CE303C0527E4}"/>
              </a:ext>
            </a:extLst>
          </p:cNvPr>
          <p:cNvPicPr>
            <a:picLocks noChangeAspect="1"/>
          </p:cNvPicPr>
          <p:nvPr/>
        </p:nvPicPr>
        <p:blipFill>
          <a:blip r:embed="rId6"/>
          <a:stretch>
            <a:fillRect/>
          </a:stretch>
        </p:blipFill>
        <p:spPr>
          <a:xfrm>
            <a:off x="447343" y="1385203"/>
            <a:ext cx="1723696" cy="1723696"/>
          </a:xfrm>
          <a:prstGeom prst="rect">
            <a:avLst/>
          </a:prstGeom>
        </p:spPr>
      </p:pic>
      <p:sp>
        <p:nvSpPr>
          <p:cNvPr id="7" name="Google Shape;106;p17">
            <a:extLst>
              <a:ext uri="{FF2B5EF4-FFF2-40B4-BE49-F238E27FC236}">
                <a16:creationId xmlns:a16="http://schemas.microsoft.com/office/drawing/2014/main" id="{0E67BBC9-8DF0-B9E3-48A4-371007DD03BE}"/>
              </a:ext>
            </a:extLst>
          </p:cNvPr>
          <p:cNvSpPr txBox="1">
            <a:spLocks/>
          </p:cNvSpPr>
          <p:nvPr/>
        </p:nvSpPr>
        <p:spPr>
          <a:xfrm>
            <a:off x="226979" y="3631150"/>
            <a:ext cx="2177400" cy="34176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rPr>
              <a:t>Assistant Professor </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19159"/>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latin typeface="Times New Roman" pitchFamily="18" charset="0"/>
                <a:cs typeface="Times New Roman" pitchFamily="18" charset="0"/>
              </a:rPr>
              <a:t>Members of Staff</a:t>
            </a:r>
            <a:endParaRPr dirty="0">
              <a:solidFill>
                <a:schemeClr val="accent1"/>
              </a:solidFill>
              <a:latin typeface="Times New Roman" pitchFamily="18" charset="0"/>
              <a:cs typeface="Times New Roman" pitchFamily="18" charset="0"/>
            </a:endParaRPr>
          </a:p>
        </p:txBody>
      </p:sp>
      <p:sp>
        <p:nvSpPr>
          <p:cNvPr id="22" name="Google Shape;104;p17"/>
          <p:cNvSpPr txBox="1">
            <a:spLocks/>
          </p:cNvSpPr>
          <p:nvPr/>
        </p:nvSpPr>
        <p:spPr>
          <a:xfrm>
            <a:off x="1470699" y="3108899"/>
            <a:ext cx="2177400" cy="1011155"/>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spcBef>
                <a:spcPts val="0"/>
              </a:spcBef>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Nowshad</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C V</a:t>
            </a:r>
          </a:p>
        </p:txBody>
      </p:sp>
      <p:sp>
        <p:nvSpPr>
          <p:cNvPr id="23" name="Google Shape;106;p17"/>
          <p:cNvSpPr txBox="1">
            <a:spLocks/>
          </p:cNvSpPr>
          <p:nvPr/>
        </p:nvSpPr>
        <p:spPr>
          <a:xfrm>
            <a:off x="1407627" y="3536572"/>
            <a:ext cx="2177400" cy="38378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spcBef>
                <a:spcPts val="0"/>
              </a:spcBef>
              <a:buClr>
                <a:schemeClr val="dk1"/>
              </a:buClr>
              <a:buSzPts val="1800"/>
              <a:buFont typeface="Roboto"/>
              <a:buNone/>
              <a:tabLst/>
              <a:defRPr/>
            </a:pPr>
            <a:r>
              <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rPr>
              <a:t>Assistant Professor</a:t>
            </a:r>
          </a:p>
        </p:txBody>
      </p:sp>
      <p:pic>
        <p:nvPicPr>
          <p:cNvPr id="28" name="Picture 27" descr="ncv.png"/>
          <p:cNvPicPr>
            <a:picLocks noChangeAspect="1"/>
          </p:cNvPicPr>
          <p:nvPr/>
        </p:nvPicPr>
        <p:blipFill>
          <a:blip r:embed="rId3"/>
          <a:stretch>
            <a:fillRect/>
          </a:stretch>
        </p:blipFill>
        <p:spPr>
          <a:xfrm>
            <a:off x="1767280" y="1448620"/>
            <a:ext cx="1609890" cy="1609890"/>
          </a:xfrm>
          <a:prstGeom prst="rect">
            <a:avLst/>
          </a:prstGeom>
        </p:spPr>
      </p:pic>
      <p:sp>
        <p:nvSpPr>
          <p:cNvPr id="15" name="Rectangle 14"/>
          <p:cNvSpPr/>
          <p:nvPr/>
        </p:nvSpPr>
        <p:spPr>
          <a:xfrm>
            <a:off x="5623032" y="3855161"/>
            <a:ext cx="2186152" cy="523220"/>
          </a:xfrm>
          <a:prstGeom prst="rect">
            <a:avLst/>
          </a:prstGeom>
        </p:spPr>
        <p:txBody>
          <a:bodyPr wrap="square">
            <a:spAutoFit/>
          </a:bodyPr>
          <a:lstStyle/>
          <a:p>
            <a:pPr lvl="0" algn="ctr">
              <a:buClr>
                <a:schemeClr val="dk1"/>
              </a:buClr>
              <a:buSzPts val="1800"/>
              <a:defRPr/>
            </a:pPr>
            <a:r>
              <a:rPr lang="en-IN" b="1" dirty="0">
                <a:solidFill>
                  <a:schemeClr val="accent6">
                    <a:lumMod val="60000"/>
                    <a:lumOff val="40000"/>
                  </a:schemeClr>
                </a:solidFill>
                <a:latin typeface="Times New Roman" pitchFamily="18" charset="0"/>
                <a:ea typeface="Roboto"/>
                <a:cs typeface="Times New Roman" pitchFamily="18" charset="0"/>
                <a:sym typeface="Roboto"/>
              </a:rPr>
              <a:t>Group Tutor </a:t>
            </a:r>
          </a:p>
          <a:p>
            <a:pPr lvl="0" algn="ctr">
              <a:buClr>
                <a:schemeClr val="dk1"/>
              </a:buClr>
              <a:buSzPts val="1800"/>
              <a:defRPr/>
            </a:pPr>
            <a:r>
              <a:rPr lang="en-IN" b="1" dirty="0">
                <a:solidFill>
                  <a:schemeClr val="accent6">
                    <a:lumMod val="60000"/>
                    <a:lumOff val="40000"/>
                  </a:schemeClr>
                </a:solidFill>
                <a:latin typeface="Times New Roman" pitchFamily="18" charset="0"/>
                <a:ea typeface="Roboto"/>
                <a:cs typeface="Times New Roman" pitchFamily="18" charset="0"/>
                <a:sym typeface="Roboto"/>
              </a:rPr>
              <a:t>MCA 2023-2025 Batch</a:t>
            </a:r>
          </a:p>
        </p:txBody>
      </p:sp>
      <p:sp>
        <p:nvSpPr>
          <p:cNvPr id="3" name="Google Shape;98;p17">
            <a:extLst>
              <a:ext uri="{FF2B5EF4-FFF2-40B4-BE49-F238E27FC236}">
                <a16:creationId xmlns:a16="http://schemas.microsoft.com/office/drawing/2014/main" id="{75A0F9C2-C1BE-6291-EBDF-1C8CFC0E2A5D}"/>
              </a:ext>
            </a:extLst>
          </p:cNvPr>
          <p:cNvSpPr txBox="1">
            <a:spLocks/>
          </p:cNvSpPr>
          <p:nvPr/>
        </p:nvSpPr>
        <p:spPr>
          <a:xfrm>
            <a:off x="5508086" y="3100902"/>
            <a:ext cx="2177400" cy="436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Vasudevan</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T V</a:t>
            </a:r>
          </a:p>
        </p:txBody>
      </p:sp>
      <p:sp>
        <p:nvSpPr>
          <p:cNvPr id="4" name="Google Shape;100;p17">
            <a:extLst>
              <a:ext uri="{FF2B5EF4-FFF2-40B4-BE49-F238E27FC236}">
                <a16:creationId xmlns:a16="http://schemas.microsoft.com/office/drawing/2014/main" id="{AAAF3648-0255-ECAF-04CF-A5D5A31AE47A}"/>
              </a:ext>
            </a:extLst>
          </p:cNvPr>
          <p:cNvSpPr txBox="1">
            <a:spLocks/>
          </p:cNvSpPr>
          <p:nvPr/>
        </p:nvSpPr>
        <p:spPr>
          <a:xfrm>
            <a:off x="5497557" y="3399253"/>
            <a:ext cx="2177400" cy="425851"/>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rPr>
              <a:t>Assistant  Professor </a:t>
            </a:r>
          </a:p>
        </p:txBody>
      </p:sp>
      <p:pic>
        <p:nvPicPr>
          <p:cNvPr id="5" name="Picture 4" descr="vtv.png">
            <a:extLst>
              <a:ext uri="{FF2B5EF4-FFF2-40B4-BE49-F238E27FC236}">
                <a16:creationId xmlns:a16="http://schemas.microsoft.com/office/drawing/2014/main" id="{80F2C819-F266-8975-2811-7CB28817BB99}"/>
              </a:ext>
            </a:extLst>
          </p:cNvPr>
          <p:cNvPicPr>
            <a:picLocks noChangeAspect="1"/>
          </p:cNvPicPr>
          <p:nvPr/>
        </p:nvPicPr>
        <p:blipFill>
          <a:blip r:embed="rId4"/>
          <a:stretch>
            <a:fillRect/>
          </a:stretch>
        </p:blipFill>
        <p:spPr>
          <a:xfrm>
            <a:off x="5683738" y="1262898"/>
            <a:ext cx="1886643" cy="188664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7"/>
          <p:cNvSpPr txBox="1">
            <a:spLocks noGrp="1"/>
          </p:cNvSpPr>
          <p:nvPr>
            <p:ph type="title" idx="4294967295"/>
          </p:nvPr>
        </p:nvSpPr>
        <p:spPr>
          <a:xfrm>
            <a:off x="311700" y="372500"/>
            <a:ext cx="8520600" cy="73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accent1"/>
                </a:solidFill>
                <a:latin typeface="Times New Roman" pitchFamily="18" charset="0"/>
                <a:cs typeface="Times New Roman" pitchFamily="18" charset="0"/>
              </a:rPr>
              <a:t>Members of Staff</a:t>
            </a:r>
            <a:endParaRPr dirty="0">
              <a:solidFill>
                <a:schemeClr val="accent1"/>
              </a:solidFill>
              <a:latin typeface="Times New Roman" pitchFamily="18" charset="0"/>
              <a:cs typeface="Times New Roman" pitchFamily="18" charset="0"/>
            </a:endParaRPr>
          </a:p>
        </p:txBody>
      </p:sp>
      <p:sp>
        <p:nvSpPr>
          <p:cNvPr id="17" name="Google Shape;98;p17"/>
          <p:cNvSpPr txBox="1">
            <a:spLocks/>
          </p:cNvSpPr>
          <p:nvPr/>
        </p:nvSpPr>
        <p:spPr>
          <a:xfrm>
            <a:off x="658920" y="3108900"/>
            <a:ext cx="2177400" cy="4362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Ms.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Rameela</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A </a:t>
            </a:r>
          </a:p>
        </p:txBody>
      </p:sp>
      <p:sp>
        <p:nvSpPr>
          <p:cNvPr id="18" name="Google Shape;104;p17"/>
          <p:cNvSpPr txBox="1">
            <a:spLocks/>
          </p:cNvSpPr>
          <p:nvPr/>
        </p:nvSpPr>
        <p:spPr>
          <a:xfrm>
            <a:off x="3436069" y="3108899"/>
            <a:ext cx="2177400" cy="1011155"/>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spcBef>
                <a:spcPts val="0"/>
              </a:spcBef>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Bhagyesh</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A P </a:t>
            </a:r>
          </a:p>
        </p:txBody>
      </p:sp>
      <p:sp>
        <p:nvSpPr>
          <p:cNvPr id="19" name="Google Shape;106;p17"/>
          <p:cNvSpPr txBox="1">
            <a:spLocks/>
          </p:cNvSpPr>
          <p:nvPr/>
        </p:nvSpPr>
        <p:spPr>
          <a:xfrm>
            <a:off x="3372997" y="3420963"/>
            <a:ext cx="2177400" cy="341760"/>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buClr>
                <a:schemeClr val="dk1"/>
              </a:buClr>
              <a:buSzPts val="1800"/>
            </a:pPr>
            <a:r>
              <a:rPr lang="en-IN" dirty="0">
                <a:solidFill>
                  <a:schemeClr val="dk1"/>
                </a:solidFill>
                <a:latin typeface="Times New Roman" pitchFamily="18" charset="0"/>
                <a:ea typeface="Roboto"/>
                <a:cs typeface="Times New Roman" pitchFamily="18" charset="0"/>
                <a:sym typeface="Roboto"/>
              </a:rPr>
              <a:t>Instructor</a:t>
            </a:r>
            <a:endPar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endParaRPr>
          </a:p>
        </p:txBody>
      </p:sp>
      <p:sp>
        <p:nvSpPr>
          <p:cNvPr id="20" name="Google Shape;110;p17"/>
          <p:cNvSpPr txBox="1">
            <a:spLocks/>
          </p:cNvSpPr>
          <p:nvPr/>
        </p:nvSpPr>
        <p:spPr>
          <a:xfrm>
            <a:off x="6013540" y="3108899"/>
            <a:ext cx="2177400" cy="832479"/>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Mr.  </a:t>
            </a:r>
            <a:r>
              <a:rPr kumimoji="0" lang="en-IN" sz="1800" b="0" i="0" u="none" strike="noStrike" kern="0" cap="none" spc="0" normalizeH="0" baseline="0" noProof="0" dirty="0" err="1">
                <a:ln>
                  <a:noFill/>
                </a:ln>
                <a:solidFill>
                  <a:schemeClr val="accent5"/>
                </a:solidFill>
                <a:effectLst/>
                <a:uLnTx/>
                <a:uFillTx/>
                <a:latin typeface="Times New Roman" pitchFamily="18" charset="0"/>
                <a:ea typeface="Roboto"/>
                <a:cs typeface="Times New Roman" pitchFamily="18" charset="0"/>
                <a:sym typeface="Roboto"/>
              </a:rPr>
              <a:t>Jibeesh</a:t>
            </a:r>
            <a:r>
              <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rPr>
              <a:t> </a:t>
            </a:r>
            <a:r>
              <a:rPr lang="en-IN" sz="1800" dirty="0">
                <a:solidFill>
                  <a:schemeClr val="accent5"/>
                </a:solidFill>
                <a:latin typeface="Times New Roman" pitchFamily="18" charset="0"/>
                <a:ea typeface="Roboto"/>
                <a:cs typeface="Times New Roman" pitchFamily="18" charset="0"/>
                <a:sym typeface="Roboto"/>
              </a:rPr>
              <a:t>C M</a:t>
            </a:r>
            <a:endParaRPr kumimoji="0" lang="en-IN" sz="1800" b="0" i="0" u="none" strike="noStrike" kern="0" cap="none" spc="0" normalizeH="0" baseline="0" noProof="0" dirty="0">
              <a:ln>
                <a:noFill/>
              </a:ln>
              <a:solidFill>
                <a:schemeClr val="accent5"/>
              </a:solidFill>
              <a:effectLst/>
              <a:uLnTx/>
              <a:uFillTx/>
              <a:latin typeface="Times New Roman" pitchFamily="18" charset="0"/>
              <a:ea typeface="Roboto"/>
              <a:cs typeface="Times New Roman" pitchFamily="18" charset="0"/>
              <a:sym typeface="Roboto"/>
            </a:endParaRPr>
          </a:p>
        </p:txBody>
      </p:sp>
      <p:sp>
        <p:nvSpPr>
          <p:cNvPr id="21" name="Google Shape;112;p17"/>
          <p:cNvSpPr txBox="1">
            <a:spLocks/>
          </p:cNvSpPr>
          <p:nvPr/>
        </p:nvSpPr>
        <p:spPr>
          <a:xfrm>
            <a:off x="6066080" y="3399942"/>
            <a:ext cx="2177400" cy="383801"/>
          </a:xfrm>
          <a:prstGeom prst="rect">
            <a:avLst/>
          </a:prstGeom>
          <a:noFill/>
          <a:ln>
            <a:noFill/>
          </a:ln>
        </p:spPr>
        <p:txBody>
          <a:bodyPr spcFirstLastPara="1" wrap="square" lIns="91425" tIns="91425" rIns="91425" bIns="91425" anchor="t" anchorCtr="0">
            <a:noAutofit/>
          </a:bodyPr>
          <a:lstStyle/>
          <a:p>
            <a:pPr lvl="0" algn="ctr">
              <a:lnSpc>
                <a:spcPct val="115000"/>
              </a:lnSpc>
              <a:spcAft>
                <a:spcPts val="1600"/>
              </a:spcAft>
              <a:buClr>
                <a:schemeClr val="dk1"/>
              </a:buClr>
              <a:buSzPts val="1800"/>
            </a:pPr>
            <a:r>
              <a:rPr lang="en-IN" dirty="0">
                <a:solidFill>
                  <a:schemeClr val="dk1"/>
                </a:solidFill>
                <a:latin typeface="Times New Roman" pitchFamily="18" charset="0"/>
                <a:ea typeface="Roboto"/>
                <a:cs typeface="Times New Roman" pitchFamily="18" charset="0"/>
                <a:sym typeface="Roboto"/>
              </a:rPr>
              <a:t>Instructor</a:t>
            </a:r>
            <a:endPar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endParaRPr>
          </a:p>
        </p:txBody>
      </p:sp>
      <p:sp>
        <p:nvSpPr>
          <p:cNvPr id="22" name="Google Shape;106;p17"/>
          <p:cNvSpPr txBox="1">
            <a:spLocks/>
          </p:cNvSpPr>
          <p:nvPr/>
        </p:nvSpPr>
        <p:spPr>
          <a:xfrm>
            <a:off x="593107" y="3405203"/>
            <a:ext cx="2177400" cy="34176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1600"/>
              </a:spcAft>
              <a:buClr>
                <a:schemeClr val="dk1"/>
              </a:buClr>
              <a:buSzPts val="1800"/>
              <a:buFont typeface="Roboto"/>
              <a:buNone/>
              <a:tabLst/>
              <a:defRPr/>
            </a:pPr>
            <a:r>
              <a:rPr kumimoji="0" lang="en-IN" sz="1400" b="0" i="0" u="none" strike="noStrike" kern="0" cap="none" spc="0" normalizeH="0" baseline="0" noProof="0" dirty="0">
                <a:ln>
                  <a:noFill/>
                </a:ln>
                <a:solidFill>
                  <a:schemeClr val="dk1"/>
                </a:solidFill>
                <a:effectLst/>
                <a:uLnTx/>
                <a:uFillTx/>
                <a:latin typeface="Times New Roman" pitchFamily="18" charset="0"/>
                <a:ea typeface="Roboto"/>
                <a:cs typeface="Times New Roman" pitchFamily="18" charset="0"/>
                <a:sym typeface="Roboto"/>
              </a:rPr>
              <a:t>Instructor </a:t>
            </a:r>
          </a:p>
        </p:txBody>
      </p:sp>
      <p:pic>
        <p:nvPicPr>
          <p:cNvPr id="23" name="Picture 22" descr="ramee.png"/>
          <p:cNvPicPr>
            <a:picLocks noChangeAspect="1"/>
          </p:cNvPicPr>
          <p:nvPr/>
        </p:nvPicPr>
        <p:blipFill>
          <a:blip r:embed="rId3"/>
          <a:stretch>
            <a:fillRect/>
          </a:stretch>
        </p:blipFill>
        <p:spPr>
          <a:xfrm>
            <a:off x="870881" y="1340562"/>
            <a:ext cx="1830280" cy="1830280"/>
          </a:xfrm>
          <a:prstGeom prst="rect">
            <a:avLst/>
          </a:prstGeom>
        </p:spPr>
      </p:pic>
      <p:pic>
        <p:nvPicPr>
          <p:cNvPr id="24" name="Picture 23" descr="bhagy.png"/>
          <p:cNvPicPr>
            <a:picLocks noChangeAspect="1"/>
          </p:cNvPicPr>
          <p:nvPr/>
        </p:nvPicPr>
        <p:blipFill>
          <a:blip r:embed="rId4"/>
          <a:stretch>
            <a:fillRect/>
          </a:stretch>
        </p:blipFill>
        <p:spPr>
          <a:xfrm>
            <a:off x="3612272" y="1307220"/>
            <a:ext cx="1811065" cy="1811065"/>
          </a:xfrm>
          <a:prstGeom prst="rect">
            <a:avLst/>
          </a:prstGeom>
        </p:spPr>
      </p:pic>
      <p:pic>
        <p:nvPicPr>
          <p:cNvPr id="25" name="Picture 24" descr="jbee.png"/>
          <p:cNvPicPr>
            <a:picLocks noChangeAspect="1"/>
          </p:cNvPicPr>
          <p:nvPr/>
        </p:nvPicPr>
        <p:blipFill>
          <a:blip r:embed="rId5"/>
          <a:stretch>
            <a:fillRect/>
          </a:stretch>
        </p:blipFill>
        <p:spPr>
          <a:xfrm>
            <a:off x="6306206" y="1342039"/>
            <a:ext cx="1828799" cy="182879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Genral Information </a:t>
            </a:r>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latin typeface="Times New Roman" pitchFamily="18" charset="0"/>
                <a:cs typeface="Times New Roman" pitchFamily="18" charset="0"/>
              </a:rPr>
              <a:t>Working Hours 	:  09:30 AM to 12:30 PM and 01:30 PM to 04:30 PM (General)</a:t>
            </a:r>
          </a:p>
          <a:p>
            <a:pPr marL="0" lvl="0" indent="0" algn="l" rtl="0">
              <a:lnSpc>
                <a:spcPct val="100000"/>
              </a:lnSpc>
              <a:spcBef>
                <a:spcPts val="0"/>
              </a:spcBef>
              <a:buNone/>
            </a:pPr>
            <a:r>
              <a:rPr lang="en" dirty="0">
                <a:latin typeface="Times New Roman" pitchFamily="18" charset="0"/>
                <a:cs typeface="Times New Roman" pitchFamily="18" charset="0"/>
              </a:rPr>
              <a:t>		   09:30 AM to 12:15 PM and 02:00 PM to 04:30 PM (Friday)</a:t>
            </a:r>
          </a:p>
          <a:p>
            <a:pPr marL="0" lvl="0" indent="0" algn="l" rtl="0">
              <a:lnSpc>
                <a:spcPct val="100000"/>
              </a:lnSpc>
              <a:spcBef>
                <a:spcPts val="0"/>
              </a:spcBef>
              <a:buNone/>
            </a:pPr>
            <a:endParaRPr lang="en" dirty="0">
              <a:latin typeface="Times New Roman" pitchFamily="18" charset="0"/>
              <a:cs typeface="Times New Roman" pitchFamily="18" charset="0"/>
            </a:endParaRPr>
          </a:p>
          <a:p>
            <a:pPr marL="0" lvl="0" indent="0" algn="l" rtl="0">
              <a:lnSpc>
                <a:spcPct val="100000"/>
              </a:lnSpc>
              <a:spcBef>
                <a:spcPts val="0"/>
              </a:spcBef>
              <a:buNone/>
            </a:pPr>
            <a:r>
              <a:rPr lang="en-IN" dirty="0">
                <a:latin typeface="Times New Roman" pitchFamily="18" charset="0"/>
                <a:cs typeface="Times New Roman" pitchFamily="18" charset="0"/>
              </a:rPr>
              <a:t>Learning Management Systems (LMS) </a:t>
            </a:r>
          </a:p>
          <a:p>
            <a:pPr marL="0" lvl="0" indent="0" algn="l" rtl="0">
              <a:lnSpc>
                <a:spcPct val="100000"/>
              </a:lnSpc>
              <a:spcBef>
                <a:spcPts val="0"/>
              </a:spcBef>
              <a:buNone/>
            </a:pPr>
            <a:r>
              <a:rPr lang="en-IN" dirty="0">
                <a:latin typeface="Times New Roman" pitchFamily="18" charset="0"/>
                <a:cs typeface="Times New Roman" pitchFamily="18" charset="0"/>
              </a:rPr>
              <a:t>	</a:t>
            </a:r>
          </a:p>
          <a:p>
            <a:pPr marL="0" lvl="0" indent="0" algn="l" rtl="0">
              <a:lnSpc>
                <a:spcPct val="100000"/>
              </a:lnSpc>
              <a:spcBef>
                <a:spcPts val="0"/>
              </a:spcBef>
              <a:buNone/>
            </a:pP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Linways</a:t>
            </a:r>
            <a:r>
              <a:rPr lang="en-IN" dirty="0">
                <a:latin typeface="Times New Roman" pitchFamily="18" charset="0"/>
                <a:cs typeface="Times New Roman" pitchFamily="18" charset="0"/>
              </a:rPr>
              <a:t> System – Attendance, Assignments, Presentations, videos etc</a:t>
            </a:r>
          </a:p>
          <a:p>
            <a:pPr marL="0" lvl="0" indent="0" algn="l" rtl="0">
              <a:lnSpc>
                <a:spcPct val="100000"/>
              </a:lnSpc>
              <a:spcBef>
                <a:spcPts val="0"/>
              </a:spcBef>
              <a:buNone/>
            </a:pPr>
            <a:endParaRPr lang="en-IN" dirty="0">
              <a:latin typeface="Times New Roman" pitchFamily="18" charset="0"/>
              <a:cs typeface="Times New Roman" pitchFamily="18" charset="0"/>
            </a:endParaRPr>
          </a:p>
          <a:p>
            <a:pPr marL="0" lvl="0" indent="0" algn="l" rtl="0">
              <a:lnSpc>
                <a:spcPct val="100000"/>
              </a:lnSpc>
              <a:spcBef>
                <a:spcPts val="0"/>
              </a:spcBef>
              <a:buNone/>
            </a:pPr>
            <a:r>
              <a:rPr lang="en-IN" dirty="0">
                <a:latin typeface="Times New Roman" pitchFamily="18" charset="0"/>
                <a:cs typeface="Times New Roman" pitchFamily="18" charset="0"/>
              </a:rPr>
              <a:t>Lab Hours : 08:30 AM to 08:00PM (On Demand)</a:t>
            </a:r>
            <a:endParaRPr dirty="0">
              <a:latin typeface="Times New Roman" pitchFamily="18" charset="0"/>
              <a:cs typeface="Times New Roman"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idx="4294967295"/>
          </p:nvPr>
        </p:nvSpPr>
        <p:spPr>
          <a:xfrm>
            <a:off x="311700" y="141280"/>
            <a:ext cx="8520600" cy="73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Facilities </a:t>
            </a:r>
            <a:endParaRPr/>
          </a:p>
        </p:txBody>
      </p:sp>
      <p:sp>
        <p:nvSpPr>
          <p:cNvPr id="83" name="Google Shape;83;p16"/>
          <p:cNvSpPr txBox="1">
            <a:spLocks noGrp="1"/>
          </p:cNvSpPr>
          <p:nvPr>
            <p:ph type="body" idx="4294967295"/>
          </p:nvPr>
        </p:nvSpPr>
        <p:spPr>
          <a:xfrm>
            <a:off x="311700" y="806331"/>
            <a:ext cx="3853200" cy="52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 sz="2400" dirty="0">
                <a:solidFill>
                  <a:schemeClr val="accent5"/>
                </a:solidFill>
              </a:rPr>
              <a:t>Central Library </a:t>
            </a:r>
            <a:endParaRPr sz="2400">
              <a:solidFill>
                <a:schemeClr val="accent5"/>
              </a:solidFill>
            </a:endParaRPr>
          </a:p>
        </p:txBody>
      </p:sp>
      <p:cxnSp>
        <p:nvCxnSpPr>
          <p:cNvPr id="84" name="Google Shape;84;p16"/>
          <p:cNvCxnSpPr/>
          <p:nvPr/>
        </p:nvCxnSpPr>
        <p:spPr>
          <a:xfrm>
            <a:off x="418675" y="1423013"/>
            <a:ext cx="270900" cy="0"/>
          </a:xfrm>
          <a:prstGeom prst="straightConnector1">
            <a:avLst/>
          </a:prstGeom>
          <a:noFill/>
          <a:ln w="9525" cap="flat" cmpd="sng">
            <a:solidFill>
              <a:schemeClr val="lt2"/>
            </a:solidFill>
            <a:prstDash val="solid"/>
            <a:round/>
            <a:headEnd type="none" w="sm" len="sm"/>
            <a:tailEnd type="none" w="sm" len="sm"/>
          </a:ln>
        </p:spPr>
      </p:cxnSp>
      <p:sp>
        <p:nvSpPr>
          <p:cNvPr id="85" name="Google Shape;85;p16"/>
          <p:cNvSpPr txBox="1">
            <a:spLocks noGrp="1"/>
          </p:cNvSpPr>
          <p:nvPr>
            <p:ph type="body" idx="4294967295"/>
          </p:nvPr>
        </p:nvSpPr>
        <p:spPr>
          <a:xfrm>
            <a:off x="311700" y="1527460"/>
            <a:ext cx="3853200" cy="149953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 sz="1400" dirty="0"/>
              <a:t>Total Number of Books 	: 68770</a:t>
            </a:r>
          </a:p>
          <a:p>
            <a:pPr marL="0" lvl="0" indent="0">
              <a:lnSpc>
                <a:spcPct val="100000"/>
              </a:lnSpc>
              <a:buNone/>
            </a:pPr>
            <a:r>
              <a:rPr lang="en" sz="1400" dirty="0"/>
              <a:t>Total Number of Titles 		: 27473</a:t>
            </a:r>
          </a:p>
          <a:p>
            <a:pPr marL="0" lvl="0" indent="0">
              <a:lnSpc>
                <a:spcPct val="100000"/>
              </a:lnSpc>
              <a:buNone/>
            </a:pPr>
            <a:r>
              <a:rPr lang="en" sz="1400" dirty="0"/>
              <a:t>Computer Science / MCA	: 10068</a:t>
            </a:r>
          </a:p>
          <a:p>
            <a:pPr marL="0" lvl="0" indent="0">
              <a:lnSpc>
                <a:spcPct val="100000"/>
              </a:lnSpc>
              <a:buNone/>
            </a:pPr>
            <a:r>
              <a:rPr lang="en-IN" sz="1400" dirty="0"/>
              <a:t>E</a:t>
            </a:r>
            <a:r>
              <a:rPr lang="en" sz="1400" dirty="0"/>
              <a:t>-Books for CS/MCA		: 7000</a:t>
            </a:r>
          </a:p>
          <a:p>
            <a:pPr marL="0" lvl="0" indent="0">
              <a:lnSpc>
                <a:spcPct val="100000"/>
              </a:lnSpc>
              <a:buNone/>
            </a:pPr>
            <a:r>
              <a:rPr lang="en" sz="1400" dirty="0"/>
              <a:t>Journals for CS/MCA 		: 29</a:t>
            </a:r>
          </a:p>
          <a:p>
            <a:pPr marL="0" lvl="0" indent="0">
              <a:lnSpc>
                <a:spcPct val="100000"/>
              </a:lnSpc>
              <a:buNone/>
            </a:pPr>
            <a:r>
              <a:rPr lang="en" sz="1400" dirty="0"/>
              <a:t>IEEE APP/ J-Gate (Engg &amp; Tech)	: 4989	</a:t>
            </a:r>
            <a:endParaRPr sz="1400"/>
          </a:p>
        </p:txBody>
      </p:sp>
      <p:sp>
        <p:nvSpPr>
          <p:cNvPr id="86" name="Google Shape;86;p16"/>
          <p:cNvSpPr txBox="1">
            <a:spLocks noGrp="1"/>
          </p:cNvSpPr>
          <p:nvPr>
            <p:ph type="body" idx="4294967295"/>
          </p:nvPr>
        </p:nvSpPr>
        <p:spPr>
          <a:xfrm>
            <a:off x="4905750" y="812749"/>
            <a:ext cx="3853200" cy="524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buNone/>
            </a:pPr>
            <a:r>
              <a:rPr lang="en" sz="2400" dirty="0">
                <a:solidFill>
                  <a:schemeClr val="accent5"/>
                </a:solidFill>
              </a:rPr>
              <a:t>Other Facilities </a:t>
            </a:r>
            <a:endParaRPr sz="2400">
              <a:solidFill>
                <a:schemeClr val="accent5"/>
              </a:solidFill>
            </a:endParaRPr>
          </a:p>
        </p:txBody>
      </p:sp>
      <p:cxnSp>
        <p:nvCxnSpPr>
          <p:cNvPr id="87" name="Google Shape;87;p16"/>
          <p:cNvCxnSpPr/>
          <p:nvPr/>
        </p:nvCxnSpPr>
        <p:spPr>
          <a:xfrm>
            <a:off x="5012725" y="1423013"/>
            <a:ext cx="270900" cy="0"/>
          </a:xfrm>
          <a:prstGeom prst="straightConnector1">
            <a:avLst/>
          </a:prstGeom>
          <a:noFill/>
          <a:ln w="9525" cap="flat" cmpd="sng">
            <a:solidFill>
              <a:schemeClr val="lt2"/>
            </a:solidFill>
            <a:prstDash val="solid"/>
            <a:round/>
            <a:headEnd type="none" w="sm" len="sm"/>
            <a:tailEnd type="none" w="sm" len="sm"/>
          </a:ln>
        </p:spPr>
      </p:cxnSp>
      <p:sp>
        <p:nvSpPr>
          <p:cNvPr id="88" name="Google Shape;88;p16"/>
          <p:cNvSpPr txBox="1">
            <a:spLocks noGrp="1"/>
          </p:cNvSpPr>
          <p:nvPr>
            <p:ph type="body" idx="4294967295"/>
          </p:nvPr>
        </p:nvSpPr>
        <p:spPr>
          <a:xfrm>
            <a:off x="4905750" y="1527460"/>
            <a:ext cx="3853200" cy="1867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t>Bank	: Punjab National Bank</a:t>
            </a:r>
          </a:p>
          <a:p>
            <a:pPr marL="0" lvl="0" indent="0" algn="l" rtl="0">
              <a:spcBef>
                <a:spcPts val="0"/>
              </a:spcBef>
              <a:spcAft>
                <a:spcPts val="0"/>
              </a:spcAft>
              <a:buNone/>
            </a:pPr>
            <a:r>
              <a:rPr lang="en-IN" sz="1400" dirty="0"/>
              <a:t>	: Thrikkanapuram Branch </a:t>
            </a:r>
          </a:p>
          <a:p>
            <a:pPr marL="0" lvl="0" indent="0" algn="l" rtl="0">
              <a:spcBef>
                <a:spcPts val="0"/>
              </a:spcBef>
              <a:spcAft>
                <a:spcPts val="0"/>
              </a:spcAft>
              <a:buNone/>
            </a:pPr>
            <a:r>
              <a:rPr lang="en-IN" sz="1400" dirty="0"/>
              <a:t>	IFSC :	: PUNB0623200</a:t>
            </a:r>
          </a:p>
          <a:p>
            <a:pPr marL="0" lvl="0" indent="0" algn="l" rtl="0">
              <a:spcBef>
                <a:spcPts val="0"/>
              </a:spcBef>
              <a:spcAft>
                <a:spcPts val="0"/>
              </a:spcAft>
              <a:buNone/>
            </a:pPr>
            <a:endParaRPr lang="en-IN" sz="1400" dirty="0"/>
          </a:p>
          <a:p>
            <a:pPr marL="0" lvl="0" indent="0" algn="l" rtl="0">
              <a:spcBef>
                <a:spcPts val="0"/>
              </a:spcBef>
              <a:spcAft>
                <a:spcPts val="0"/>
              </a:spcAft>
              <a:buNone/>
            </a:pPr>
            <a:r>
              <a:rPr lang="en-IN" sz="1400" dirty="0"/>
              <a:t>Post Office : Thrikkanapuram South P.O</a:t>
            </a:r>
          </a:p>
          <a:p>
            <a:pPr marL="0" lvl="0" indent="0" algn="l" rtl="0">
              <a:spcBef>
                <a:spcPts val="0"/>
              </a:spcBef>
              <a:spcAft>
                <a:spcPts val="0"/>
              </a:spcAft>
              <a:buNone/>
            </a:pPr>
            <a:r>
              <a:rPr lang="en-IN" sz="1400" dirty="0"/>
              <a:t>	    Via- </a:t>
            </a:r>
            <a:r>
              <a:rPr lang="en-IN" sz="1400" dirty="0" err="1"/>
              <a:t>Kaladi</a:t>
            </a:r>
            <a:r>
              <a:rPr lang="en-IN" sz="1400" dirty="0"/>
              <a:t>-MLP, Malappuram </a:t>
            </a:r>
          </a:p>
          <a:p>
            <a:pPr marL="0" lvl="0" indent="0" algn="l" rtl="0">
              <a:spcBef>
                <a:spcPts val="0"/>
              </a:spcBef>
              <a:spcAft>
                <a:spcPts val="0"/>
              </a:spcAft>
              <a:buNone/>
            </a:pPr>
            <a:r>
              <a:rPr lang="en-IN" sz="1400" dirty="0"/>
              <a:t>	     Pin : 679582</a:t>
            </a:r>
          </a:p>
          <a:p>
            <a:pPr marL="0" lvl="0" indent="0" algn="l" rtl="0">
              <a:spcBef>
                <a:spcPts val="0"/>
              </a:spcBef>
              <a:spcAft>
                <a:spcPts val="0"/>
              </a:spcAft>
              <a:buNone/>
            </a:pPr>
            <a:endParaRPr lang="en-IN" sz="1400" dirty="0"/>
          </a:p>
          <a:p>
            <a:pPr marL="0" lvl="0" indent="0" algn="l" rtl="0">
              <a:spcBef>
                <a:spcPts val="0"/>
              </a:spcBef>
              <a:spcAft>
                <a:spcPts val="0"/>
              </a:spcAft>
              <a:buNone/>
            </a:pPr>
            <a:endParaRPr lang="en-IN" sz="1400" dirty="0"/>
          </a:p>
          <a:p>
            <a:pPr marL="0" lvl="0" indent="0" algn="l" rtl="0">
              <a:spcBef>
                <a:spcPts val="0"/>
              </a:spcBef>
              <a:spcAft>
                <a:spcPts val="0"/>
              </a:spcAft>
              <a:buNone/>
            </a:pPr>
            <a:r>
              <a:rPr lang="en-IN" sz="1400" dirty="0"/>
              <a:t>	</a:t>
            </a:r>
            <a:endParaRPr sz="1400" dirty="0"/>
          </a:p>
        </p:txBody>
      </p:sp>
      <p:sp>
        <p:nvSpPr>
          <p:cNvPr id="9" name="Google Shape;83;p16"/>
          <p:cNvSpPr txBox="1">
            <a:spLocks/>
          </p:cNvSpPr>
          <p:nvPr/>
        </p:nvSpPr>
        <p:spPr>
          <a:xfrm>
            <a:off x="306450" y="3008181"/>
            <a:ext cx="3853200" cy="524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2400" b="0" i="0" u="none" strike="noStrike" kern="0" cap="none" spc="0" normalizeH="0" baseline="0" noProof="0" dirty="0">
                <a:ln>
                  <a:noFill/>
                </a:ln>
                <a:solidFill>
                  <a:schemeClr val="accent5"/>
                </a:solidFill>
                <a:effectLst/>
                <a:uLnTx/>
                <a:uFillTx/>
                <a:latin typeface="Roboto"/>
                <a:ea typeface="Roboto"/>
                <a:cs typeface="Roboto"/>
                <a:sym typeface="Roboto"/>
              </a:rPr>
              <a:t>Lab </a:t>
            </a:r>
          </a:p>
        </p:txBody>
      </p:sp>
      <p:sp>
        <p:nvSpPr>
          <p:cNvPr id="10" name="Rectangle 9"/>
          <p:cNvSpPr/>
          <p:nvPr/>
        </p:nvSpPr>
        <p:spPr>
          <a:xfrm>
            <a:off x="320566" y="3547755"/>
            <a:ext cx="3610303" cy="307777"/>
          </a:xfrm>
          <a:prstGeom prst="rect">
            <a:avLst/>
          </a:prstGeom>
        </p:spPr>
        <p:txBody>
          <a:bodyPr wrap="square">
            <a:spAutoFit/>
          </a:bodyPr>
          <a:lstStyle/>
          <a:p>
            <a:pPr lvl="0"/>
            <a:r>
              <a:rPr lang="en" dirty="0">
                <a:solidFill>
                  <a:schemeClr val="accent6">
                    <a:lumMod val="60000"/>
                    <a:lumOff val="40000"/>
                  </a:schemeClr>
                </a:solidFill>
              </a:rPr>
              <a:t>2 Labs : ~90 Computers</a:t>
            </a:r>
          </a:p>
        </p:txBody>
      </p:sp>
      <p:sp>
        <p:nvSpPr>
          <p:cNvPr id="11" name="Google Shape;86;p16"/>
          <p:cNvSpPr txBox="1">
            <a:spLocks/>
          </p:cNvSpPr>
          <p:nvPr/>
        </p:nvSpPr>
        <p:spPr>
          <a:xfrm>
            <a:off x="4900500" y="3371939"/>
            <a:ext cx="3853200" cy="524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2400" b="0" i="0" u="none" strike="noStrike" kern="0" cap="none" spc="0" normalizeH="0" baseline="0" noProof="0" dirty="0">
                <a:ln>
                  <a:noFill/>
                </a:ln>
                <a:solidFill>
                  <a:schemeClr val="accent5"/>
                </a:solidFill>
                <a:effectLst/>
                <a:uLnTx/>
                <a:uFillTx/>
                <a:latin typeface="Roboto"/>
                <a:ea typeface="Roboto"/>
                <a:cs typeface="Roboto"/>
                <a:sym typeface="Roboto"/>
              </a:rPr>
              <a:t>Uniform </a:t>
            </a:r>
          </a:p>
        </p:txBody>
      </p:sp>
      <p:sp>
        <p:nvSpPr>
          <p:cNvPr id="12" name="Rectangle 11"/>
          <p:cNvSpPr/>
          <p:nvPr/>
        </p:nvSpPr>
        <p:spPr>
          <a:xfrm>
            <a:off x="4997669" y="3821024"/>
            <a:ext cx="3915103" cy="307777"/>
          </a:xfrm>
          <a:prstGeom prst="rect">
            <a:avLst/>
          </a:prstGeom>
        </p:spPr>
        <p:txBody>
          <a:bodyPr wrap="square">
            <a:spAutoFit/>
          </a:bodyPr>
          <a:lstStyle/>
          <a:p>
            <a:pPr lvl="0"/>
            <a:r>
              <a:rPr lang="en-IN" dirty="0">
                <a:solidFill>
                  <a:schemeClr val="accent6">
                    <a:lumMod val="60000"/>
                    <a:lumOff val="40000"/>
                  </a:schemeClr>
                </a:solidFill>
              </a:rPr>
              <a:t>Compulsory – See the students</a:t>
            </a:r>
          </a:p>
        </p:txBody>
      </p:sp>
      <p:sp>
        <p:nvSpPr>
          <p:cNvPr id="13" name="Google Shape;83;p16"/>
          <p:cNvSpPr txBox="1">
            <a:spLocks/>
          </p:cNvSpPr>
          <p:nvPr/>
        </p:nvSpPr>
        <p:spPr>
          <a:xfrm>
            <a:off x="385277" y="3885802"/>
            <a:ext cx="3853200" cy="524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Roboto"/>
              <a:buNone/>
              <a:tabLst/>
              <a:defRPr/>
            </a:pPr>
            <a:r>
              <a:rPr kumimoji="0" lang="en-IN" sz="2400" b="0" i="0" u="none" strike="noStrike" kern="0" cap="none" spc="0" normalizeH="0" baseline="0" noProof="0" dirty="0">
                <a:ln>
                  <a:noFill/>
                </a:ln>
                <a:solidFill>
                  <a:schemeClr val="accent5"/>
                </a:solidFill>
                <a:effectLst/>
                <a:uLnTx/>
                <a:uFillTx/>
                <a:latin typeface="Roboto"/>
                <a:ea typeface="Roboto"/>
                <a:cs typeface="Roboto"/>
                <a:sym typeface="Roboto"/>
              </a:rPr>
              <a:t>College Bus </a:t>
            </a:r>
          </a:p>
        </p:txBody>
      </p:sp>
      <p:sp>
        <p:nvSpPr>
          <p:cNvPr id="14" name="Rectangle 13"/>
          <p:cNvSpPr/>
          <p:nvPr/>
        </p:nvSpPr>
        <p:spPr>
          <a:xfrm>
            <a:off x="399393" y="4425376"/>
            <a:ext cx="3610303" cy="307777"/>
          </a:xfrm>
          <a:prstGeom prst="rect">
            <a:avLst/>
          </a:prstGeom>
        </p:spPr>
        <p:txBody>
          <a:bodyPr wrap="square">
            <a:spAutoFit/>
          </a:bodyPr>
          <a:lstStyle/>
          <a:p>
            <a:pPr lvl="0"/>
            <a:r>
              <a:rPr lang="en" dirty="0">
                <a:solidFill>
                  <a:schemeClr val="accent6">
                    <a:lumMod val="60000"/>
                    <a:lumOff val="40000"/>
                  </a:schemeClr>
                </a:solidFill>
              </a:rPr>
              <a:t>1 Bus From Kuttippuram to College</a:t>
            </a:r>
          </a:p>
        </p:txBody>
      </p:sp>
    </p:spTree>
  </p:cSld>
  <p:clrMapOvr>
    <a:masterClrMapping/>
  </p:clrMapOvr>
  <mc:AlternateContent xmlns:mc="http://schemas.openxmlformats.org/markup-compatibility/2006">
    <mc:Choice xmlns:p14="http://schemas.microsoft.com/office/powerpoint/2010/main" Requires="p14">
      <p:transition spd="slow" p14:dur="5250">
        <p14:reveal/>
      </p:transition>
    </mc:Choice>
    <mc:Fallback>
      <p:transition spd="slow">
        <p:fade/>
      </p:transition>
    </mc:Fallback>
  </mc:AlternateContent>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2166</Words>
  <Application>Microsoft Office PowerPoint</Application>
  <PresentationFormat>On-screen Show (16:9)</PresentationFormat>
  <Paragraphs>256</Paragraphs>
  <Slides>31</Slides>
  <Notes>13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Adobe Ming Std L</vt:lpstr>
      <vt:lpstr>Roboto Slab</vt:lpstr>
      <vt:lpstr>Arial</vt:lpstr>
      <vt:lpstr>Calibri</vt:lpstr>
      <vt:lpstr>Copperplate Gothic Light</vt:lpstr>
      <vt:lpstr>Garamond</vt:lpstr>
      <vt:lpstr>Wingdings</vt:lpstr>
      <vt:lpstr>Times New Roman</vt:lpstr>
      <vt:lpstr>Cambria</vt:lpstr>
      <vt:lpstr>Roboto</vt:lpstr>
      <vt:lpstr>Marina</vt:lpstr>
      <vt:lpstr>Office Theme</vt:lpstr>
      <vt:lpstr>PowerPoint Presentation</vt:lpstr>
      <vt:lpstr>Bridge Course </vt:lpstr>
      <vt:lpstr>The  Department</vt:lpstr>
      <vt:lpstr>Members of Staff</vt:lpstr>
      <vt:lpstr>Members of Staff </vt:lpstr>
      <vt:lpstr>Members of Staff</vt:lpstr>
      <vt:lpstr>Members of Staff</vt:lpstr>
      <vt:lpstr>Genral Information </vt:lpstr>
      <vt:lpstr>Facilities </vt:lpstr>
      <vt:lpstr>ACADEMIC STRUCTURE </vt:lpstr>
      <vt:lpstr>Duration </vt:lpstr>
      <vt:lpstr>Academic Year </vt:lpstr>
      <vt:lpstr>Course Structure </vt:lpstr>
      <vt:lpstr>Course Credits </vt:lpstr>
      <vt:lpstr>Credit Distribution</vt:lpstr>
      <vt:lpstr>Advisory Committee Meetings</vt:lpstr>
      <vt:lpstr>Course Registration and Enrolment </vt:lpstr>
      <vt:lpstr>Examinations </vt:lpstr>
      <vt:lpstr>MOOC Courses </vt:lpstr>
      <vt:lpstr>Evaluations </vt:lpstr>
      <vt:lpstr>Continuous Internal Evaluation (CIE)</vt:lpstr>
      <vt:lpstr>CIE</vt:lpstr>
      <vt:lpstr>Attendance </vt:lpstr>
      <vt:lpstr>Pass Minimum</vt:lpstr>
      <vt:lpstr>Grade  and Grade Points</vt:lpstr>
      <vt:lpstr>Curriculum</vt:lpstr>
      <vt:lpstr>Bridge Course  Syllabus</vt:lpstr>
      <vt:lpstr>Bridge Course  Syllabus</vt:lpstr>
      <vt:lpstr>Bridge Course  Syllabus</vt:lpstr>
      <vt:lpstr>Bridge Course  Syllabus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dc:title>
  <dc:creator>Balachandran</dc:creator>
  <cp:lastModifiedBy>Balachandran</cp:lastModifiedBy>
  <cp:revision>28</cp:revision>
  <dcterms:modified xsi:type="dcterms:W3CDTF">2023-08-09T19:52:07Z</dcterms:modified>
</cp:coreProperties>
</file>