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3"/>
  </p:notesMasterIdLst>
  <p:sldIdLst>
    <p:sldId id="256" r:id="rId2"/>
    <p:sldId id="257" r:id="rId3"/>
    <p:sldId id="261" r:id="rId4"/>
    <p:sldId id="265" r:id="rId5"/>
    <p:sldId id="260" r:id="rId6"/>
    <p:sldId id="262" r:id="rId7"/>
    <p:sldId id="264" r:id="rId8"/>
    <p:sldId id="263"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719" autoAdjust="0"/>
  </p:normalViewPr>
  <p:slideViewPr>
    <p:cSldViewPr snapToGrid="0">
      <p:cViewPr varScale="1">
        <p:scale>
          <a:sx n="136" d="100"/>
          <a:sy n="136" d="100"/>
        </p:scale>
        <p:origin x="285"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3FDF6-DFE6-43C3-A79F-AB38A42A4FBF}" type="datetimeFigureOut">
              <a:rPr lang="en-US" smtClean="0"/>
              <a:t>12/16/2020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4D1959-E1AC-427B-B888-A2005E53DD71}" type="slidenum">
              <a:rPr lang="en-US" smtClean="0"/>
              <a:t>‹#›</a:t>
            </a:fld>
            <a:endParaRPr lang="en-US"/>
          </a:p>
        </p:txBody>
      </p:sp>
    </p:spTree>
    <p:extLst>
      <p:ext uri="{BB962C8B-B14F-4D97-AF65-F5344CB8AC3E}">
        <p14:creationId xmlns:p14="http://schemas.microsoft.com/office/powerpoint/2010/main" val="789261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4D1959-E1AC-427B-B888-A2005E53DD71}" type="slidenum">
              <a:rPr lang="en-US" smtClean="0"/>
              <a:t>1</a:t>
            </a:fld>
            <a:endParaRPr lang="en-US"/>
          </a:p>
        </p:txBody>
      </p:sp>
    </p:spTree>
    <p:extLst>
      <p:ext uri="{BB962C8B-B14F-4D97-AF65-F5344CB8AC3E}">
        <p14:creationId xmlns:p14="http://schemas.microsoft.com/office/powerpoint/2010/main" val="3423735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4D1959-E1AC-427B-B888-A2005E53DD71}" type="slidenum">
              <a:rPr lang="en-US" smtClean="0"/>
              <a:t>2</a:t>
            </a:fld>
            <a:endParaRPr lang="en-US"/>
          </a:p>
        </p:txBody>
      </p:sp>
    </p:spTree>
    <p:extLst>
      <p:ext uri="{BB962C8B-B14F-4D97-AF65-F5344CB8AC3E}">
        <p14:creationId xmlns:p14="http://schemas.microsoft.com/office/powerpoint/2010/main" val="2274139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4D1959-E1AC-427B-B888-A2005E53DD71}" type="slidenum">
              <a:rPr lang="en-US" smtClean="0"/>
              <a:t>3</a:t>
            </a:fld>
            <a:endParaRPr lang="en-US"/>
          </a:p>
        </p:txBody>
      </p:sp>
    </p:spTree>
    <p:extLst>
      <p:ext uri="{BB962C8B-B14F-4D97-AF65-F5344CB8AC3E}">
        <p14:creationId xmlns:p14="http://schemas.microsoft.com/office/powerpoint/2010/main" val="363677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4D1959-E1AC-427B-B888-A2005E53DD71}" type="slidenum">
              <a:rPr lang="en-US" smtClean="0"/>
              <a:t>4</a:t>
            </a:fld>
            <a:endParaRPr lang="en-US"/>
          </a:p>
        </p:txBody>
      </p:sp>
    </p:spTree>
    <p:extLst>
      <p:ext uri="{BB962C8B-B14F-4D97-AF65-F5344CB8AC3E}">
        <p14:creationId xmlns:p14="http://schemas.microsoft.com/office/powerpoint/2010/main" val="3228503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packages can be found in the project</a:t>
            </a:r>
            <a:r>
              <a:rPr lang="en-US" baseline="0" dirty="0"/>
              <a:t> file.</a:t>
            </a:r>
            <a:endParaRPr lang="en-US" dirty="0"/>
          </a:p>
        </p:txBody>
      </p:sp>
      <p:sp>
        <p:nvSpPr>
          <p:cNvPr id="4" name="Slide Number Placeholder 3"/>
          <p:cNvSpPr>
            <a:spLocks noGrp="1"/>
          </p:cNvSpPr>
          <p:nvPr>
            <p:ph type="sldNum" sz="quarter" idx="10"/>
          </p:nvPr>
        </p:nvSpPr>
        <p:spPr/>
        <p:txBody>
          <a:bodyPr/>
          <a:lstStyle/>
          <a:p>
            <a:fld id="{F84D1959-E1AC-427B-B888-A2005E53DD71}" type="slidenum">
              <a:rPr lang="en-US" smtClean="0"/>
              <a:t>5</a:t>
            </a:fld>
            <a:endParaRPr lang="en-US"/>
          </a:p>
        </p:txBody>
      </p:sp>
    </p:spTree>
    <p:extLst>
      <p:ext uri="{BB962C8B-B14F-4D97-AF65-F5344CB8AC3E}">
        <p14:creationId xmlns:p14="http://schemas.microsoft.com/office/powerpoint/2010/main" val="926534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4D1959-E1AC-427B-B888-A2005E53DD71}" type="slidenum">
              <a:rPr lang="en-US" smtClean="0"/>
              <a:t>6</a:t>
            </a:fld>
            <a:endParaRPr lang="en-US"/>
          </a:p>
        </p:txBody>
      </p:sp>
    </p:spTree>
    <p:extLst>
      <p:ext uri="{BB962C8B-B14F-4D97-AF65-F5344CB8AC3E}">
        <p14:creationId xmlns:p14="http://schemas.microsoft.com/office/powerpoint/2010/main" val="308169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q"/>
            </a:pPr>
            <a:r>
              <a:rPr lang="en-US" b="0" dirty="0"/>
              <a:t>If interested</a:t>
            </a:r>
            <a:r>
              <a:rPr lang="en-US" b="0" baseline="0" dirty="0"/>
              <a:t> in learning more about the implementation of the entire classifications model please do to not hesitate in referencing the code file of the project which in fact contains all the steps and codes line by line on how &amp; what steps was taken in obtaining such high accuracies.</a:t>
            </a:r>
            <a:endParaRPr lang="en-US" b="0" dirty="0"/>
          </a:p>
        </p:txBody>
      </p:sp>
      <p:sp>
        <p:nvSpPr>
          <p:cNvPr id="4" name="Slide Number Placeholder 3"/>
          <p:cNvSpPr>
            <a:spLocks noGrp="1"/>
          </p:cNvSpPr>
          <p:nvPr>
            <p:ph type="sldNum" sz="quarter" idx="10"/>
          </p:nvPr>
        </p:nvSpPr>
        <p:spPr/>
        <p:txBody>
          <a:bodyPr/>
          <a:lstStyle/>
          <a:p>
            <a:fld id="{F84D1959-E1AC-427B-B888-A2005E53DD71}" type="slidenum">
              <a:rPr lang="en-US" smtClean="0"/>
              <a:t>7</a:t>
            </a:fld>
            <a:endParaRPr lang="en-US"/>
          </a:p>
        </p:txBody>
      </p:sp>
    </p:spTree>
    <p:extLst>
      <p:ext uri="{BB962C8B-B14F-4D97-AF65-F5344CB8AC3E}">
        <p14:creationId xmlns:p14="http://schemas.microsoft.com/office/powerpoint/2010/main" val="3386849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was a slight improvement in accuracies – especially with kNN.</a:t>
            </a:r>
          </a:p>
          <a:p>
            <a:r>
              <a:rPr lang="en-US" baseline="0" dirty="0"/>
              <a:t>Dimension did not improve Logistic nor did it help in way to improve the rest of the models.</a:t>
            </a:r>
            <a:endParaRPr lang="en-US" dirty="0"/>
          </a:p>
        </p:txBody>
      </p:sp>
      <p:sp>
        <p:nvSpPr>
          <p:cNvPr id="4" name="Slide Number Placeholder 3"/>
          <p:cNvSpPr>
            <a:spLocks noGrp="1"/>
          </p:cNvSpPr>
          <p:nvPr>
            <p:ph type="sldNum" sz="quarter" idx="10"/>
          </p:nvPr>
        </p:nvSpPr>
        <p:spPr/>
        <p:txBody>
          <a:bodyPr/>
          <a:lstStyle/>
          <a:p>
            <a:fld id="{F84D1959-E1AC-427B-B888-A2005E53DD71}" type="slidenum">
              <a:rPr lang="en-US" smtClean="0"/>
              <a:t>8</a:t>
            </a:fld>
            <a:endParaRPr lang="en-US"/>
          </a:p>
        </p:txBody>
      </p:sp>
    </p:spTree>
    <p:extLst>
      <p:ext uri="{BB962C8B-B14F-4D97-AF65-F5344CB8AC3E}">
        <p14:creationId xmlns:p14="http://schemas.microsoft.com/office/powerpoint/2010/main" val="957220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B625BD-4426-4308-9B1D-042E49E4B6E0}"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D85DB-7FB4-4FB3-8C81-0D3EE59D00C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927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B625BD-4426-4308-9B1D-042E49E4B6E0}"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D85DB-7FB4-4FB3-8C81-0D3EE59D00C6}" type="slidenum">
              <a:rPr lang="en-US" smtClean="0"/>
              <a:t>‹#›</a:t>
            </a:fld>
            <a:endParaRPr lang="en-US"/>
          </a:p>
        </p:txBody>
      </p:sp>
    </p:spTree>
    <p:extLst>
      <p:ext uri="{BB962C8B-B14F-4D97-AF65-F5344CB8AC3E}">
        <p14:creationId xmlns:p14="http://schemas.microsoft.com/office/powerpoint/2010/main" val="882543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B625BD-4426-4308-9B1D-042E49E4B6E0}"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D85DB-7FB4-4FB3-8C81-0D3EE59D00C6}" type="slidenum">
              <a:rPr lang="en-US" smtClean="0"/>
              <a:t>‹#›</a:t>
            </a:fld>
            <a:endParaRPr lang="en-US"/>
          </a:p>
        </p:txBody>
      </p:sp>
    </p:spTree>
    <p:extLst>
      <p:ext uri="{BB962C8B-B14F-4D97-AF65-F5344CB8AC3E}">
        <p14:creationId xmlns:p14="http://schemas.microsoft.com/office/powerpoint/2010/main" val="1273700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B625BD-4426-4308-9B1D-042E49E4B6E0}"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D85DB-7FB4-4FB3-8C81-0D3EE59D00C6}" type="slidenum">
              <a:rPr lang="en-US" smtClean="0"/>
              <a:t>‹#›</a:t>
            </a:fld>
            <a:endParaRPr lang="en-US"/>
          </a:p>
        </p:txBody>
      </p:sp>
    </p:spTree>
    <p:extLst>
      <p:ext uri="{BB962C8B-B14F-4D97-AF65-F5344CB8AC3E}">
        <p14:creationId xmlns:p14="http://schemas.microsoft.com/office/powerpoint/2010/main" val="2869654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B625BD-4426-4308-9B1D-042E49E4B6E0}"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D85DB-7FB4-4FB3-8C81-0D3EE59D00C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9413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B625BD-4426-4308-9B1D-042E49E4B6E0}"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D85DB-7FB4-4FB3-8C81-0D3EE59D00C6}" type="slidenum">
              <a:rPr lang="en-US" smtClean="0"/>
              <a:t>‹#›</a:t>
            </a:fld>
            <a:endParaRPr lang="en-US"/>
          </a:p>
        </p:txBody>
      </p:sp>
    </p:spTree>
    <p:extLst>
      <p:ext uri="{BB962C8B-B14F-4D97-AF65-F5344CB8AC3E}">
        <p14:creationId xmlns:p14="http://schemas.microsoft.com/office/powerpoint/2010/main" val="71867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B625BD-4426-4308-9B1D-042E49E4B6E0}" type="datetimeFigureOut">
              <a:rPr lang="en-US" smtClean="0"/>
              <a:t>12/16/2020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3D85DB-7FB4-4FB3-8C81-0D3EE59D00C6}" type="slidenum">
              <a:rPr lang="en-US" smtClean="0"/>
              <a:t>‹#›</a:t>
            </a:fld>
            <a:endParaRPr lang="en-US"/>
          </a:p>
        </p:txBody>
      </p:sp>
    </p:spTree>
    <p:extLst>
      <p:ext uri="{BB962C8B-B14F-4D97-AF65-F5344CB8AC3E}">
        <p14:creationId xmlns:p14="http://schemas.microsoft.com/office/powerpoint/2010/main" val="2063384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B625BD-4426-4308-9B1D-042E49E4B6E0}" type="datetimeFigureOut">
              <a:rPr lang="en-US" smtClean="0"/>
              <a:t>12/16/2020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3D85DB-7FB4-4FB3-8C81-0D3EE59D00C6}" type="slidenum">
              <a:rPr lang="en-US" smtClean="0"/>
              <a:t>‹#›</a:t>
            </a:fld>
            <a:endParaRPr lang="en-US"/>
          </a:p>
        </p:txBody>
      </p:sp>
    </p:spTree>
    <p:extLst>
      <p:ext uri="{BB962C8B-B14F-4D97-AF65-F5344CB8AC3E}">
        <p14:creationId xmlns:p14="http://schemas.microsoft.com/office/powerpoint/2010/main" val="292573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7B625BD-4426-4308-9B1D-042E49E4B6E0}" type="datetimeFigureOut">
              <a:rPr lang="en-US" smtClean="0"/>
              <a:t>12/16/2020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03D85DB-7FB4-4FB3-8C81-0D3EE59D00C6}" type="slidenum">
              <a:rPr lang="en-US" smtClean="0"/>
              <a:t>‹#›</a:t>
            </a:fld>
            <a:endParaRPr lang="en-US"/>
          </a:p>
        </p:txBody>
      </p:sp>
    </p:spTree>
    <p:extLst>
      <p:ext uri="{BB962C8B-B14F-4D97-AF65-F5344CB8AC3E}">
        <p14:creationId xmlns:p14="http://schemas.microsoft.com/office/powerpoint/2010/main" val="1988463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7B625BD-4426-4308-9B1D-042E49E4B6E0}" type="datetimeFigureOut">
              <a:rPr lang="en-US" smtClean="0"/>
              <a:t>12/16/2020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03D85DB-7FB4-4FB3-8C81-0D3EE59D00C6}" type="slidenum">
              <a:rPr lang="en-US" smtClean="0"/>
              <a:t>‹#›</a:t>
            </a:fld>
            <a:endParaRPr lang="en-US"/>
          </a:p>
        </p:txBody>
      </p:sp>
    </p:spTree>
    <p:extLst>
      <p:ext uri="{BB962C8B-B14F-4D97-AF65-F5344CB8AC3E}">
        <p14:creationId xmlns:p14="http://schemas.microsoft.com/office/powerpoint/2010/main" val="1200772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B625BD-4426-4308-9B1D-042E49E4B6E0}"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D85DB-7FB4-4FB3-8C81-0D3EE59D00C6}" type="slidenum">
              <a:rPr lang="en-US" smtClean="0"/>
              <a:t>‹#›</a:t>
            </a:fld>
            <a:endParaRPr lang="en-US"/>
          </a:p>
        </p:txBody>
      </p:sp>
    </p:spTree>
    <p:extLst>
      <p:ext uri="{BB962C8B-B14F-4D97-AF65-F5344CB8AC3E}">
        <p14:creationId xmlns:p14="http://schemas.microsoft.com/office/powerpoint/2010/main" val="3212400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7B625BD-4426-4308-9B1D-042E49E4B6E0}" type="datetimeFigureOut">
              <a:rPr lang="en-US" smtClean="0"/>
              <a:t>12/16/2020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03D85DB-7FB4-4FB3-8C81-0D3EE59D00C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00222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70067"/>
            <a:ext cx="9144000" cy="1884217"/>
          </a:xfrm>
        </p:spPr>
        <p:txBody>
          <a:bodyPr>
            <a:normAutofit/>
          </a:bodyPr>
          <a:lstStyle/>
          <a:p>
            <a:pPr algn="ctr"/>
            <a:r>
              <a:rPr lang="en-US" sz="6700" b="1" cap="all" dirty="0">
                <a:solidFill>
                  <a:schemeClr val="tx1">
                    <a:lumMod val="75000"/>
                    <a:lumOff val="25000"/>
                  </a:schemeClr>
                </a:solidFill>
              </a:rPr>
              <a:t>Breast</a:t>
            </a:r>
            <a:r>
              <a:rPr lang="en-US" sz="6700" dirty="0"/>
              <a:t> </a:t>
            </a:r>
            <a:r>
              <a:rPr lang="en-US" sz="6700" b="1" cap="all" dirty="0">
                <a:solidFill>
                  <a:schemeClr val="tx1">
                    <a:lumMod val="75000"/>
                    <a:lumOff val="25000"/>
                  </a:schemeClr>
                </a:solidFill>
              </a:rPr>
              <a:t>Cancer</a:t>
            </a:r>
            <a:r>
              <a:rPr lang="en-US" sz="6700" dirty="0"/>
              <a:t> </a:t>
            </a:r>
            <a:r>
              <a:rPr lang="en-US" sz="6700" b="1" cap="all" dirty="0">
                <a:solidFill>
                  <a:schemeClr val="tx1">
                    <a:lumMod val="75000"/>
                    <a:lumOff val="25000"/>
                  </a:schemeClr>
                </a:solidFill>
              </a:rPr>
              <a:t>prediction</a:t>
            </a:r>
            <a:r>
              <a:rPr lang="en-US" sz="6700" dirty="0"/>
              <a:t> </a:t>
            </a:r>
            <a:r>
              <a:rPr lang="en-US" sz="5300" b="1" cap="all" dirty="0">
                <a:solidFill>
                  <a:schemeClr val="tx1">
                    <a:lumMod val="75000"/>
                    <a:lumOff val="25000"/>
                  </a:schemeClr>
                </a:solidFill>
              </a:rPr>
              <a:t>(bcp) Project</a:t>
            </a:r>
          </a:p>
        </p:txBody>
      </p:sp>
      <p:pic>
        <p:nvPicPr>
          <p:cNvPr id="4" name="Picture 3">
            <a:extLst>
              <a:ext uri="{FF2B5EF4-FFF2-40B4-BE49-F238E27FC236}">
                <a16:creationId xmlns:a16="http://schemas.microsoft.com/office/drawing/2014/main" id="{22122B8C-9884-4C45-AE0A-77944D90C105}"/>
              </a:ext>
            </a:extLst>
          </p:cNvPr>
          <p:cNvPicPr>
            <a:picLocks noChangeAspect="1"/>
          </p:cNvPicPr>
          <p:nvPr/>
        </p:nvPicPr>
        <p:blipFill>
          <a:blip r:embed="rId3"/>
          <a:stretch>
            <a:fillRect/>
          </a:stretch>
        </p:blipFill>
        <p:spPr>
          <a:xfrm>
            <a:off x="71857" y="6125104"/>
            <a:ext cx="2079709" cy="188530"/>
          </a:xfrm>
          <a:prstGeom prst="rect">
            <a:avLst/>
          </a:prstGeom>
        </p:spPr>
      </p:pic>
      <p:pic>
        <p:nvPicPr>
          <p:cNvPr id="5" name="Picture 4">
            <a:extLst>
              <a:ext uri="{FF2B5EF4-FFF2-40B4-BE49-F238E27FC236}">
                <a16:creationId xmlns:a16="http://schemas.microsoft.com/office/drawing/2014/main" id="{7324F272-18AE-4550-85BA-E0231591A041}"/>
              </a:ext>
            </a:extLst>
          </p:cNvPr>
          <p:cNvPicPr>
            <a:picLocks noChangeAspect="1"/>
          </p:cNvPicPr>
          <p:nvPr/>
        </p:nvPicPr>
        <p:blipFill>
          <a:blip r:embed="rId4"/>
          <a:stretch>
            <a:fillRect/>
          </a:stretch>
        </p:blipFill>
        <p:spPr>
          <a:xfrm rot="10800000" flipH="1" flipV="1">
            <a:off x="6024877" y="6133561"/>
            <a:ext cx="6095266" cy="180072"/>
          </a:xfrm>
          <a:prstGeom prst="rect">
            <a:avLst/>
          </a:prstGeom>
        </p:spPr>
      </p:pic>
    </p:spTree>
    <p:extLst>
      <p:ext uri="{BB962C8B-B14F-4D97-AF65-F5344CB8AC3E}">
        <p14:creationId xmlns:p14="http://schemas.microsoft.com/office/powerpoint/2010/main" val="2382143909"/>
      </p:ext>
    </p:extLst>
  </p:cSld>
  <p:clrMapOvr>
    <a:masterClrMapping/>
  </p:clrMapOvr>
  <mc:AlternateContent xmlns:mc="http://schemas.openxmlformats.org/markup-compatibility/2006" xmlns:p14="http://schemas.microsoft.com/office/powerpoint/2010/main">
    <mc:Choice Requires="p14">
      <p:transition spd="slow" p14:dur="2000" advTm="22479"/>
    </mc:Choice>
    <mc:Fallback xmlns="">
      <p:transition spd="slow" advTm="2247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054100"/>
            <a:ext cx="10058400" cy="698500"/>
          </a:xfrm>
        </p:spPr>
        <p:txBody>
          <a:bodyPr>
            <a:normAutofit fontScale="90000"/>
          </a:bodyPr>
          <a:lstStyle/>
          <a:p>
            <a:r>
              <a:rPr lang="en-US" dirty="0"/>
              <a:t>In conclusion</a:t>
            </a:r>
          </a:p>
        </p:txBody>
      </p:sp>
      <p:sp>
        <p:nvSpPr>
          <p:cNvPr id="3" name="Content Placeholder 2"/>
          <p:cNvSpPr>
            <a:spLocks noGrp="1"/>
          </p:cNvSpPr>
          <p:nvPr>
            <p:ph idx="1"/>
          </p:nvPr>
        </p:nvSpPr>
        <p:spPr/>
        <p:txBody>
          <a:bodyPr>
            <a:normAutofit fontScale="92500"/>
          </a:bodyPr>
          <a:lstStyle/>
          <a:p>
            <a:pPr>
              <a:lnSpc>
                <a:spcPct val="150000"/>
              </a:lnSpc>
            </a:pPr>
            <a:r>
              <a:rPr lang="en-US" dirty="0"/>
              <a:t>Overall, outcome and experience of this project has been truly great. </a:t>
            </a:r>
          </a:p>
          <a:p>
            <a:pPr>
              <a:lnSpc>
                <a:spcPct val="150000"/>
              </a:lnSpc>
            </a:pPr>
            <a:r>
              <a:rPr lang="en-US" dirty="0"/>
              <a:t>I have learnt a lot</a:t>
            </a:r>
          </a:p>
          <a:p>
            <a:pPr lvl="1">
              <a:lnSpc>
                <a:spcPct val="150000"/>
              </a:lnSpc>
            </a:pPr>
            <a:r>
              <a:rPr lang="en-US" sz="2000" dirty="0"/>
              <a:t>How to train models</a:t>
            </a:r>
          </a:p>
          <a:p>
            <a:pPr lvl="1">
              <a:lnSpc>
                <a:spcPct val="150000"/>
              </a:lnSpc>
            </a:pPr>
            <a:r>
              <a:rPr lang="en-US" sz="2000" dirty="0"/>
              <a:t>Compare different type of models</a:t>
            </a:r>
          </a:p>
          <a:p>
            <a:pPr lvl="1">
              <a:lnSpc>
                <a:spcPct val="150000"/>
              </a:lnSpc>
            </a:pPr>
            <a:r>
              <a:rPr lang="en-US" sz="2000" dirty="0"/>
              <a:t>Evaluate model performance.</a:t>
            </a:r>
          </a:p>
          <a:p>
            <a:pPr lvl="1">
              <a:lnSpc>
                <a:spcPct val="150000"/>
              </a:lnSpc>
            </a:pPr>
            <a:r>
              <a:rPr lang="en-US" sz="2000" dirty="0"/>
              <a:t>Improve on model accuracies.</a:t>
            </a:r>
          </a:p>
          <a:p>
            <a:pPr marL="91440" lvl="1" indent="-91440">
              <a:lnSpc>
                <a:spcPct val="150000"/>
              </a:lnSpc>
              <a:spcBef>
                <a:spcPts val="1200"/>
              </a:spcBef>
              <a:spcAft>
                <a:spcPts val="200"/>
              </a:spcAft>
              <a:buSzPct val="100000"/>
              <a:buFont typeface="Calibri" panose="020F0502020204030204" pitchFamily="34" charset="0"/>
              <a:buChar char=" "/>
            </a:pPr>
            <a:r>
              <a:rPr lang="en-US" sz="2100" dirty="0"/>
              <a:t>Finally, my best model (kNN) was able to correctly predict breast cancer dataset with a 98% accuracy.</a:t>
            </a:r>
          </a:p>
        </p:txBody>
      </p:sp>
    </p:spTree>
    <p:extLst>
      <p:ext uri="{BB962C8B-B14F-4D97-AF65-F5344CB8AC3E}">
        <p14:creationId xmlns:p14="http://schemas.microsoft.com/office/powerpoint/2010/main" val="1736934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Q&amp;A</a:t>
            </a:r>
          </a:p>
        </p:txBody>
      </p:sp>
      <p:sp>
        <p:nvSpPr>
          <p:cNvPr id="3" name="Content Placeholder 2"/>
          <p:cNvSpPr>
            <a:spLocks noGrp="1"/>
          </p:cNvSpPr>
          <p:nvPr>
            <p:ph idx="1"/>
          </p:nvPr>
        </p:nvSpPr>
        <p:spPr/>
        <p:txBody>
          <a:bodyPr>
            <a:normAutofit/>
          </a:bodyPr>
          <a:lstStyle/>
          <a:p>
            <a:pPr marL="0" indent="0">
              <a:buNone/>
            </a:pPr>
            <a:r>
              <a:rPr lang="en-US" sz="2200" dirty="0"/>
              <a:t>Note: All code related questions can easily be answered by visiting the project directory.</a:t>
            </a:r>
          </a:p>
          <a:p>
            <a:pPr marL="0" indent="0">
              <a:buNone/>
            </a:pPr>
            <a:endParaRPr lang="en-US" sz="2200" dirty="0"/>
          </a:p>
          <a:p>
            <a:pPr marL="0" indent="0" algn="ctr">
              <a:buNone/>
            </a:pPr>
            <a:r>
              <a:rPr lang="en-US" sz="20000" dirty="0"/>
              <a:t>?</a:t>
            </a:r>
          </a:p>
        </p:txBody>
      </p:sp>
    </p:spTree>
    <p:extLst>
      <p:ext uri="{BB962C8B-B14F-4D97-AF65-F5344CB8AC3E}">
        <p14:creationId xmlns:p14="http://schemas.microsoft.com/office/powerpoint/2010/main" val="420109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54870"/>
            <a:ext cx="10058400" cy="713510"/>
          </a:xfrm>
        </p:spPr>
        <p:txBody>
          <a:bodyPr>
            <a:noAutofit/>
          </a:bodyPr>
          <a:lstStyle/>
          <a:p>
            <a:r>
              <a:rPr lang="en-US" b="1" cap="all" dirty="0"/>
              <a:t>Introduction</a:t>
            </a:r>
          </a:p>
        </p:txBody>
      </p:sp>
      <p:sp>
        <p:nvSpPr>
          <p:cNvPr id="3" name="Content Placeholder 2"/>
          <p:cNvSpPr>
            <a:spLocks noGrp="1"/>
          </p:cNvSpPr>
          <p:nvPr>
            <p:ph idx="1"/>
          </p:nvPr>
        </p:nvSpPr>
        <p:spPr>
          <a:xfrm>
            <a:off x="1097280" y="1845734"/>
            <a:ext cx="10058400" cy="4278340"/>
          </a:xfrm>
        </p:spPr>
        <p:txBody>
          <a:bodyPr>
            <a:normAutofit/>
          </a:bodyPr>
          <a:lstStyle/>
          <a:p>
            <a:r>
              <a:rPr lang="en-US" dirty="0"/>
              <a:t>Breast Cancer (BC) – is a type of cancer that starts in the breast. And this type of cancer starts when cells begin to grow out of control – which usually forms a tumor that can often be seen on an x-ray or felt as a lump and most of these lumps are benign and/or not cancer (malignant) </a:t>
            </a:r>
            <a:r>
              <a:rPr lang="en-US" b="1" dirty="0"/>
              <a:t>[1].</a:t>
            </a:r>
            <a:r>
              <a:rPr lang="en-US" dirty="0"/>
              <a:t> All over the world, BC has been identified as one of the most widespread cancers amongst women and the major cause of female cancer death. Doctors and researchers alike have been focused on the timely detection of cancer as it spreads in surrounding tissues in the body (Siegel, Miller, &amp; Jemal, 2015) </a:t>
            </a:r>
            <a:r>
              <a:rPr lang="en-US" b="1" dirty="0"/>
              <a:t>[3]</a:t>
            </a:r>
            <a:r>
              <a:rPr lang="en-US" dirty="0"/>
              <a:t>. Hence, the timely detection of cancer is important for the survival rate after undergoing cancer treatment </a:t>
            </a:r>
            <a:r>
              <a:rPr lang="en-US" b="1" dirty="0"/>
              <a:t>[1].</a:t>
            </a:r>
            <a:endParaRPr lang="en-US" dirty="0"/>
          </a:p>
          <a:p>
            <a:pPr>
              <a:lnSpc>
                <a:spcPct val="100000"/>
              </a:lnSpc>
            </a:pPr>
            <a:r>
              <a:rPr lang="en-US" dirty="0"/>
              <a:t>In this project, I will be using the dataset from UCI Irvine Machine Learning Repository (UCI) to see how well we can accurately detect and/or classify if a tumor is malignant or benign</a:t>
            </a:r>
          </a:p>
          <a:p>
            <a:pPr>
              <a:lnSpc>
                <a:spcPct val="100000"/>
              </a:lnSpc>
            </a:pPr>
            <a:r>
              <a:rPr lang="en-US" sz="2200" dirty="0"/>
              <a:t>I decided to use this dataset for my first project on machine learning, since it’s a very straightforward dataset with no missing values and all variables being real-valued (no categorical variables). Number of attributes for each patient: 31</a:t>
            </a:r>
          </a:p>
        </p:txBody>
      </p:sp>
    </p:spTree>
    <p:extLst>
      <p:ext uri="{BB962C8B-B14F-4D97-AF65-F5344CB8AC3E}">
        <p14:creationId xmlns:p14="http://schemas.microsoft.com/office/powerpoint/2010/main" val="1672703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039091"/>
            <a:ext cx="10058400" cy="698269"/>
          </a:xfrm>
        </p:spPr>
        <p:txBody>
          <a:bodyPr>
            <a:noAutofit/>
          </a:bodyPr>
          <a:lstStyle/>
          <a:p>
            <a:r>
              <a:rPr lang="en-US" b="1" cap="all" dirty="0"/>
              <a:t>DATA USED FOR THE PROJECT</a:t>
            </a:r>
          </a:p>
        </p:txBody>
      </p:sp>
      <p:sp>
        <p:nvSpPr>
          <p:cNvPr id="3" name="Content Placeholder 2"/>
          <p:cNvSpPr>
            <a:spLocks noGrp="1"/>
          </p:cNvSpPr>
          <p:nvPr>
            <p:ph idx="1"/>
          </p:nvPr>
        </p:nvSpPr>
        <p:spPr/>
        <p:txBody>
          <a:bodyPr>
            <a:noAutofit/>
          </a:bodyPr>
          <a:lstStyle/>
          <a:p>
            <a:pPr>
              <a:lnSpc>
                <a:spcPct val="150000"/>
              </a:lnSpc>
            </a:pPr>
            <a:r>
              <a:rPr lang="en-US" sz="2200" dirty="0">
                <a:latin typeface="Times New Roman" panose="02020603050405020304" pitchFamily="18" charset="0"/>
                <a:cs typeface="Times New Roman" panose="02020603050405020304" pitchFamily="18" charset="0"/>
              </a:rPr>
              <a:t>The dataset contains about 569 samples and 31 features computed from digital images. Each sample identifies parameters of each patient.</a:t>
            </a:r>
          </a:p>
          <a:p>
            <a:pPr fontAlgn="base">
              <a:lnSpc>
                <a:spcPct val="100000"/>
              </a:lnSpc>
            </a:pPr>
            <a:r>
              <a:rPr lang="en-US" sz="2200" b="1" dirty="0">
                <a:latin typeface="Times New Roman" panose="02020603050405020304" pitchFamily="18" charset="0"/>
                <a:cs typeface="Times New Roman" panose="02020603050405020304" pitchFamily="18" charset="0"/>
              </a:rPr>
              <a:t>For example:</a:t>
            </a:r>
          </a:p>
          <a:p>
            <a:pPr marL="525780" lvl="2" indent="-342900" fontAlgn="base">
              <a:lnSpc>
                <a:spcPct val="100000"/>
              </a:lnSpc>
              <a:spcBef>
                <a:spcPts val="1200"/>
              </a:spcBef>
              <a:spcAft>
                <a:spcPts val="200"/>
              </a:spcAft>
              <a:buSzPct val="100000"/>
              <a:buFont typeface="Arial" panose="020B0604020202020204" pitchFamily="34" charset="0"/>
              <a:buChar char="•"/>
            </a:pPr>
            <a:r>
              <a:rPr lang="en-US" sz="1700" b="1" cap="all" spc="-50" dirty="0">
                <a:latin typeface="Times New Roman" panose="02020603050405020304" pitchFamily="18" charset="0"/>
                <a:ea typeface="+mj-ea"/>
                <a:cs typeface="Times New Roman" panose="02020603050405020304" pitchFamily="18" charset="0"/>
              </a:rPr>
              <a:t>diagnosis</a:t>
            </a:r>
          </a:p>
          <a:p>
            <a:pPr marL="525780" lvl="2" indent="-342900" fontAlgn="base">
              <a:lnSpc>
                <a:spcPct val="100000"/>
              </a:lnSpc>
              <a:spcBef>
                <a:spcPts val="1200"/>
              </a:spcBef>
              <a:spcAft>
                <a:spcPts val="200"/>
              </a:spcAft>
              <a:buSzPct val="100000"/>
              <a:buFont typeface="Arial" panose="020B0604020202020204" pitchFamily="34" charset="0"/>
              <a:buChar char="•"/>
            </a:pPr>
            <a:r>
              <a:rPr lang="en-US" sz="1700" b="1" cap="all" spc="-50" dirty="0">
                <a:latin typeface="Times New Roman" panose="02020603050405020304" pitchFamily="18" charset="0"/>
                <a:ea typeface="+mj-ea"/>
                <a:cs typeface="Times New Roman" panose="02020603050405020304" pitchFamily="18" charset="0"/>
              </a:rPr>
              <a:t>radius</a:t>
            </a:r>
          </a:p>
          <a:p>
            <a:pPr marL="525780" lvl="2" indent="-342900" fontAlgn="base">
              <a:lnSpc>
                <a:spcPct val="100000"/>
              </a:lnSpc>
              <a:spcBef>
                <a:spcPts val="1200"/>
              </a:spcBef>
              <a:spcAft>
                <a:spcPts val="200"/>
              </a:spcAft>
              <a:buSzPct val="100000"/>
              <a:buFont typeface="Arial" panose="020B0604020202020204" pitchFamily="34" charset="0"/>
              <a:buChar char="•"/>
            </a:pPr>
            <a:r>
              <a:rPr lang="en-US" sz="1700" b="1" cap="all" spc="-50" dirty="0">
                <a:latin typeface="Times New Roman" panose="02020603050405020304" pitchFamily="18" charset="0"/>
                <a:ea typeface="+mj-ea"/>
                <a:cs typeface="Times New Roman" panose="02020603050405020304" pitchFamily="18" charset="0"/>
              </a:rPr>
              <a:t>Texture</a:t>
            </a:r>
          </a:p>
          <a:p>
            <a:pPr marL="525780" lvl="2" indent="-342900" fontAlgn="base">
              <a:lnSpc>
                <a:spcPct val="100000"/>
              </a:lnSpc>
              <a:spcBef>
                <a:spcPts val="1200"/>
              </a:spcBef>
              <a:spcAft>
                <a:spcPts val="200"/>
              </a:spcAft>
              <a:buSzPct val="100000"/>
              <a:buFont typeface="Arial" panose="020B0604020202020204" pitchFamily="34" charset="0"/>
              <a:buChar char="•"/>
            </a:pPr>
            <a:r>
              <a:rPr lang="en-US" sz="1700" b="1" cap="all" spc="-50" dirty="0">
                <a:latin typeface="Times New Roman" panose="02020603050405020304" pitchFamily="18" charset="0"/>
                <a:ea typeface="+mj-ea"/>
                <a:cs typeface="Times New Roman" panose="02020603050405020304" pitchFamily="18" charset="0"/>
              </a:rPr>
              <a:t>Etc., </a:t>
            </a:r>
          </a:p>
        </p:txBody>
      </p:sp>
    </p:spTree>
    <p:extLst>
      <p:ext uri="{BB962C8B-B14F-4D97-AF65-F5344CB8AC3E}">
        <p14:creationId xmlns:p14="http://schemas.microsoft.com/office/powerpoint/2010/main" val="2221592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14400"/>
            <a:ext cx="10058400" cy="822960"/>
          </a:xfrm>
        </p:spPr>
        <p:txBody>
          <a:bodyPr/>
          <a:lstStyle/>
          <a:p>
            <a:r>
              <a:rPr lang="en-US" dirty="0"/>
              <a:t>Data Processing</a:t>
            </a:r>
          </a:p>
        </p:txBody>
      </p:sp>
      <p:sp>
        <p:nvSpPr>
          <p:cNvPr id="3" name="Content Placeholder 2"/>
          <p:cNvSpPr>
            <a:spLocks noGrp="1"/>
          </p:cNvSpPr>
          <p:nvPr>
            <p:ph idx="1"/>
          </p:nvPr>
        </p:nvSpPr>
        <p:spPr/>
        <p:txBody>
          <a:bodyPr>
            <a:noAutofit/>
          </a:bodyPr>
          <a:lstStyle/>
          <a:p>
            <a:pPr>
              <a:lnSpc>
                <a:spcPct val="150000"/>
              </a:lnSpc>
            </a:pPr>
            <a:r>
              <a:rPr lang="en-US" sz="2300" dirty="0">
                <a:latin typeface="Times New Roman" panose="02020603050405020304" pitchFamily="18" charset="0"/>
                <a:cs typeface="Times New Roman" panose="02020603050405020304" pitchFamily="18" charset="0"/>
              </a:rPr>
              <a:t>The raw data collected for data analysis may be incomplete, noisy, or inconsistent. Incomplete data may be the result of some values missing for some attributes, the lack of data for interesting attributes, or the availability of only aggregate data. </a:t>
            </a:r>
          </a:p>
          <a:p>
            <a:pPr>
              <a:lnSpc>
                <a:spcPct val="150000"/>
              </a:lnSpc>
            </a:pPr>
            <a:r>
              <a:rPr lang="en-US" sz="2300" dirty="0">
                <a:latin typeface="Times New Roman" panose="02020603050405020304" pitchFamily="18" charset="0"/>
                <a:cs typeface="Times New Roman" panose="02020603050405020304" pitchFamily="18" charset="0"/>
              </a:rPr>
              <a:t>Hence, due to the time limitation that we have in other to get the project completed, there were no much-preprocessing steps – such as data cleaning, data transformation, and data discretization that was carried out on this dataset.</a:t>
            </a:r>
            <a:endParaRPr lang="en-US" sz="2300" dirty="0"/>
          </a:p>
        </p:txBody>
      </p:sp>
    </p:spTree>
    <p:extLst>
      <p:ext uri="{BB962C8B-B14F-4D97-AF65-F5344CB8AC3E}">
        <p14:creationId xmlns:p14="http://schemas.microsoft.com/office/powerpoint/2010/main" val="3793182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58982"/>
            <a:ext cx="10058400" cy="878378"/>
          </a:xfrm>
        </p:spPr>
        <p:txBody>
          <a:bodyPr>
            <a:normAutofit/>
          </a:bodyPr>
          <a:lstStyle/>
          <a:p>
            <a:r>
              <a:rPr lang="en-US" b="1" cap="all" dirty="0"/>
              <a:t>Packages used</a:t>
            </a:r>
          </a:p>
        </p:txBody>
      </p:sp>
      <p:sp>
        <p:nvSpPr>
          <p:cNvPr id="3" name="Content Placeholder 2"/>
          <p:cNvSpPr>
            <a:spLocks noGrp="1"/>
          </p:cNvSpPr>
          <p:nvPr>
            <p:ph idx="1"/>
          </p:nvPr>
        </p:nvSpPr>
        <p:spPr/>
        <p:txBody>
          <a:bodyPr>
            <a:normAutofit fontScale="70000" lnSpcReduction="20000"/>
          </a:bodyPr>
          <a:lstStyle/>
          <a:p>
            <a:pPr>
              <a:lnSpc>
                <a:spcPct val="150000"/>
              </a:lnSpc>
              <a:buFont typeface="Wingdings" panose="05000000000000000000" pitchFamily="2" charset="2"/>
              <a:buChar char="Ø"/>
            </a:pPr>
            <a:r>
              <a:rPr lang="en-US" sz="2200" b="1" cap="all" spc="-50" dirty="0">
                <a:latin typeface="Times New Roman" panose="02020603050405020304" pitchFamily="18" charset="0"/>
                <a:ea typeface="+mj-ea"/>
                <a:cs typeface="Times New Roman" panose="02020603050405020304" pitchFamily="18" charset="0"/>
              </a:rPr>
              <a:t>Sklearn </a:t>
            </a:r>
          </a:p>
          <a:p>
            <a:pPr lvl="1">
              <a:lnSpc>
                <a:spcPct val="150000"/>
              </a:lnSpc>
            </a:pPr>
            <a:r>
              <a:rPr lang="en-US" sz="2200" b="1" cap="all" spc="-50" dirty="0">
                <a:latin typeface="Times New Roman" panose="02020603050405020304" pitchFamily="18" charset="0"/>
                <a:ea typeface="+mj-ea"/>
                <a:cs typeface="Times New Roman" panose="02020603050405020304" pitchFamily="18" charset="0"/>
              </a:rPr>
              <a:t>Ensemble</a:t>
            </a:r>
          </a:p>
          <a:p>
            <a:pPr lvl="1">
              <a:lnSpc>
                <a:spcPct val="150000"/>
              </a:lnSpc>
            </a:pPr>
            <a:r>
              <a:rPr lang="en-US" sz="2200" b="1" cap="all" spc="-50" dirty="0">
                <a:latin typeface="Times New Roman" panose="02020603050405020304" pitchFamily="18" charset="0"/>
                <a:ea typeface="+mj-ea"/>
                <a:cs typeface="Times New Roman" panose="02020603050405020304" pitchFamily="18" charset="0"/>
              </a:rPr>
              <a:t>Linear model,</a:t>
            </a:r>
          </a:p>
          <a:p>
            <a:pPr lvl="1">
              <a:lnSpc>
                <a:spcPct val="150000"/>
              </a:lnSpc>
            </a:pPr>
            <a:r>
              <a:rPr lang="en-US" sz="2200" b="1" cap="all" spc="-50" dirty="0">
                <a:latin typeface="Times New Roman" panose="02020603050405020304" pitchFamily="18" charset="0"/>
                <a:ea typeface="+mj-ea"/>
                <a:cs typeface="Times New Roman" panose="02020603050405020304" pitchFamily="18" charset="0"/>
              </a:rPr>
              <a:t>naive_bayes</a:t>
            </a:r>
          </a:p>
          <a:p>
            <a:pPr lvl="1">
              <a:lnSpc>
                <a:spcPct val="150000"/>
              </a:lnSpc>
            </a:pPr>
            <a:r>
              <a:rPr lang="en-US" sz="2200" b="1" cap="all" spc="-50" dirty="0">
                <a:latin typeface="Times New Roman" panose="02020603050405020304" pitchFamily="18" charset="0"/>
                <a:cs typeface="Times New Roman" panose="02020603050405020304" pitchFamily="18" charset="0"/>
              </a:rPr>
              <a:t>Etc.</a:t>
            </a:r>
            <a:endParaRPr lang="en-US" sz="2200" b="1" cap="all" spc="-50" dirty="0">
              <a:latin typeface="Times New Roman" panose="02020603050405020304" pitchFamily="18" charset="0"/>
              <a:ea typeface="+mj-ea"/>
              <a:cs typeface="Times New Roman" panose="02020603050405020304" pitchFamily="18" charset="0"/>
            </a:endParaRPr>
          </a:p>
          <a:p>
            <a:pPr>
              <a:lnSpc>
                <a:spcPct val="150000"/>
              </a:lnSpc>
              <a:buFont typeface="Wingdings" panose="05000000000000000000" pitchFamily="2" charset="2"/>
              <a:buChar char="Ø"/>
            </a:pPr>
            <a:r>
              <a:rPr lang="en-US" sz="2400" b="1" cap="all" spc="-50" dirty="0">
                <a:latin typeface="Times New Roman" panose="02020603050405020304" pitchFamily="18" charset="0"/>
                <a:ea typeface="+mj-ea"/>
                <a:cs typeface="Times New Roman" panose="02020603050405020304" pitchFamily="18" charset="0"/>
              </a:rPr>
              <a:t>numpy</a:t>
            </a:r>
          </a:p>
          <a:p>
            <a:pPr>
              <a:lnSpc>
                <a:spcPct val="150000"/>
              </a:lnSpc>
              <a:buFont typeface="Wingdings" panose="05000000000000000000" pitchFamily="2" charset="2"/>
              <a:buChar char="Ø"/>
            </a:pPr>
            <a:r>
              <a:rPr lang="en-US" sz="2400" b="1" cap="all" spc="-50" dirty="0">
                <a:latin typeface="Times New Roman" panose="02020603050405020304" pitchFamily="18" charset="0"/>
                <a:ea typeface="+mj-ea"/>
                <a:cs typeface="Times New Roman" panose="02020603050405020304" pitchFamily="18" charset="0"/>
              </a:rPr>
              <a:t>pandas</a:t>
            </a:r>
          </a:p>
          <a:p>
            <a:pPr>
              <a:lnSpc>
                <a:spcPct val="150000"/>
              </a:lnSpc>
              <a:buFont typeface="Wingdings" panose="05000000000000000000" pitchFamily="2" charset="2"/>
              <a:buChar char="Ø"/>
            </a:pPr>
            <a:r>
              <a:rPr lang="en-US" sz="2400" b="1" cap="all" spc="-50" dirty="0">
                <a:latin typeface="Times New Roman" panose="02020603050405020304" pitchFamily="18" charset="0"/>
                <a:ea typeface="+mj-ea"/>
                <a:cs typeface="Times New Roman" panose="02020603050405020304" pitchFamily="18" charset="0"/>
              </a:rPr>
              <a:t>Seaborn</a:t>
            </a:r>
          </a:p>
          <a:p>
            <a:pPr>
              <a:lnSpc>
                <a:spcPct val="150000"/>
              </a:lnSpc>
            </a:pPr>
            <a:r>
              <a:rPr lang="en-US" sz="2200" b="1" cap="all" spc="-50" dirty="0">
                <a:latin typeface="Times New Roman" panose="02020603050405020304" pitchFamily="18" charset="0"/>
                <a:ea typeface="+mj-ea"/>
                <a:cs typeface="Times New Roman" panose="02020603050405020304" pitchFamily="18" charset="0"/>
              </a:rPr>
              <a:t>Finally, custom package called “data_reader”</a:t>
            </a:r>
            <a:endParaRPr lang="en-US" sz="4800" b="1" cap="all" spc="-50" dirty="0">
              <a:latin typeface="+mj-lt"/>
              <a:ea typeface="+mj-ea"/>
              <a:cs typeface="+mj-c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1337" y="1813560"/>
            <a:ext cx="8658225" cy="3409950"/>
          </a:xfrm>
          <a:prstGeom prst="rect">
            <a:avLst/>
          </a:prstGeom>
        </p:spPr>
      </p:pic>
    </p:spTree>
    <p:extLst>
      <p:ext uri="{BB962C8B-B14F-4D97-AF65-F5344CB8AC3E}">
        <p14:creationId xmlns:p14="http://schemas.microsoft.com/office/powerpoint/2010/main" val="3162630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55964"/>
            <a:ext cx="10058400" cy="781396"/>
          </a:xfrm>
        </p:spPr>
        <p:txBody>
          <a:bodyPr>
            <a:normAutofit fontScale="90000"/>
          </a:bodyPr>
          <a:lstStyle/>
          <a:p>
            <a:r>
              <a:rPr lang="en-US" dirty="0"/>
              <a:t>Classification Models						</a:t>
            </a:r>
          </a:p>
        </p:txBody>
      </p:sp>
      <p:sp>
        <p:nvSpPr>
          <p:cNvPr id="3" name="Content Placeholder 2"/>
          <p:cNvSpPr>
            <a:spLocks noGrp="1"/>
          </p:cNvSpPr>
          <p:nvPr>
            <p:ph idx="1"/>
          </p:nvPr>
        </p:nvSpPr>
        <p:spPr/>
        <p:txBody>
          <a:bodyPr>
            <a:normAutofit/>
          </a:bodyPr>
          <a:lstStyle/>
          <a:p>
            <a:pPr>
              <a:lnSpc>
                <a:spcPct val="150000"/>
              </a:lnSpc>
            </a:pPr>
            <a:r>
              <a:rPr lang="en-US" sz="1700" b="1" cap="all" spc="-50" dirty="0">
                <a:latin typeface="Times New Roman" panose="02020603050405020304" pitchFamily="18" charset="0"/>
                <a:ea typeface="+mj-ea"/>
                <a:cs typeface="Times New Roman" panose="02020603050405020304" pitchFamily="18" charset="0"/>
              </a:rPr>
              <a:t>Here are Some of the classification models that was used in this project are:</a:t>
            </a:r>
          </a:p>
          <a:p>
            <a:pPr lvl="2">
              <a:lnSpc>
                <a:spcPct val="130000"/>
              </a:lnSpc>
              <a:buFont typeface="Wingdings" panose="05000000000000000000" pitchFamily="2" charset="2"/>
              <a:buChar char="q"/>
            </a:pPr>
            <a:r>
              <a:rPr lang="en-US" sz="2200" b="1" cap="all" spc="-50" dirty="0">
                <a:latin typeface="Times New Roman" panose="02020603050405020304" pitchFamily="18" charset="0"/>
                <a:ea typeface="+mj-ea"/>
                <a:cs typeface="Times New Roman" panose="02020603050405020304" pitchFamily="18" charset="0"/>
              </a:rPr>
              <a:t> Logistic Regression</a:t>
            </a:r>
          </a:p>
          <a:p>
            <a:pPr lvl="2">
              <a:lnSpc>
                <a:spcPct val="130000"/>
              </a:lnSpc>
              <a:buFont typeface="Wingdings" panose="05000000000000000000" pitchFamily="2" charset="2"/>
              <a:buChar char="q"/>
            </a:pPr>
            <a:r>
              <a:rPr lang="en-US" sz="2200" b="1" cap="all" spc="-50" dirty="0">
                <a:latin typeface="Times New Roman" panose="02020603050405020304" pitchFamily="18" charset="0"/>
                <a:ea typeface="+mj-ea"/>
                <a:cs typeface="Times New Roman" panose="02020603050405020304" pitchFamily="18" charset="0"/>
              </a:rPr>
              <a:t> KNN</a:t>
            </a:r>
          </a:p>
          <a:p>
            <a:pPr lvl="2">
              <a:lnSpc>
                <a:spcPct val="130000"/>
              </a:lnSpc>
              <a:buFont typeface="Wingdings" panose="05000000000000000000" pitchFamily="2" charset="2"/>
              <a:buChar char="q"/>
            </a:pPr>
            <a:r>
              <a:rPr lang="en-US" sz="2200" b="1" cap="all" spc="-50" dirty="0">
                <a:latin typeface="Times New Roman" panose="02020603050405020304" pitchFamily="18" charset="0"/>
                <a:ea typeface="+mj-ea"/>
                <a:cs typeface="Times New Roman" panose="02020603050405020304" pitchFamily="18" charset="0"/>
              </a:rPr>
              <a:t> Random Forest</a:t>
            </a:r>
          </a:p>
          <a:p>
            <a:pPr lvl="2">
              <a:lnSpc>
                <a:spcPct val="130000"/>
              </a:lnSpc>
              <a:buFont typeface="Wingdings" panose="05000000000000000000" pitchFamily="2" charset="2"/>
              <a:buChar char="q"/>
            </a:pPr>
            <a:r>
              <a:rPr lang="en-US" sz="2200" b="1" cap="all" spc="-50" dirty="0">
                <a:latin typeface="Times New Roman" panose="02020603050405020304" pitchFamily="18" charset="0"/>
                <a:ea typeface="+mj-ea"/>
                <a:cs typeface="Times New Roman" panose="02020603050405020304" pitchFamily="18" charset="0"/>
              </a:rPr>
              <a:t> votingclassification</a:t>
            </a:r>
          </a:p>
          <a:p>
            <a:pPr lvl="2">
              <a:lnSpc>
                <a:spcPct val="130000"/>
              </a:lnSpc>
              <a:buFont typeface="Wingdings" panose="05000000000000000000" pitchFamily="2" charset="2"/>
              <a:buChar char="q"/>
            </a:pPr>
            <a:r>
              <a:rPr lang="en-US" sz="2200" b="1" cap="all" spc="-50" dirty="0">
                <a:latin typeface="Times New Roman" panose="02020603050405020304" pitchFamily="18" charset="0"/>
                <a:ea typeface="+mj-ea"/>
                <a:cs typeface="Times New Roman" panose="02020603050405020304" pitchFamily="18" charset="0"/>
              </a:rPr>
              <a:t> Decision Tree</a:t>
            </a:r>
          </a:p>
          <a:p>
            <a:pPr lvl="2">
              <a:lnSpc>
                <a:spcPct val="130000"/>
              </a:lnSpc>
              <a:buFont typeface="Wingdings" panose="05000000000000000000" pitchFamily="2" charset="2"/>
              <a:buChar char="q"/>
            </a:pPr>
            <a:r>
              <a:rPr lang="en-US" sz="2200" b="1" cap="all" spc="-50" dirty="0">
                <a:latin typeface="Times New Roman" panose="02020603050405020304" pitchFamily="18" charset="0"/>
                <a:ea typeface="+mj-ea"/>
                <a:cs typeface="Times New Roman" panose="02020603050405020304" pitchFamily="18" charset="0"/>
              </a:rPr>
              <a:t> Etc.,</a:t>
            </a:r>
          </a:p>
        </p:txBody>
      </p:sp>
    </p:spTree>
    <p:extLst>
      <p:ext uri="{BB962C8B-B14F-4D97-AF65-F5344CB8AC3E}">
        <p14:creationId xmlns:p14="http://schemas.microsoft.com/office/powerpoint/2010/main" val="3908354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12800"/>
            <a:ext cx="10058400" cy="924560"/>
          </a:xfrm>
        </p:spPr>
        <p:txBody>
          <a:bodyPr/>
          <a:lstStyle/>
          <a:p>
            <a:r>
              <a:rPr lang="en-US" dirty="0"/>
              <a:t>Building Models</a:t>
            </a:r>
          </a:p>
        </p:txBody>
      </p:sp>
      <p:sp>
        <p:nvSpPr>
          <p:cNvPr id="3" name="Content Placeholder 2"/>
          <p:cNvSpPr>
            <a:spLocks noGrp="1"/>
          </p:cNvSpPr>
          <p:nvPr>
            <p:ph idx="1"/>
          </p:nvPr>
        </p:nvSpPr>
        <p:spPr/>
        <p:txBody>
          <a:bodyPr/>
          <a:lstStyle/>
          <a:p>
            <a:pPr marL="91440" lvl="1" indent="-91440">
              <a:spcBef>
                <a:spcPts val="1200"/>
              </a:spcBef>
              <a:spcAft>
                <a:spcPts val="200"/>
              </a:spcAft>
              <a:buSzPct val="100000"/>
              <a:buFont typeface="Calibri" panose="020F0502020204030204" pitchFamily="34" charset="0"/>
              <a:buChar char=" "/>
            </a:pPr>
            <a:r>
              <a:rPr lang="en-US" sz="1500" b="1" cap="all" spc="-50" dirty="0">
                <a:latin typeface="Times New Roman" panose="02020603050405020304" pitchFamily="18" charset="0"/>
                <a:cs typeface="Times New Roman" panose="02020603050405020304" pitchFamily="18" charset="0"/>
              </a:rPr>
              <a:t>KNN:</a:t>
            </a:r>
          </a:p>
          <a:p>
            <a:pPr lvl="1"/>
            <a:r>
              <a:rPr lang="en-US" dirty="0"/>
              <a:t>171 records</a:t>
            </a:r>
          </a:p>
          <a:p>
            <a:pPr lvl="1"/>
            <a:r>
              <a:rPr lang="en-US" dirty="0"/>
              <a:t>Accuracy: 96.49%</a:t>
            </a:r>
          </a:p>
          <a:p>
            <a:pPr lvl="1"/>
            <a:r>
              <a:rPr lang="en-US" dirty="0"/>
              <a:t>Mislabeled: 6</a:t>
            </a:r>
          </a:p>
          <a:p>
            <a:pPr marL="91440" lvl="1" indent="-91440">
              <a:spcBef>
                <a:spcPts val="1200"/>
              </a:spcBef>
              <a:spcAft>
                <a:spcPts val="200"/>
              </a:spcAft>
              <a:buSzPct val="100000"/>
              <a:buFont typeface="Calibri" panose="020F0502020204030204" pitchFamily="34" charset="0"/>
              <a:buChar char=" "/>
            </a:pPr>
            <a:r>
              <a:rPr lang="en-US" sz="1500" b="1" cap="all" spc="-50" dirty="0">
                <a:latin typeface="Times New Roman" panose="02020603050405020304" pitchFamily="18" charset="0"/>
                <a:cs typeface="Times New Roman" panose="02020603050405020304" pitchFamily="18" charset="0"/>
              </a:rPr>
              <a:t>Logistic:</a:t>
            </a:r>
          </a:p>
          <a:p>
            <a:pPr lvl="1">
              <a:buSzPct val="100000"/>
            </a:pPr>
            <a:r>
              <a:rPr lang="en-US" dirty="0"/>
              <a:t>171 records</a:t>
            </a:r>
          </a:p>
          <a:p>
            <a:pPr lvl="1">
              <a:buSzPct val="100000"/>
            </a:pPr>
            <a:r>
              <a:rPr lang="en-US" dirty="0"/>
              <a:t>Accuracy: 97.66</a:t>
            </a:r>
          </a:p>
          <a:p>
            <a:pPr lvl="1">
              <a:buSzPct val="100000"/>
            </a:pPr>
            <a:r>
              <a:rPr lang="en-US" dirty="0"/>
              <a:t>Mislabeled: 4</a:t>
            </a:r>
          </a:p>
          <a:p>
            <a:pPr marL="91440" lvl="1" indent="-91440">
              <a:spcBef>
                <a:spcPts val="1200"/>
              </a:spcBef>
              <a:spcAft>
                <a:spcPts val="200"/>
              </a:spcAft>
              <a:buSzPct val="100000"/>
              <a:buFont typeface="Calibri" panose="020F0502020204030204" pitchFamily="34" charset="0"/>
              <a:buChar char=" "/>
            </a:pPr>
            <a:r>
              <a:rPr lang="en-US" sz="1500" b="1" cap="all" spc="-50" dirty="0">
                <a:latin typeface="Times New Roman" panose="02020603050405020304" pitchFamily="18" charset="0"/>
                <a:cs typeface="Times New Roman" panose="02020603050405020304" pitchFamily="18" charset="0"/>
              </a:rPr>
              <a:t>Decision Tree:</a:t>
            </a:r>
          </a:p>
          <a:p>
            <a:pPr lvl="1">
              <a:buSzPct val="100000"/>
            </a:pPr>
            <a:r>
              <a:rPr lang="en-US" dirty="0"/>
              <a:t>171 records</a:t>
            </a:r>
          </a:p>
          <a:p>
            <a:pPr lvl="1">
              <a:buSzPct val="100000"/>
            </a:pPr>
            <a:r>
              <a:rPr lang="en-US" dirty="0"/>
              <a:t>Accuracy: 94.74</a:t>
            </a:r>
          </a:p>
          <a:p>
            <a:pPr lvl="1">
              <a:buSzPct val="100000"/>
            </a:pPr>
            <a:r>
              <a:rPr lang="en-US" dirty="0"/>
              <a:t>Mislabeled: 4</a:t>
            </a:r>
          </a:p>
          <a:p>
            <a:pPr lvl="1">
              <a:buSzPct val="100000"/>
            </a:pPr>
            <a:endParaRPr lang="en-US" dirty="0"/>
          </a:p>
          <a:p>
            <a:pPr lvl="1">
              <a:buSzPct val="100000"/>
            </a:pPr>
            <a:endParaRPr lang="en-US" dirty="0"/>
          </a:p>
          <a:p>
            <a:pPr marL="274320" lvl="2" indent="-91440">
              <a:spcBef>
                <a:spcPts val="1200"/>
              </a:spcBef>
              <a:spcAft>
                <a:spcPts val="200"/>
              </a:spcAft>
              <a:buSzPct val="100000"/>
              <a:buFont typeface="Calibri" panose="020F0502020204030204" pitchFamily="34" charset="0"/>
              <a:buChar char=" "/>
            </a:pPr>
            <a:endParaRPr lang="en-US" sz="1600" b="1" cap="all" spc="-50" dirty="0">
              <a:latin typeface="Times New Roman" panose="02020603050405020304" pitchFamily="18" charset="0"/>
              <a:cs typeface="Times New Roman" panose="02020603050405020304" pitchFamily="18" charset="0"/>
            </a:endParaRPr>
          </a:p>
          <a:p>
            <a:pPr marL="201168" lvl="1"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9512" y="1919876"/>
            <a:ext cx="7846893" cy="2745315"/>
          </a:xfrm>
          <a:prstGeom prst="rect">
            <a:avLst/>
          </a:prstGeom>
        </p:spPr>
      </p:pic>
    </p:spTree>
    <p:extLst>
      <p:ext uri="{BB962C8B-B14F-4D97-AF65-F5344CB8AC3E}">
        <p14:creationId xmlns:p14="http://schemas.microsoft.com/office/powerpoint/2010/main" val="1716051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97527"/>
            <a:ext cx="10058400" cy="739833"/>
          </a:xfrm>
        </p:spPr>
        <p:txBody>
          <a:bodyPr/>
          <a:lstStyle/>
          <a:p>
            <a:r>
              <a:rPr lang="en-US" dirty="0"/>
              <a:t>Performance/Improvement</a:t>
            </a:r>
          </a:p>
        </p:txBody>
      </p:sp>
      <p:sp>
        <p:nvSpPr>
          <p:cNvPr id="3" name="Content Placeholder 2"/>
          <p:cNvSpPr>
            <a:spLocks noGrp="1"/>
          </p:cNvSpPr>
          <p:nvPr>
            <p:ph idx="1"/>
          </p:nvPr>
        </p:nvSpPr>
        <p:spPr/>
        <p:txBody>
          <a:bodyPr>
            <a:normAutofit/>
          </a:bodyPr>
          <a:lstStyle/>
          <a:p>
            <a:r>
              <a:rPr lang="en-US" dirty="0"/>
              <a:t>Principle Component Analysis (PCA)</a:t>
            </a:r>
          </a:p>
          <a:p>
            <a:r>
              <a:rPr lang="en-US" dirty="0"/>
              <a:t>KNN: Increased with about 2%</a:t>
            </a:r>
          </a:p>
          <a:p>
            <a:pPr lvl="1"/>
            <a:r>
              <a:rPr lang="en-US" dirty="0"/>
              <a:t>Accuracy: 98.25%</a:t>
            </a:r>
          </a:p>
          <a:p>
            <a:r>
              <a:rPr lang="en-US" dirty="0"/>
              <a:t>Logistic: did change</a:t>
            </a:r>
          </a:p>
          <a:p>
            <a:pPr lvl="1"/>
            <a:r>
              <a:rPr lang="en-US" dirty="0"/>
              <a:t>Accuracy: 97.66%</a:t>
            </a:r>
          </a:p>
          <a:p>
            <a:r>
              <a:rPr lang="en-US" dirty="0"/>
              <a:t>Bagging Classification method:</a:t>
            </a:r>
          </a:p>
          <a:p>
            <a:r>
              <a:rPr lang="en-US" dirty="0"/>
              <a:t>KNN:</a:t>
            </a:r>
          </a:p>
          <a:p>
            <a:pPr lvl="1"/>
            <a:r>
              <a:rPr lang="en-US" dirty="0"/>
              <a:t>Accuracy: 98.25%</a:t>
            </a:r>
          </a:p>
          <a:p>
            <a:pPr marL="201168" lvl="1" indent="0">
              <a:buNone/>
            </a:pPr>
            <a:r>
              <a:rPr lang="en-US" dirty="0"/>
              <a:t>Logistic:  remain same</a:t>
            </a:r>
          </a:p>
          <a:p>
            <a:pPr lvl="1"/>
            <a:r>
              <a:rPr lang="en-US" dirty="0"/>
              <a:t>Accuracy: 97.66%</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2451" y="2571750"/>
            <a:ext cx="6793230" cy="2590800"/>
          </a:xfrm>
          <a:prstGeom prst="rect">
            <a:avLst/>
          </a:prstGeom>
        </p:spPr>
      </p:pic>
    </p:spTree>
    <p:extLst>
      <p:ext uri="{BB962C8B-B14F-4D97-AF65-F5344CB8AC3E}">
        <p14:creationId xmlns:p14="http://schemas.microsoft.com/office/powerpoint/2010/main" val="4255747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028700"/>
            <a:ext cx="10058400" cy="708660"/>
          </a:xfrm>
        </p:spPr>
        <p:txBody>
          <a:bodyPr>
            <a:normAutofit fontScale="90000"/>
          </a:bodyPr>
          <a:lstStyle/>
          <a:p>
            <a:r>
              <a:rPr lang="en-US" dirty="0"/>
              <a:t>Observations</a:t>
            </a:r>
          </a:p>
        </p:txBody>
      </p:sp>
      <p:sp>
        <p:nvSpPr>
          <p:cNvPr id="3" name="Content Placeholder 2"/>
          <p:cNvSpPr>
            <a:spLocks noGrp="1"/>
          </p:cNvSpPr>
          <p:nvPr>
            <p:ph idx="1"/>
          </p:nvPr>
        </p:nvSpPr>
        <p:spPr/>
        <p:txBody>
          <a:bodyPr>
            <a:normAutofit/>
          </a:bodyPr>
          <a:lstStyle/>
          <a:p>
            <a:pPr>
              <a:lnSpc>
                <a:spcPct val="200000"/>
              </a:lnSpc>
              <a:buFont typeface="Wingdings" panose="05000000000000000000" pitchFamily="2" charset="2"/>
              <a:buChar char="q"/>
            </a:pPr>
            <a:r>
              <a:rPr lang="en-US" dirty="0"/>
              <a:t> Logistic Regression was the ONLY classifier that was performing great initially before some improvement methods was applied. </a:t>
            </a:r>
          </a:p>
          <a:p>
            <a:pPr>
              <a:lnSpc>
                <a:spcPct val="200000"/>
              </a:lnSpc>
              <a:buFont typeface="Wingdings" panose="05000000000000000000" pitchFamily="2" charset="2"/>
              <a:buChar char="q"/>
            </a:pPr>
            <a:r>
              <a:rPr lang="en-US" dirty="0"/>
              <a:t> kNN then out-performed the other model after PCA and Bagging was applied.</a:t>
            </a:r>
          </a:p>
          <a:p>
            <a:pPr>
              <a:lnSpc>
                <a:spcPct val="200000"/>
              </a:lnSpc>
              <a:buFont typeface="Wingdings" panose="05000000000000000000" pitchFamily="2" charset="2"/>
              <a:buChar char="q"/>
            </a:pPr>
            <a:r>
              <a:rPr lang="en-US" dirty="0"/>
              <a:t> Therefore, there were a slightly improvement when PCA and bagging was applied. And, we can also clearly see this behavior from the ROC curve.</a:t>
            </a:r>
          </a:p>
        </p:txBody>
      </p:sp>
    </p:spTree>
    <p:extLst>
      <p:ext uri="{BB962C8B-B14F-4D97-AF65-F5344CB8AC3E}">
        <p14:creationId xmlns:p14="http://schemas.microsoft.com/office/powerpoint/2010/main" val="110294954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2359</TotalTime>
  <Words>751</Words>
  <Application>Microsoft Office PowerPoint</Application>
  <PresentationFormat>Widescreen</PresentationFormat>
  <Paragraphs>87</Paragraphs>
  <Slides>11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Retrospect</vt:lpstr>
      <vt:lpstr>Breast Cancer prediction (bcp) Project</vt:lpstr>
      <vt:lpstr>Introduction</vt:lpstr>
      <vt:lpstr>DATA USED FOR THE PROJECT</vt:lpstr>
      <vt:lpstr>Data Processing</vt:lpstr>
      <vt:lpstr>Packages used</vt:lpstr>
      <vt:lpstr>Classification Models      </vt:lpstr>
      <vt:lpstr>Building Models</vt:lpstr>
      <vt:lpstr>Performance/Improvement</vt:lpstr>
      <vt:lpstr>Observations</vt:lpstr>
      <vt:lpstr>In conclusion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Wisconsin (Diagnostic) Project</dc:title>
  <dc:creator>Ebikam, Franklyn, Chinedum</dc:creator>
  <cp:lastModifiedBy>Ebikam, Franklyn, Chinedum</cp:lastModifiedBy>
  <cp:revision>146</cp:revision>
  <dcterms:created xsi:type="dcterms:W3CDTF">2020-08-20T17:01:38Z</dcterms:created>
  <dcterms:modified xsi:type="dcterms:W3CDTF">2020-12-17T02:58:13Z</dcterms:modified>
</cp:coreProperties>
</file>