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0" r:id="rId1"/>
  </p:sldMasterIdLst>
  <p:notesMasterIdLst>
    <p:notesMasterId r:id="rId10"/>
  </p:notesMasterIdLst>
  <p:sldIdLst>
    <p:sldId id="256" r:id="rId2"/>
    <p:sldId id="284" r:id="rId3"/>
    <p:sldId id="303" r:id="rId4"/>
    <p:sldId id="339" r:id="rId5"/>
    <p:sldId id="340" r:id="rId6"/>
    <p:sldId id="341" r:id="rId7"/>
    <p:sldId id="318" r:id="rId8"/>
    <p:sldId id="34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EABBB916-05FF-5141-A38D-A1FA34BDF6E2}">
          <p14:sldIdLst>
            <p14:sldId id="256"/>
            <p14:sldId id="284"/>
            <p14:sldId id="303"/>
            <p14:sldId id="321"/>
            <p14:sldId id="338"/>
            <p14:sldId id="322"/>
            <p14:sldId id="324"/>
            <p14:sldId id="323"/>
            <p14:sldId id="331"/>
            <p14:sldId id="328"/>
            <p14:sldId id="336"/>
            <p14:sldId id="332"/>
            <p14:sldId id="304"/>
            <p14:sldId id="308"/>
            <p14:sldId id="319"/>
            <p14:sldId id="327"/>
            <p14:sldId id="325"/>
            <p14:sldId id="294"/>
            <p14:sldId id="317"/>
            <p14:sldId id="307"/>
            <p14:sldId id="318"/>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mod Paul" initials="PP" lastIdx="1" clrIdx="0">
    <p:extLst>
      <p:ext uri="{19B8F6BF-5375-455C-9EA6-DF929625EA0E}">
        <p15:presenceInfo xmlns="" xmlns:p15="http://schemas.microsoft.com/office/powerpoint/2012/main" userId="0c8af3b5b27ccd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08"/>
    <p:restoredTop sz="94652"/>
  </p:normalViewPr>
  <p:slideViewPr>
    <p:cSldViewPr snapToGrid="0" snapToObjects="1">
      <p:cViewPr varScale="1">
        <p:scale>
          <a:sx n="69" d="100"/>
          <a:sy n="69" d="100"/>
        </p:scale>
        <p:origin x="-536" y="-6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F773F-579E-4C63-B94E-DF4087BEE8EA}" type="doc">
      <dgm:prSet loTypeId="urn:microsoft.com/office/officeart/2005/8/layout/vProcess5" loCatId="process" qsTypeId="urn:microsoft.com/office/officeart/2005/8/quickstyle/simple1" qsCatId="simple" csTypeId="urn:microsoft.com/office/officeart/2005/8/colors/accent3_2" csCatId="accent3" phldr="1"/>
      <dgm:spPr/>
      <dgm:t>
        <a:bodyPr/>
        <a:lstStyle/>
        <a:p>
          <a:endParaRPr lang="en-US"/>
        </a:p>
      </dgm:t>
    </dgm:pt>
    <dgm:pt modelId="{34F39992-FA21-4492-BF69-0EDCF883FFA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dirty="0" smtClean="0">
              <a:solidFill>
                <a:srgbClr val="C00000"/>
              </a:solidFill>
            </a:rPr>
            <a:t> Data Exploration( data format, dimension,   missing values,  duplicate entries, descriptive analysis, correlation ... ) </a:t>
          </a:r>
          <a:endParaRPr lang="en-US" dirty="0">
            <a:solidFill>
              <a:srgbClr val="C00000"/>
            </a:solidFill>
          </a:endParaRPr>
        </a:p>
      </dgm:t>
    </dgm:pt>
    <dgm:pt modelId="{23136E4E-EAAA-4164-8A68-8E0FE20CFCB4}" type="parTrans" cxnId="{8C4225ED-9024-43B9-990A-FF1DD3495FBF}">
      <dgm:prSet/>
      <dgm:spPr/>
      <dgm:t>
        <a:bodyPr/>
        <a:lstStyle/>
        <a:p>
          <a:endParaRPr lang="en-US"/>
        </a:p>
      </dgm:t>
    </dgm:pt>
    <dgm:pt modelId="{F5E8D9EE-AB4A-42C5-A999-C2707837A474}" type="sibTrans" cxnId="{8C4225ED-9024-43B9-990A-FF1DD3495FBF}">
      <dgm:prSet/>
      <dgm:spPr/>
      <dgm:t>
        <a:bodyPr/>
        <a:lstStyle/>
        <a:p>
          <a:endParaRPr lang="en-US"/>
        </a:p>
      </dgm:t>
    </dgm:pt>
    <dgm:pt modelId="{B2ACA2FF-195A-4E65-AAFC-84C361CE5EB6}">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AU" sz="1700" dirty="0" smtClean="0">
              <a:solidFill>
                <a:srgbClr val="C00000"/>
              </a:solidFill>
            </a:rPr>
            <a:t>Data Visualization(  Target variable distribution, year wise, month wise, week wise  data distribution analysis)</a:t>
          </a:r>
          <a:endParaRPr lang="en-AU" sz="1700" dirty="0">
            <a:solidFill>
              <a:srgbClr val="C00000"/>
            </a:solidFill>
          </a:endParaRPr>
        </a:p>
      </dgm:t>
    </dgm:pt>
    <dgm:pt modelId="{CE4F3449-77E1-4810-BA1F-217C94A5A663}" type="parTrans" cxnId="{E7623BFF-754F-44D0-B8B0-C261A65D8451}">
      <dgm:prSet/>
      <dgm:spPr/>
      <dgm:t>
        <a:bodyPr/>
        <a:lstStyle/>
        <a:p>
          <a:endParaRPr lang="en-US"/>
        </a:p>
      </dgm:t>
    </dgm:pt>
    <dgm:pt modelId="{AD723545-7471-4C27-8417-76395C799C16}" type="sibTrans" cxnId="{E7623BFF-754F-44D0-B8B0-C261A65D8451}">
      <dgm:prSet/>
      <dgm:spPr/>
      <dgm:t>
        <a:bodyPr/>
        <a:lstStyle/>
        <a:p>
          <a:endParaRPr lang="en-US"/>
        </a:p>
      </dgm:t>
    </dgm:pt>
    <dgm:pt modelId="{28DB6A8F-B208-45E8-AA41-F3327B84633E}">
      <dgm:prSe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solidFill>
                <a:srgbClr val="C00000"/>
              </a:solidFill>
            </a:rPr>
            <a:t>New Feature Exploration  ( Mean of vegetation , rolling lag window)</a:t>
          </a:r>
          <a:endParaRPr lang="en-US" dirty="0">
            <a:solidFill>
              <a:srgbClr val="C00000"/>
            </a:solidFill>
          </a:endParaRPr>
        </a:p>
      </dgm:t>
    </dgm:pt>
    <dgm:pt modelId="{D578B9E5-F658-421B-BCCA-8A0D1C06E979}" type="parTrans" cxnId="{60FA6890-357A-433C-89BC-57C58E3AC5F4}">
      <dgm:prSet/>
      <dgm:spPr/>
      <dgm:t>
        <a:bodyPr/>
        <a:lstStyle/>
        <a:p>
          <a:endParaRPr lang="en-US"/>
        </a:p>
      </dgm:t>
    </dgm:pt>
    <dgm:pt modelId="{5F12878A-FD93-403F-933D-D7CB5F3E8A6D}" type="sibTrans" cxnId="{60FA6890-357A-433C-89BC-57C58E3AC5F4}">
      <dgm:prSet/>
      <dgm:spPr/>
      <dgm:t>
        <a:bodyPr/>
        <a:lstStyle/>
        <a:p>
          <a:endParaRPr lang="en-US"/>
        </a:p>
      </dgm:t>
    </dgm:pt>
    <dgm:pt modelId="{12FE8065-B538-4AF9-8AE9-05180E01028F}">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IN" dirty="0" smtClean="0">
              <a:solidFill>
                <a:srgbClr val="C00000"/>
              </a:solidFill>
            </a:rPr>
            <a:t>Separated the dataset for each city</a:t>
          </a:r>
          <a:endParaRPr lang="en-US" dirty="0">
            <a:solidFill>
              <a:srgbClr val="C00000"/>
            </a:solidFill>
          </a:endParaRPr>
        </a:p>
      </dgm:t>
    </dgm:pt>
    <dgm:pt modelId="{E2F360DD-61FF-482D-8082-465ACC50A7A4}" type="parTrans" cxnId="{FF8BE633-8D17-4D93-89A6-4DEFC5C47831}">
      <dgm:prSet/>
      <dgm:spPr/>
      <dgm:t>
        <a:bodyPr/>
        <a:lstStyle/>
        <a:p>
          <a:endParaRPr lang="en-US"/>
        </a:p>
      </dgm:t>
    </dgm:pt>
    <dgm:pt modelId="{8556636E-A008-4803-855A-C4A4C8598AC9}" type="sibTrans" cxnId="{FF8BE633-8D17-4D93-89A6-4DEFC5C47831}">
      <dgm:prSet/>
      <dgm:spPr/>
      <dgm:t>
        <a:bodyPr/>
        <a:lstStyle/>
        <a:p>
          <a:endParaRPr lang="en-US"/>
        </a:p>
      </dgm:t>
    </dgm:pt>
    <dgm:pt modelId="{FA8F47D9-39E5-497A-A5B7-3B0306D080B4}">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sz="1600" dirty="0" smtClean="0">
              <a:solidFill>
                <a:srgbClr val="C00000"/>
              </a:solidFill>
            </a:rPr>
            <a:t>Filling Missing Entries ( interpolate ),                    Unit-Conversion</a:t>
          </a:r>
          <a:endParaRPr lang="en-US" sz="1600" dirty="0">
            <a:solidFill>
              <a:srgbClr val="C00000"/>
            </a:solidFill>
          </a:endParaRPr>
        </a:p>
      </dgm:t>
    </dgm:pt>
    <dgm:pt modelId="{084DE055-159A-4562-BB9B-3F7808B62134}" type="parTrans" cxnId="{2B7D6A7C-2511-40E9-87DC-20428B5A243B}">
      <dgm:prSet/>
      <dgm:spPr/>
      <dgm:t>
        <a:bodyPr/>
        <a:lstStyle/>
        <a:p>
          <a:endParaRPr lang="en-IN"/>
        </a:p>
      </dgm:t>
    </dgm:pt>
    <dgm:pt modelId="{02E82412-62FE-4CFD-976D-170251FC51D4}" type="sibTrans" cxnId="{2B7D6A7C-2511-40E9-87DC-20428B5A243B}">
      <dgm:prSet/>
      <dgm:spPr/>
      <dgm:t>
        <a:bodyPr/>
        <a:lstStyle/>
        <a:p>
          <a:endParaRPr lang="en-IN"/>
        </a:p>
      </dgm:t>
    </dgm:pt>
    <dgm:pt modelId="{EFF79F8C-4480-1C4D-83BA-FC272F236144}" type="pres">
      <dgm:prSet presAssocID="{623F773F-579E-4C63-B94E-DF4087BEE8EA}" presName="outerComposite" presStyleCnt="0">
        <dgm:presLayoutVars>
          <dgm:chMax val="5"/>
          <dgm:dir/>
          <dgm:resizeHandles val="exact"/>
        </dgm:presLayoutVars>
      </dgm:prSet>
      <dgm:spPr/>
      <dgm:t>
        <a:bodyPr/>
        <a:lstStyle/>
        <a:p>
          <a:endParaRPr lang="en-IN"/>
        </a:p>
      </dgm:t>
    </dgm:pt>
    <dgm:pt modelId="{4DF2ABCA-2227-4041-A02F-981461B42152}" type="pres">
      <dgm:prSet presAssocID="{623F773F-579E-4C63-B94E-DF4087BEE8EA}" presName="dummyMaxCanvas" presStyleCnt="0">
        <dgm:presLayoutVars/>
      </dgm:prSet>
      <dgm:spPr/>
      <dgm:t>
        <a:bodyPr/>
        <a:lstStyle/>
        <a:p>
          <a:endParaRPr lang="en-IN"/>
        </a:p>
      </dgm:t>
    </dgm:pt>
    <dgm:pt modelId="{63189335-FAAF-402E-8E6E-CFD5AE29E014}" type="pres">
      <dgm:prSet presAssocID="{623F773F-579E-4C63-B94E-DF4087BEE8EA}" presName="FiveNodes_1" presStyleLbl="node1" presStyleIdx="0" presStyleCnt="5" custScaleX="129870" custScaleY="109816">
        <dgm:presLayoutVars>
          <dgm:bulletEnabled val="1"/>
        </dgm:presLayoutVars>
      </dgm:prSet>
      <dgm:spPr/>
      <dgm:t>
        <a:bodyPr/>
        <a:lstStyle/>
        <a:p>
          <a:endParaRPr lang="en-IN"/>
        </a:p>
      </dgm:t>
    </dgm:pt>
    <dgm:pt modelId="{DA441B69-7E9D-49E3-93DD-A887B0CC9C6C}" type="pres">
      <dgm:prSet presAssocID="{623F773F-579E-4C63-B94E-DF4087BEE8EA}" presName="FiveNodes_2" presStyleLbl="node1" presStyleIdx="1" presStyleCnt="5" custScaleX="129870" custScaleY="55923" custLinFactNeighborX="-591" custLinFactNeighborY="-3645">
        <dgm:presLayoutVars>
          <dgm:bulletEnabled val="1"/>
        </dgm:presLayoutVars>
      </dgm:prSet>
      <dgm:spPr/>
      <dgm:t>
        <a:bodyPr/>
        <a:lstStyle/>
        <a:p>
          <a:endParaRPr lang="en-IN"/>
        </a:p>
      </dgm:t>
    </dgm:pt>
    <dgm:pt modelId="{C7F469B1-618C-4E2B-856D-FDA6F5535A3C}" type="pres">
      <dgm:prSet presAssocID="{623F773F-579E-4C63-B94E-DF4087BEE8EA}" presName="FiveNodes_3" presStyleLbl="node1" presStyleIdx="2" presStyleCnt="5" custScaleX="129870" custScaleY="76259" custLinFactNeighborX="-4985" custLinFactNeighborY="-12763">
        <dgm:presLayoutVars>
          <dgm:bulletEnabled val="1"/>
        </dgm:presLayoutVars>
      </dgm:prSet>
      <dgm:spPr/>
      <dgm:t>
        <a:bodyPr/>
        <a:lstStyle/>
        <a:p>
          <a:endParaRPr lang="en-IN"/>
        </a:p>
      </dgm:t>
    </dgm:pt>
    <dgm:pt modelId="{E722A8E2-BA3F-448E-883E-DA2C099F64AD}" type="pres">
      <dgm:prSet presAssocID="{623F773F-579E-4C63-B94E-DF4087BEE8EA}" presName="FiveNodes_4" presStyleLbl="node1" presStyleIdx="3" presStyleCnt="5" custScaleX="119330" custLinFactNeighborX="-1558" custLinFactNeighborY="-912">
        <dgm:presLayoutVars>
          <dgm:bulletEnabled val="1"/>
        </dgm:presLayoutVars>
      </dgm:prSet>
      <dgm:spPr/>
      <dgm:t>
        <a:bodyPr/>
        <a:lstStyle/>
        <a:p>
          <a:endParaRPr lang="en-IN"/>
        </a:p>
      </dgm:t>
    </dgm:pt>
    <dgm:pt modelId="{6B5BF96D-4DD2-4D52-966D-E08B4D2E8F60}" type="pres">
      <dgm:prSet presAssocID="{623F773F-579E-4C63-B94E-DF4087BEE8EA}" presName="FiveNodes_5" presStyleLbl="node1" presStyleIdx="4" presStyleCnt="5" custScaleX="109928" custScaleY="45832" custLinFactNeighborX="1519" custLinFactNeighborY="-3644">
        <dgm:presLayoutVars>
          <dgm:bulletEnabled val="1"/>
        </dgm:presLayoutVars>
      </dgm:prSet>
      <dgm:spPr/>
      <dgm:t>
        <a:bodyPr/>
        <a:lstStyle/>
        <a:p>
          <a:endParaRPr lang="en-IN"/>
        </a:p>
      </dgm:t>
    </dgm:pt>
    <dgm:pt modelId="{D3A78DF3-2E52-4866-8F67-88584A429910}" type="pres">
      <dgm:prSet presAssocID="{623F773F-579E-4C63-B94E-DF4087BEE8EA}" presName="FiveConn_1-2" presStyleLbl="fgAccFollowNode1" presStyleIdx="0" presStyleCnt="4" custLinFactNeighborX="9824" custLinFactNeighborY="30876">
        <dgm:presLayoutVars>
          <dgm:bulletEnabled val="1"/>
        </dgm:presLayoutVars>
      </dgm:prSet>
      <dgm:spPr/>
      <dgm:t>
        <a:bodyPr/>
        <a:lstStyle/>
        <a:p>
          <a:endParaRPr lang="en-IN"/>
        </a:p>
      </dgm:t>
    </dgm:pt>
    <dgm:pt modelId="{79A7FC6B-B67B-4328-9A09-FCEE1AEEE30F}" type="pres">
      <dgm:prSet presAssocID="{623F773F-579E-4C63-B94E-DF4087BEE8EA}" presName="FiveConn_2-3" presStyleLbl="fgAccFollowNode1" presStyleIdx="1" presStyleCnt="4" custLinFactNeighborX="24931" custLinFactNeighborY="-12621">
        <dgm:presLayoutVars>
          <dgm:bulletEnabled val="1"/>
        </dgm:presLayoutVars>
      </dgm:prSet>
      <dgm:spPr/>
      <dgm:t>
        <a:bodyPr/>
        <a:lstStyle/>
        <a:p>
          <a:endParaRPr lang="en-IN"/>
        </a:p>
      </dgm:t>
    </dgm:pt>
    <dgm:pt modelId="{2B459D3A-475D-4C2E-BB22-7D16677A64F1}" type="pres">
      <dgm:prSet presAssocID="{623F773F-579E-4C63-B94E-DF4087BEE8EA}" presName="FiveConn_3-4" presStyleLbl="fgAccFollowNode1" presStyleIdx="2" presStyleCnt="4" custLinFactNeighborX="5614" custLinFactNeighborY="-22431">
        <dgm:presLayoutVars>
          <dgm:bulletEnabled val="1"/>
        </dgm:presLayoutVars>
      </dgm:prSet>
      <dgm:spPr/>
      <dgm:t>
        <a:bodyPr/>
        <a:lstStyle/>
        <a:p>
          <a:endParaRPr lang="en-IN"/>
        </a:p>
      </dgm:t>
    </dgm:pt>
    <dgm:pt modelId="{49DB2F62-C230-4480-9397-D4EA7FD0CA47}" type="pres">
      <dgm:prSet presAssocID="{623F773F-579E-4C63-B94E-DF4087BEE8EA}" presName="FiveConn_4-5" presStyleLbl="fgAccFollowNode1" presStyleIdx="3" presStyleCnt="4" custLinFactNeighborX="-14034" custLinFactNeighborY="26665">
        <dgm:presLayoutVars>
          <dgm:bulletEnabled val="1"/>
        </dgm:presLayoutVars>
      </dgm:prSet>
      <dgm:spPr/>
      <dgm:t>
        <a:bodyPr/>
        <a:lstStyle/>
        <a:p>
          <a:endParaRPr lang="en-IN"/>
        </a:p>
      </dgm:t>
    </dgm:pt>
    <dgm:pt modelId="{CDB0C44B-15F8-4EF4-9C6E-041E254F036E}" type="pres">
      <dgm:prSet presAssocID="{623F773F-579E-4C63-B94E-DF4087BEE8EA}" presName="FiveNodes_1_text" presStyleLbl="node1" presStyleIdx="4" presStyleCnt="5">
        <dgm:presLayoutVars>
          <dgm:bulletEnabled val="1"/>
        </dgm:presLayoutVars>
      </dgm:prSet>
      <dgm:spPr/>
      <dgm:t>
        <a:bodyPr/>
        <a:lstStyle/>
        <a:p>
          <a:endParaRPr lang="en-IN"/>
        </a:p>
      </dgm:t>
    </dgm:pt>
    <dgm:pt modelId="{03A58761-99AC-40E3-9DF5-E9C9E487FA44}" type="pres">
      <dgm:prSet presAssocID="{623F773F-579E-4C63-B94E-DF4087BEE8EA}" presName="FiveNodes_2_text" presStyleLbl="node1" presStyleIdx="4" presStyleCnt="5">
        <dgm:presLayoutVars>
          <dgm:bulletEnabled val="1"/>
        </dgm:presLayoutVars>
      </dgm:prSet>
      <dgm:spPr/>
      <dgm:t>
        <a:bodyPr/>
        <a:lstStyle/>
        <a:p>
          <a:endParaRPr lang="en-IN"/>
        </a:p>
      </dgm:t>
    </dgm:pt>
    <dgm:pt modelId="{6F383434-44B9-4BDA-9E8B-ED508A1A5405}" type="pres">
      <dgm:prSet presAssocID="{623F773F-579E-4C63-B94E-DF4087BEE8EA}" presName="FiveNodes_3_text" presStyleLbl="node1" presStyleIdx="4" presStyleCnt="5">
        <dgm:presLayoutVars>
          <dgm:bulletEnabled val="1"/>
        </dgm:presLayoutVars>
      </dgm:prSet>
      <dgm:spPr/>
      <dgm:t>
        <a:bodyPr/>
        <a:lstStyle/>
        <a:p>
          <a:endParaRPr lang="en-IN"/>
        </a:p>
      </dgm:t>
    </dgm:pt>
    <dgm:pt modelId="{0C07DECC-3F0E-4AE1-A5BD-87AB46EE4141}" type="pres">
      <dgm:prSet presAssocID="{623F773F-579E-4C63-B94E-DF4087BEE8EA}" presName="FiveNodes_4_text" presStyleLbl="node1" presStyleIdx="4" presStyleCnt="5">
        <dgm:presLayoutVars>
          <dgm:bulletEnabled val="1"/>
        </dgm:presLayoutVars>
      </dgm:prSet>
      <dgm:spPr/>
      <dgm:t>
        <a:bodyPr/>
        <a:lstStyle/>
        <a:p>
          <a:endParaRPr lang="en-IN"/>
        </a:p>
      </dgm:t>
    </dgm:pt>
    <dgm:pt modelId="{BB0AD82C-F441-42E7-B0C1-75F42CBC4819}" type="pres">
      <dgm:prSet presAssocID="{623F773F-579E-4C63-B94E-DF4087BEE8EA}" presName="FiveNodes_5_text" presStyleLbl="node1" presStyleIdx="4" presStyleCnt="5">
        <dgm:presLayoutVars>
          <dgm:bulletEnabled val="1"/>
        </dgm:presLayoutVars>
      </dgm:prSet>
      <dgm:spPr/>
      <dgm:t>
        <a:bodyPr/>
        <a:lstStyle/>
        <a:p>
          <a:endParaRPr lang="en-IN"/>
        </a:p>
      </dgm:t>
    </dgm:pt>
  </dgm:ptLst>
  <dgm:cxnLst>
    <dgm:cxn modelId="{48DC9954-70FF-44AB-803D-75C2A67128A4}" type="presOf" srcId="{5F12878A-FD93-403F-933D-D7CB5F3E8A6D}" destId="{49DB2F62-C230-4480-9397-D4EA7FD0CA47}" srcOrd="0" destOrd="0" presId="urn:microsoft.com/office/officeart/2005/8/layout/vProcess5"/>
    <dgm:cxn modelId="{ABBE9EB3-A818-43E3-9383-D012130587C8}" type="presOf" srcId="{B2ACA2FF-195A-4E65-AAFC-84C361CE5EB6}" destId="{C7F469B1-618C-4E2B-856D-FDA6F5535A3C}" srcOrd="0" destOrd="0" presId="urn:microsoft.com/office/officeart/2005/8/layout/vProcess5"/>
    <dgm:cxn modelId="{30274B78-07EC-47C4-A9CF-1248B5F746BC}" type="presOf" srcId="{B2ACA2FF-195A-4E65-AAFC-84C361CE5EB6}" destId="{6F383434-44B9-4BDA-9E8B-ED508A1A5405}" srcOrd="1" destOrd="0" presId="urn:microsoft.com/office/officeart/2005/8/layout/vProcess5"/>
    <dgm:cxn modelId="{60FA6890-357A-433C-89BC-57C58E3AC5F4}" srcId="{623F773F-579E-4C63-B94E-DF4087BEE8EA}" destId="{28DB6A8F-B208-45E8-AA41-F3327B84633E}" srcOrd="3" destOrd="0" parTransId="{D578B9E5-F658-421B-BCCA-8A0D1C06E979}" sibTransId="{5F12878A-FD93-403F-933D-D7CB5F3E8A6D}"/>
    <dgm:cxn modelId="{A0BEDDDE-B9C5-4277-855F-2424205B9D1D}" type="presOf" srcId="{F5E8D9EE-AB4A-42C5-A999-C2707837A474}" destId="{D3A78DF3-2E52-4866-8F67-88584A429910}" srcOrd="0" destOrd="0" presId="urn:microsoft.com/office/officeart/2005/8/layout/vProcess5"/>
    <dgm:cxn modelId="{6788945B-0F4C-4D98-B860-EA09DCE43159}" type="presOf" srcId="{34F39992-FA21-4492-BF69-0EDCF883FFA5}" destId="{63189335-FAAF-402E-8E6E-CFD5AE29E014}" srcOrd="0" destOrd="0" presId="urn:microsoft.com/office/officeart/2005/8/layout/vProcess5"/>
    <dgm:cxn modelId="{465F210B-E524-4F05-B79A-A96506258EBB}" type="presOf" srcId="{02E82412-62FE-4CFD-976D-170251FC51D4}" destId="{79A7FC6B-B67B-4328-9A09-FCEE1AEEE30F}" srcOrd="0" destOrd="0" presId="urn:microsoft.com/office/officeart/2005/8/layout/vProcess5"/>
    <dgm:cxn modelId="{E60779A6-6B59-48D2-82BF-5C1C313BD657}" type="presOf" srcId="{28DB6A8F-B208-45E8-AA41-F3327B84633E}" destId="{0C07DECC-3F0E-4AE1-A5BD-87AB46EE4141}" srcOrd="1" destOrd="0" presId="urn:microsoft.com/office/officeart/2005/8/layout/vProcess5"/>
    <dgm:cxn modelId="{8C4225ED-9024-43B9-990A-FF1DD3495FBF}" srcId="{623F773F-579E-4C63-B94E-DF4087BEE8EA}" destId="{34F39992-FA21-4492-BF69-0EDCF883FFA5}" srcOrd="0" destOrd="0" parTransId="{23136E4E-EAAA-4164-8A68-8E0FE20CFCB4}" sibTransId="{F5E8D9EE-AB4A-42C5-A999-C2707837A474}"/>
    <dgm:cxn modelId="{7FF31E77-BED4-4A3D-8959-F2B7150BC2D3}" type="presOf" srcId="{FA8F47D9-39E5-497A-A5B7-3B0306D080B4}" destId="{DA441B69-7E9D-49E3-93DD-A887B0CC9C6C}" srcOrd="0" destOrd="0" presId="urn:microsoft.com/office/officeart/2005/8/layout/vProcess5"/>
    <dgm:cxn modelId="{2FA4BC5F-5BEE-4DFF-8C4E-D4C06F6961A0}" type="presOf" srcId="{28DB6A8F-B208-45E8-AA41-F3327B84633E}" destId="{E722A8E2-BA3F-448E-883E-DA2C099F64AD}" srcOrd="0" destOrd="0" presId="urn:microsoft.com/office/officeart/2005/8/layout/vProcess5"/>
    <dgm:cxn modelId="{93CB968D-8379-48C8-A382-0B9CD80255E4}" type="presOf" srcId="{AD723545-7471-4C27-8417-76395C799C16}" destId="{2B459D3A-475D-4C2E-BB22-7D16677A64F1}" srcOrd="0" destOrd="0" presId="urn:microsoft.com/office/officeart/2005/8/layout/vProcess5"/>
    <dgm:cxn modelId="{2B7D6A7C-2511-40E9-87DC-20428B5A243B}" srcId="{623F773F-579E-4C63-B94E-DF4087BEE8EA}" destId="{FA8F47D9-39E5-497A-A5B7-3B0306D080B4}" srcOrd="1" destOrd="0" parTransId="{084DE055-159A-4562-BB9B-3F7808B62134}" sibTransId="{02E82412-62FE-4CFD-976D-170251FC51D4}"/>
    <dgm:cxn modelId="{A281EF8D-5A1E-4A89-851E-2578C19A83A5}" type="presOf" srcId="{34F39992-FA21-4492-BF69-0EDCF883FFA5}" destId="{CDB0C44B-15F8-4EF4-9C6E-041E254F036E}" srcOrd="1" destOrd="0" presId="urn:microsoft.com/office/officeart/2005/8/layout/vProcess5"/>
    <dgm:cxn modelId="{09FF9245-6220-421E-8E97-9DC4842E85AF}" type="presOf" srcId="{FA8F47D9-39E5-497A-A5B7-3B0306D080B4}" destId="{03A58761-99AC-40E3-9DF5-E9C9E487FA44}" srcOrd="1" destOrd="0" presId="urn:microsoft.com/office/officeart/2005/8/layout/vProcess5"/>
    <dgm:cxn modelId="{F7B77232-6FDB-4639-B7D5-90DB95D450F6}" type="presOf" srcId="{623F773F-579E-4C63-B94E-DF4087BEE8EA}" destId="{EFF79F8C-4480-1C4D-83BA-FC272F236144}" srcOrd="0" destOrd="0" presId="urn:microsoft.com/office/officeart/2005/8/layout/vProcess5"/>
    <dgm:cxn modelId="{E7623BFF-754F-44D0-B8B0-C261A65D8451}" srcId="{623F773F-579E-4C63-B94E-DF4087BEE8EA}" destId="{B2ACA2FF-195A-4E65-AAFC-84C361CE5EB6}" srcOrd="2" destOrd="0" parTransId="{CE4F3449-77E1-4810-BA1F-217C94A5A663}" sibTransId="{AD723545-7471-4C27-8417-76395C799C16}"/>
    <dgm:cxn modelId="{0765D94C-5DCA-44CF-BED0-17D148FDBE0C}" type="presOf" srcId="{12FE8065-B538-4AF9-8AE9-05180E01028F}" destId="{6B5BF96D-4DD2-4D52-966D-E08B4D2E8F60}" srcOrd="0" destOrd="0" presId="urn:microsoft.com/office/officeart/2005/8/layout/vProcess5"/>
    <dgm:cxn modelId="{EC11CF9C-1E96-449E-A708-E7063DB59F85}" type="presOf" srcId="{12FE8065-B538-4AF9-8AE9-05180E01028F}" destId="{BB0AD82C-F441-42E7-B0C1-75F42CBC4819}" srcOrd="1" destOrd="0" presId="urn:microsoft.com/office/officeart/2005/8/layout/vProcess5"/>
    <dgm:cxn modelId="{FF8BE633-8D17-4D93-89A6-4DEFC5C47831}" srcId="{623F773F-579E-4C63-B94E-DF4087BEE8EA}" destId="{12FE8065-B538-4AF9-8AE9-05180E01028F}" srcOrd="4" destOrd="0" parTransId="{E2F360DD-61FF-482D-8082-465ACC50A7A4}" sibTransId="{8556636E-A008-4803-855A-C4A4C8598AC9}"/>
    <dgm:cxn modelId="{704380D6-4DD4-4A5F-ACD9-1305BF45D6C2}" type="presParOf" srcId="{EFF79F8C-4480-1C4D-83BA-FC272F236144}" destId="{4DF2ABCA-2227-4041-A02F-981461B42152}" srcOrd="0" destOrd="0" presId="urn:microsoft.com/office/officeart/2005/8/layout/vProcess5"/>
    <dgm:cxn modelId="{24E734FD-0817-43C1-91D8-E1B6FA994915}" type="presParOf" srcId="{EFF79F8C-4480-1C4D-83BA-FC272F236144}" destId="{63189335-FAAF-402E-8E6E-CFD5AE29E014}" srcOrd="1" destOrd="0" presId="urn:microsoft.com/office/officeart/2005/8/layout/vProcess5"/>
    <dgm:cxn modelId="{94CC1F41-FB18-495C-AE29-F55DAE511861}" type="presParOf" srcId="{EFF79F8C-4480-1C4D-83BA-FC272F236144}" destId="{DA441B69-7E9D-49E3-93DD-A887B0CC9C6C}" srcOrd="2" destOrd="0" presId="urn:microsoft.com/office/officeart/2005/8/layout/vProcess5"/>
    <dgm:cxn modelId="{4DFEB925-4385-488B-882B-22FC48CC737C}" type="presParOf" srcId="{EFF79F8C-4480-1C4D-83BA-FC272F236144}" destId="{C7F469B1-618C-4E2B-856D-FDA6F5535A3C}" srcOrd="3" destOrd="0" presId="urn:microsoft.com/office/officeart/2005/8/layout/vProcess5"/>
    <dgm:cxn modelId="{60DF604A-02F3-4A77-B7F0-5A0DD995D47F}" type="presParOf" srcId="{EFF79F8C-4480-1C4D-83BA-FC272F236144}" destId="{E722A8E2-BA3F-448E-883E-DA2C099F64AD}" srcOrd="4" destOrd="0" presId="urn:microsoft.com/office/officeart/2005/8/layout/vProcess5"/>
    <dgm:cxn modelId="{64F8568B-B240-4511-B5F6-FBC9A0BB78BD}" type="presParOf" srcId="{EFF79F8C-4480-1C4D-83BA-FC272F236144}" destId="{6B5BF96D-4DD2-4D52-966D-E08B4D2E8F60}" srcOrd="5" destOrd="0" presId="urn:microsoft.com/office/officeart/2005/8/layout/vProcess5"/>
    <dgm:cxn modelId="{1E8EBBEF-ECE1-4B0C-BDF6-7CB0F32CE596}" type="presParOf" srcId="{EFF79F8C-4480-1C4D-83BA-FC272F236144}" destId="{D3A78DF3-2E52-4866-8F67-88584A429910}" srcOrd="6" destOrd="0" presId="urn:microsoft.com/office/officeart/2005/8/layout/vProcess5"/>
    <dgm:cxn modelId="{B9230FF6-E17A-4B40-AEB2-9A62871AAC27}" type="presParOf" srcId="{EFF79F8C-4480-1C4D-83BA-FC272F236144}" destId="{79A7FC6B-B67B-4328-9A09-FCEE1AEEE30F}" srcOrd="7" destOrd="0" presId="urn:microsoft.com/office/officeart/2005/8/layout/vProcess5"/>
    <dgm:cxn modelId="{B9CFA8BD-D4CA-49B2-8CDC-8B70358711BF}" type="presParOf" srcId="{EFF79F8C-4480-1C4D-83BA-FC272F236144}" destId="{2B459D3A-475D-4C2E-BB22-7D16677A64F1}" srcOrd="8" destOrd="0" presId="urn:microsoft.com/office/officeart/2005/8/layout/vProcess5"/>
    <dgm:cxn modelId="{E9EC0AA2-56BE-44FA-BBCD-D4A415F780F6}" type="presParOf" srcId="{EFF79F8C-4480-1C4D-83BA-FC272F236144}" destId="{49DB2F62-C230-4480-9397-D4EA7FD0CA47}" srcOrd="9" destOrd="0" presId="urn:microsoft.com/office/officeart/2005/8/layout/vProcess5"/>
    <dgm:cxn modelId="{3DFE3387-970F-431D-9212-B85DE1479D12}" type="presParOf" srcId="{EFF79F8C-4480-1C4D-83BA-FC272F236144}" destId="{CDB0C44B-15F8-4EF4-9C6E-041E254F036E}" srcOrd="10" destOrd="0" presId="urn:microsoft.com/office/officeart/2005/8/layout/vProcess5"/>
    <dgm:cxn modelId="{AF994F5B-E050-4101-BF3A-7D78A0E99A04}" type="presParOf" srcId="{EFF79F8C-4480-1C4D-83BA-FC272F236144}" destId="{03A58761-99AC-40E3-9DF5-E9C9E487FA44}" srcOrd="11" destOrd="0" presId="urn:microsoft.com/office/officeart/2005/8/layout/vProcess5"/>
    <dgm:cxn modelId="{9C0CC904-20BE-416C-87B2-13A84CD25859}" type="presParOf" srcId="{EFF79F8C-4480-1C4D-83BA-FC272F236144}" destId="{6F383434-44B9-4BDA-9E8B-ED508A1A5405}" srcOrd="12" destOrd="0" presId="urn:microsoft.com/office/officeart/2005/8/layout/vProcess5"/>
    <dgm:cxn modelId="{E5C29178-1354-4791-B730-EBE189145298}" type="presParOf" srcId="{EFF79F8C-4480-1C4D-83BA-FC272F236144}" destId="{0C07DECC-3F0E-4AE1-A5BD-87AB46EE4141}" srcOrd="13" destOrd="0" presId="urn:microsoft.com/office/officeart/2005/8/layout/vProcess5"/>
    <dgm:cxn modelId="{667584D4-2DFF-41D7-862B-F3AA68A1C09B}" type="presParOf" srcId="{EFF79F8C-4480-1C4D-83BA-FC272F236144}" destId="{BB0AD82C-F441-42E7-B0C1-75F42CBC4819}" srcOrd="14"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A588C-D2F0-9344-9368-6F19348680A8}" type="datetimeFigureOut">
              <a:rPr lang="en-US" smtClean="0"/>
              <a:pPr/>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6E5A0-573D-6E4B-9925-DB077E0393CE}" type="slidenum">
              <a:rPr lang="en-US" smtClean="0"/>
              <a:pPr/>
              <a:t>‹#›</a:t>
            </a:fld>
            <a:endParaRPr lang="en-US"/>
          </a:p>
        </p:txBody>
      </p:sp>
    </p:spTree>
    <p:extLst>
      <p:ext uri="{BB962C8B-B14F-4D97-AF65-F5344CB8AC3E}">
        <p14:creationId xmlns="" xmlns:p14="http://schemas.microsoft.com/office/powerpoint/2010/main" val="367663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A7E67C1-4258-3547-AA41-7EBCE41DC071}" type="datetime1">
              <a:rPr lang="en-AU" smtClean="0"/>
              <a:pPr/>
              <a:t>31/07/2019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C39BBC-32C4-814B-86ED-B854F58EFD0B}" type="datetime1">
              <a:rPr lang="en-AU" smtClean="0"/>
              <a:pPr/>
              <a:t>31/07/2019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28B671-F14A-564B-A7EC-DA4B69D6C377}" type="datetime1">
              <a:rPr lang="en-AU" smtClean="0"/>
              <a:pPr/>
              <a:t>31/07/2019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6CEDE5-3D26-A74C-B1AD-77BD580B6D23}" type="datetime1">
              <a:rPr lang="en-AU" smtClean="0"/>
              <a:pPr/>
              <a:t>31/07/2019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FC82B4-BF71-054A-B89C-E88206290FCC}" type="datetime1">
              <a:rPr lang="en-AU" smtClean="0"/>
              <a:pPr/>
              <a:t>31/07/2019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633EF3-D291-6542-AFE5-46B1D93BA6AA}" type="datetime1">
              <a:rPr lang="en-AU" smtClean="0"/>
              <a:pPr/>
              <a:t>31/07/2019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F09EC6-2ED3-6F49-B530-33101E357F93}" type="datetime1">
              <a:rPr lang="en-AU" smtClean="0"/>
              <a:pPr/>
              <a:t>31/07/2019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B3D574-0A57-AB44-8121-78FD889DAAB9}" type="datetime1">
              <a:rPr lang="en-AU" smtClean="0"/>
              <a:pPr/>
              <a:t>31/07/2019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5F923-CC78-8C47-A833-BD71DCE598C1}" type="datetime1">
              <a:rPr lang="en-AU" smtClean="0"/>
              <a:pPr/>
              <a:t>31/07/2019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E2F670-C4DA-A444-A089-94123C735B76}" type="datetime1">
              <a:rPr lang="en-AU" smtClean="0"/>
              <a:pPr/>
              <a:t>31/07/2019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3A8730-11BE-9B45-B174-5342FE21C0A3}" type="datetime1">
              <a:rPr lang="en-AU" smtClean="0"/>
              <a:pPr/>
              <a:t>31/07/2019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BF2F178-75AF-4541-89C5-F9415BD48E21}" type="datetime1">
              <a:rPr lang="en-AU" smtClean="0"/>
              <a:pPr/>
              <a:t>31/07/2019</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FAB73BC-B049-4115-A692-8D63A059BFB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drivendata.org/competitions/44/dengai-predicting-disease-spread/"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B5F9E98A-4FF4-43D6-9C48-6DF0E7F2D2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D207A636-DC99-4588-80C4-9E069B97C3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 xmlns:a16="http://schemas.microsoft.com/office/drawing/2014/main" id="{30CC5F0C-0384-294E-AFF4-EB1AA3CEB459}"/>
              </a:ext>
            </a:extLst>
          </p:cNvPr>
          <p:cNvSpPr>
            <a:spLocks noGrp="1"/>
          </p:cNvSpPr>
          <p:nvPr>
            <p:ph type="ctrTitle"/>
          </p:nvPr>
        </p:nvSpPr>
        <p:spPr>
          <a:xfrm>
            <a:off x="138896" y="415636"/>
            <a:ext cx="4044203" cy="4203872"/>
          </a:xfrm>
        </p:spPr>
        <p:txBody>
          <a:bodyPr anchor="ctr">
            <a:normAutofit fontScale="90000"/>
          </a:bodyPr>
          <a:lstStyle/>
          <a:p>
            <a:pPr algn="r"/>
            <a:r>
              <a:rPr lang="en-US" sz="5000" dirty="0" smtClean="0"/>
              <a:t>Dengue</a:t>
            </a:r>
            <a:br>
              <a:rPr lang="en-US" sz="5000" dirty="0" smtClean="0"/>
            </a:br>
            <a:r>
              <a:rPr lang="en-US" sz="5000" dirty="0" smtClean="0"/>
              <a:t>Prediction</a:t>
            </a:r>
            <a:r>
              <a:rPr lang="en-US" sz="5000" dirty="0"/>
              <a:t/>
            </a:r>
            <a:br>
              <a:rPr lang="en-US" sz="5000" dirty="0"/>
            </a:br>
            <a:r>
              <a:rPr lang="en-US" sz="5000" dirty="0"/>
              <a:t/>
            </a:r>
            <a:br>
              <a:rPr lang="en-US" sz="5000" dirty="0"/>
            </a:br>
            <a:r>
              <a:rPr lang="en-US" sz="5000" dirty="0" smtClean="0"/>
              <a:t>using</a:t>
            </a:r>
            <a:br>
              <a:rPr lang="en-US" sz="5000" dirty="0" smtClean="0"/>
            </a:br>
            <a:r>
              <a:rPr lang="en-US" sz="5000" dirty="0" smtClean="0"/>
              <a:t>EnSEMBLING</a:t>
            </a:r>
            <a:br>
              <a:rPr lang="en-US" sz="5000" dirty="0" smtClean="0"/>
            </a:br>
            <a:r>
              <a:rPr lang="en-US" sz="5000" dirty="0" smtClean="0"/>
              <a:t>Regression models</a:t>
            </a:r>
            <a:endParaRPr lang="en-US" sz="5000" dirty="0"/>
          </a:p>
        </p:txBody>
      </p:sp>
      <p:sp>
        <p:nvSpPr>
          <p:cNvPr id="3" name="Subtitle 2">
            <a:extLst>
              <a:ext uri="{FF2B5EF4-FFF2-40B4-BE49-F238E27FC236}">
                <a16:creationId xmlns="" xmlns:a16="http://schemas.microsoft.com/office/drawing/2014/main" id="{FE087BB3-D7F6-AF41-8F68-B3229C897D36}"/>
              </a:ext>
            </a:extLst>
          </p:cNvPr>
          <p:cNvSpPr>
            <a:spLocks noGrp="1"/>
          </p:cNvSpPr>
          <p:nvPr>
            <p:ph type="subTitle" idx="1"/>
          </p:nvPr>
        </p:nvSpPr>
        <p:spPr>
          <a:xfrm>
            <a:off x="8453071" y="964028"/>
            <a:ext cx="2770873" cy="4196299"/>
          </a:xfrm>
        </p:spPr>
        <p:txBody>
          <a:bodyPr anchor="ctr">
            <a:normAutofit/>
          </a:bodyPr>
          <a:lstStyle/>
          <a:p>
            <a:endParaRPr lang="en-US" dirty="0"/>
          </a:p>
        </p:txBody>
      </p:sp>
      <p:cxnSp>
        <p:nvCxnSpPr>
          <p:cNvPr id="12" name="Straight Connector 11">
            <a:extLst>
              <a:ext uri="{FF2B5EF4-FFF2-40B4-BE49-F238E27FC236}">
                <a16:creationId xmlns="" xmlns:a16="http://schemas.microsoft.com/office/drawing/2014/main" id="{0F2BAA51-3181-4303-929A-FCD9C33F890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 xmlns:a16="http://schemas.microsoft.com/office/drawing/2014/main" id="{D4ED6A5F-3B06-48C5-850F-8045C4DF69A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2">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 xmlns:a16="http://schemas.microsoft.com/office/drawing/2014/main" id="{C9A60B9D-8DAC-4DA9-88DE-9911621A2B9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c_map.JPG"/>
          <p:cNvPicPr>
            <a:picLocks noChangeAspect="1"/>
          </p:cNvPicPr>
          <p:nvPr/>
        </p:nvPicPr>
        <p:blipFill>
          <a:blip r:embed="rId3"/>
          <a:stretch>
            <a:fillRect/>
          </a:stretch>
        </p:blipFill>
        <p:spPr>
          <a:xfrm>
            <a:off x="4692073" y="2996"/>
            <a:ext cx="7499927" cy="6866434"/>
          </a:xfrm>
          <a:prstGeom prst="rect">
            <a:avLst/>
          </a:prstGeom>
        </p:spPr>
      </p:pic>
      <p:pic>
        <p:nvPicPr>
          <p:cNvPr id="2050" name="Picture 2" descr="C:\Users\Resmi\Desktop\classes\Work\myGit\Data-Science\Applied-Machine-Learning\Capstone Project\images\mosquito.jpg"/>
          <p:cNvPicPr>
            <a:picLocks noChangeAspect="1" noChangeArrowheads="1"/>
          </p:cNvPicPr>
          <p:nvPr/>
        </p:nvPicPr>
        <p:blipFill>
          <a:blip r:embed="rId4"/>
          <a:srcRect/>
          <a:stretch>
            <a:fillRect/>
          </a:stretch>
        </p:blipFill>
        <p:spPr bwMode="auto">
          <a:xfrm>
            <a:off x="0" y="5021580"/>
            <a:ext cx="4692073" cy="1847850"/>
          </a:xfrm>
          <a:prstGeom prst="rect">
            <a:avLst/>
          </a:prstGeom>
          <a:noFill/>
        </p:spPr>
      </p:pic>
    </p:spTree>
    <p:extLst>
      <p:ext uri="{BB962C8B-B14F-4D97-AF65-F5344CB8AC3E}">
        <p14:creationId xmlns="" xmlns:p14="http://schemas.microsoft.com/office/powerpoint/2010/main" val="9438504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0BD05E-A7CD-2045-8213-AC58A5086B53}"/>
              </a:ext>
            </a:extLst>
          </p:cNvPr>
          <p:cNvSpPr>
            <a:spLocks noGrp="1"/>
          </p:cNvSpPr>
          <p:nvPr>
            <p:ph type="title"/>
          </p:nvPr>
        </p:nvSpPr>
        <p:spPr>
          <a:xfrm>
            <a:off x="175492" y="240145"/>
            <a:ext cx="12016508" cy="1348509"/>
          </a:xfrm>
        </p:spPr>
        <p:txBody>
          <a:bodyPr>
            <a:normAutofit fontScale="90000"/>
          </a:bodyPr>
          <a:lstStyle/>
          <a:p>
            <a:pPr algn="l"/>
            <a:r>
              <a:rPr lang="en-US" sz="2200" dirty="0"/>
              <a:t> </a:t>
            </a:r>
            <a:br>
              <a:rPr lang="en-US" sz="2200" dirty="0"/>
            </a:br>
            <a:r>
              <a:rPr lang="en-US" sz="2200" dirty="0" smtClean="0"/>
              <a:t>  </a:t>
            </a:r>
            <a:br>
              <a:rPr lang="en-US" sz="2200" dirty="0" smtClean="0"/>
            </a:br>
            <a:r>
              <a:rPr lang="en-US" sz="2000" dirty="0" smtClean="0">
                <a:solidFill>
                  <a:srgbClr val="C00000"/>
                </a:solidFill>
              </a:rPr>
              <a:t> </a:t>
            </a:r>
            <a:r>
              <a:rPr lang="en-US" sz="2700" dirty="0" smtClean="0">
                <a:solidFill>
                  <a:srgbClr val="C00000"/>
                </a:solidFill>
              </a:rPr>
              <a:t>Objective</a:t>
            </a:r>
            <a:r>
              <a:rPr lang="en-US" sz="1800" dirty="0" smtClean="0"/>
              <a:t> : </a:t>
            </a:r>
            <a:br>
              <a:rPr lang="en-US" sz="1800" dirty="0" smtClean="0"/>
            </a:br>
            <a:r>
              <a:rPr lang="en-IN" sz="2400" dirty="0" smtClean="0"/>
              <a:t>Predict the number of dengue fever cases that will be reported within a particular time span using the environmental data from San Juan and Iquitos cities. </a:t>
            </a:r>
            <a:br>
              <a:rPr lang="en-IN" sz="2400" dirty="0" smtClean="0"/>
            </a:br>
            <a:r>
              <a:rPr lang="en-US" sz="2200" dirty="0"/>
              <a:t/>
            </a:r>
            <a:br>
              <a:rPr lang="en-US" sz="2200" dirty="0"/>
            </a:br>
            <a:endParaRPr lang="en-US" sz="2200" dirty="0"/>
          </a:p>
        </p:txBody>
      </p:sp>
      <p:sp>
        <p:nvSpPr>
          <p:cNvPr id="5" name="Content Placeholder 4"/>
          <p:cNvSpPr>
            <a:spLocks noGrp="1"/>
          </p:cNvSpPr>
          <p:nvPr>
            <p:ph idx="1"/>
          </p:nvPr>
        </p:nvSpPr>
        <p:spPr>
          <a:xfrm>
            <a:off x="0" y="1588655"/>
            <a:ext cx="11991949" cy="1299914"/>
          </a:xfrm>
        </p:spPr>
        <p:txBody>
          <a:bodyPr>
            <a:normAutofit fontScale="55000" lnSpcReduction="20000"/>
          </a:bodyPr>
          <a:lstStyle/>
          <a:p>
            <a:pPr>
              <a:buNone/>
            </a:pPr>
            <a:r>
              <a:rPr lang="en-IN" sz="3600" dirty="0" smtClean="0">
                <a:solidFill>
                  <a:srgbClr val="C00000"/>
                </a:solidFill>
              </a:rPr>
              <a:t>Some known facts about Dengue </a:t>
            </a:r>
            <a:r>
              <a:rPr lang="en-IN" sz="3600" dirty="0" smtClean="0"/>
              <a:t>: </a:t>
            </a:r>
          </a:p>
          <a:p>
            <a:pPr algn="just">
              <a:buNone/>
            </a:pPr>
            <a:r>
              <a:rPr lang="en-IN" sz="3600" dirty="0" smtClean="0"/>
              <a:t>Dengue is a viral disease transmitted by Aedes types of mosquitoes. Mosquitoes become infected with dengue after biting sick humans who have dengue virus in their blood. Between </a:t>
            </a:r>
            <a:r>
              <a:rPr lang="en-IN" sz="3600" dirty="0" smtClean="0">
                <a:solidFill>
                  <a:srgbClr val="FFFF00"/>
                </a:solidFill>
              </a:rPr>
              <a:t>8 and 12 days </a:t>
            </a:r>
            <a:r>
              <a:rPr lang="en-IN" sz="3600" dirty="0" smtClean="0"/>
              <a:t>later if an infected mosquito bites someone else it can pass on the dengue virus.</a:t>
            </a:r>
          </a:p>
          <a:p>
            <a:endParaRPr lang="en-IN" dirty="0"/>
          </a:p>
        </p:txBody>
      </p:sp>
      <p:pic>
        <p:nvPicPr>
          <p:cNvPr id="1026" name="Picture 2" descr="C:\Users\Resmi\Desktop\classes\Work\myGit\Data-Science\Applied-Machine-Learning\Capstone Project\images\lifeCycle.png"/>
          <p:cNvPicPr>
            <a:picLocks noChangeAspect="1" noChangeArrowheads="1"/>
          </p:cNvPicPr>
          <p:nvPr/>
        </p:nvPicPr>
        <p:blipFill>
          <a:blip r:embed="rId2"/>
          <a:srcRect/>
          <a:stretch>
            <a:fillRect/>
          </a:stretch>
        </p:blipFill>
        <p:spPr bwMode="auto">
          <a:xfrm>
            <a:off x="9336285" y="4212008"/>
            <a:ext cx="2855715" cy="2645992"/>
          </a:xfrm>
          <a:prstGeom prst="rect">
            <a:avLst/>
          </a:prstGeom>
          <a:noFill/>
        </p:spPr>
      </p:pic>
      <p:sp>
        <p:nvSpPr>
          <p:cNvPr id="9" name="TextBox 8"/>
          <p:cNvSpPr txBox="1"/>
          <p:nvPr/>
        </p:nvSpPr>
        <p:spPr>
          <a:xfrm>
            <a:off x="623455" y="2888569"/>
            <a:ext cx="11337636" cy="1323439"/>
          </a:xfrm>
          <a:prstGeom prst="rect">
            <a:avLst/>
          </a:prstGeom>
          <a:noFill/>
        </p:spPr>
        <p:txBody>
          <a:bodyPr wrap="square" rtlCol="0">
            <a:spAutoFit/>
          </a:bodyPr>
          <a:lstStyle/>
          <a:p>
            <a:pPr algn="just"/>
            <a:r>
              <a:rPr lang="en-IN" sz="2000" b="1" dirty="0" smtClean="0">
                <a:solidFill>
                  <a:srgbClr val="C00000"/>
                </a:solidFill>
              </a:rPr>
              <a:t>Effects of weather factors on dengue fever</a:t>
            </a:r>
            <a:endParaRPr lang="en-IN" sz="2000" b="1" i="1" dirty="0" smtClean="0">
              <a:solidFill>
                <a:srgbClr val="C00000"/>
              </a:solidFill>
            </a:endParaRPr>
          </a:p>
          <a:p>
            <a:pPr algn="just"/>
            <a:r>
              <a:rPr lang="en-IN" sz="2000" dirty="0" smtClean="0"/>
              <a:t>Temperature, rainfall and humidity have well-defined roles in the Dengue transmission cycle. Prolonged periods of heavy rain increase the opportunities for the diseases to spread. Longer seasons of mild temperatures may increase the transmission likelihood of dengue diseases. </a:t>
            </a:r>
            <a:endParaRPr lang="en-IN" sz="2000" dirty="0"/>
          </a:p>
        </p:txBody>
      </p:sp>
      <p:sp>
        <p:nvSpPr>
          <p:cNvPr id="10" name="TextBox 9"/>
          <p:cNvSpPr txBox="1"/>
          <p:nvPr/>
        </p:nvSpPr>
        <p:spPr>
          <a:xfrm>
            <a:off x="592597" y="4433454"/>
            <a:ext cx="8543637" cy="1877437"/>
          </a:xfrm>
          <a:prstGeom prst="rect">
            <a:avLst/>
          </a:prstGeom>
          <a:noFill/>
        </p:spPr>
        <p:txBody>
          <a:bodyPr wrap="square" rtlCol="0">
            <a:spAutoFit/>
          </a:bodyPr>
          <a:lstStyle/>
          <a:p>
            <a:r>
              <a:rPr lang="en-IN" b="1" dirty="0" smtClean="0">
                <a:solidFill>
                  <a:srgbClr val="C00000"/>
                </a:solidFill>
              </a:rPr>
              <a:t>Mosquito life cycle</a:t>
            </a:r>
            <a:endParaRPr lang="en-IN" b="1" i="1" dirty="0" smtClean="0">
              <a:solidFill>
                <a:srgbClr val="C00000"/>
              </a:solidFill>
            </a:endParaRPr>
          </a:p>
          <a:p>
            <a:pPr algn="just"/>
            <a:r>
              <a:rPr lang="en-IN" sz="2000" dirty="0" smtClean="0"/>
              <a:t>The life cycle of Aedes </a:t>
            </a:r>
            <a:r>
              <a:rPr lang="en-IN" sz="2000" dirty="0" err="1" smtClean="0"/>
              <a:t>aegypti</a:t>
            </a:r>
            <a:r>
              <a:rPr lang="en-IN" sz="2000" dirty="0" smtClean="0"/>
              <a:t> can be completed within </a:t>
            </a:r>
            <a:r>
              <a:rPr lang="en-IN" sz="2000" dirty="0" smtClean="0">
                <a:solidFill>
                  <a:srgbClr val="FFFF00"/>
                </a:solidFill>
              </a:rPr>
              <a:t>one-and-a-half to three weeks</a:t>
            </a:r>
            <a:r>
              <a:rPr lang="en-IN" sz="2000" dirty="0" smtClean="0"/>
              <a:t>. Male mosquitoes live three to five days. The females live considerably longer, depending on how much warmth and moisture is in their environment. Under ideal conditions, they may last as long as a month or two.</a:t>
            </a:r>
          </a:p>
          <a:p>
            <a:endParaRPr lang="en-IN" dirty="0"/>
          </a:p>
        </p:txBody>
      </p:sp>
    </p:spTree>
    <p:extLst>
      <p:ext uri="{BB962C8B-B14F-4D97-AF65-F5344CB8AC3E}">
        <p14:creationId xmlns="" xmlns:p14="http://schemas.microsoft.com/office/powerpoint/2010/main" val="41855418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0BD05E-A7CD-2045-8213-AC58A5086B53}"/>
              </a:ext>
            </a:extLst>
          </p:cNvPr>
          <p:cNvSpPr>
            <a:spLocks noGrp="1"/>
          </p:cNvSpPr>
          <p:nvPr>
            <p:ph type="title"/>
          </p:nvPr>
        </p:nvSpPr>
        <p:spPr>
          <a:xfrm>
            <a:off x="241615" y="147783"/>
            <a:ext cx="11950385" cy="1052944"/>
          </a:xfrm>
        </p:spPr>
        <p:txBody>
          <a:bodyPr>
            <a:normAutofit/>
          </a:bodyPr>
          <a:lstStyle/>
          <a:p>
            <a:pPr algn="l"/>
            <a:r>
              <a:rPr lang="en-US" sz="2400" dirty="0" smtClean="0">
                <a:solidFill>
                  <a:srgbClr val="C00000"/>
                </a:solidFill>
              </a:rPr>
              <a:t>Datasets : </a:t>
            </a:r>
            <a:r>
              <a:rPr lang="en-IN" sz="2000" dirty="0" smtClean="0">
                <a:solidFill>
                  <a:schemeClr val="tx1"/>
                </a:solidFill>
              </a:rPr>
              <a:t> </a:t>
            </a:r>
            <a:r>
              <a:rPr lang="en-US" sz="2000" dirty="0" smtClean="0">
                <a:solidFill>
                  <a:schemeClr val="tx1"/>
                </a:solidFill>
              </a:rPr>
              <a:t>The data has taken from </a:t>
            </a:r>
            <a:r>
              <a:rPr lang="en-IN" sz="2000" dirty="0" err="1" smtClean="0">
                <a:solidFill>
                  <a:srgbClr val="FF0000"/>
                </a:solidFill>
                <a:hlinkClick r:id="rId2"/>
              </a:rPr>
              <a:t>DrivenData</a:t>
            </a:r>
            <a:r>
              <a:rPr lang="en-IN" sz="2000" dirty="0" smtClean="0">
                <a:solidFill>
                  <a:schemeClr val="tx1"/>
                </a:solidFill>
              </a:rPr>
              <a:t>.  </a:t>
            </a:r>
            <a:br>
              <a:rPr lang="en-IN" sz="2000" dirty="0" smtClean="0">
                <a:solidFill>
                  <a:schemeClr val="tx1"/>
                </a:solidFill>
              </a:rPr>
            </a:br>
            <a:endParaRPr lang="en-US" sz="2400" dirty="0">
              <a:solidFill>
                <a:srgbClr val="FFC000"/>
              </a:solidFill>
            </a:endParaRPr>
          </a:p>
        </p:txBody>
      </p:sp>
      <p:sp>
        <p:nvSpPr>
          <p:cNvPr id="5" name="TextBox 4">
            <a:extLst>
              <a:ext uri="{FF2B5EF4-FFF2-40B4-BE49-F238E27FC236}">
                <a16:creationId xmlns="" xmlns:a16="http://schemas.microsoft.com/office/drawing/2014/main" id="{90C90826-4E9B-7D47-9030-8E7A0B9D56E3}"/>
              </a:ext>
            </a:extLst>
          </p:cNvPr>
          <p:cNvSpPr txBox="1"/>
          <p:nvPr/>
        </p:nvSpPr>
        <p:spPr>
          <a:xfrm>
            <a:off x="241615" y="581891"/>
            <a:ext cx="11340785" cy="3170099"/>
          </a:xfrm>
          <a:prstGeom prst="rect">
            <a:avLst/>
          </a:prstGeom>
          <a:noFill/>
        </p:spPr>
        <p:txBody>
          <a:bodyPr wrap="square" rtlCol="0">
            <a:spAutoFit/>
          </a:bodyPr>
          <a:lstStyle/>
          <a:p>
            <a:r>
              <a:rPr lang="en-US" b="1" dirty="0"/>
              <a:t> </a:t>
            </a:r>
            <a:r>
              <a:rPr lang="en-US" b="1" dirty="0" smtClean="0"/>
              <a:t>                </a:t>
            </a:r>
            <a:endParaRPr lang="en-US" b="1" dirty="0"/>
          </a:p>
          <a:p>
            <a:r>
              <a:rPr lang="en-US" b="1" dirty="0" smtClean="0">
                <a:solidFill>
                  <a:srgbClr val="C00000"/>
                </a:solidFill>
              </a:rPr>
              <a:t>Meta </a:t>
            </a:r>
            <a:r>
              <a:rPr lang="en-US" b="1" dirty="0">
                <a:solidFill>
                  <a:srgbClr val="C00000"/>
                </a:solidFill>
              </a:rPr>
              <a:t>Data:</a:t>
            </a:r>
          </a:p>
          <a:p>
            <a:pPr marL="285750" indent="-285750">
              <a:buFont typeface="Arial" panose="020B0604020202020204" pitchFamily="34" charset="0"/>
              <a:buChar char="•"/>
            </a:pPr>
            <a:r>
              <a:rPr lang="en-US" sz="1600" b="1" dirty="0" smtClean="0"/>
              <a:t>city</a:t>
            </a:r>
            <a:r>
              <a:rPr lang="en-US" sz="1600" dirty="0" smtClean="0"/>
              <a:t> </a:t>
            </a:r>
            <a:r>
              <a:rPr lang="en-US" sz="1600" dirty="0"/>
              <a:t>–  Two cities namely </a:t>
            </a:r>
            <a:r>
              <a:rPr lang="en-US" sz="1600" dirty="0" smtClean="0"/>
              <a:t>San Juan </a:t>
            </a:r>
            <a:r>
              <a:rPr lang="en-US" sz="1600" dirty="0"/>
              <a:t>and Iquitos</a:t>
            </a:r>
          </a:p>
          <a:p>
            <a:pPr marL="285750" indent="-285750">
              <a:buFont typeface="Arial" panose="020B0604020202020204" pitchFamily="34" charset="0"/>
              <a:buChar char="•"/>
            </a:pPr>
            <a:r>
              <a:rPr lang="en-US" sz="1600" b="1" dirty="0"/>
              <a:t>year</a:t>
            </a:r>
            <a:r>
              <a:rPr lang="en-US" sz="1600" dirty="0"/>
              <a:t>- Years from </a:t>
            </a:r>
            <a:r>
              <a:rPr lang="en-US" sz="1600" dirty="0" smtClean="0"/>
              <a:t>1990 </a:t>
            </a:r>
            <a:r>
              <a:rPr lang="en-US" sz="1600" dirty="0"/>
              <a:t>to 2006</a:t>
            </a:r>
          </a:p>
          <a:p>
            <a:pPr marL="285750" indent="-285750">
              <a:buFont typeface="Arial" panose="020B0604020202020204" pitchFamily="34" charset="0"/>
              <a:buChar char="•"/>
            </a:pPr>
            <a:r>
              <a:rPr lang="en-US" sz="1600" b="1" dirty="0" err="1"/>
              <a:t>weekofyear</a:t>
            </a:r>
            <a:r>
              <a:rPr lang="en-US" sz="1600" dirty="0"/>
              <a:t> – 52 weeks per year</a:t>
            </a:r>
          </a:p>
          <a:p>
            <a:pPr marL="285750" indent="-285750">
              <a:buFont typeface="Arial" panose="020B0604020202020204" pitchFamily="34" charset="0"/>
              <a:buChar char="•"/>
            </a:pPr>
            <a:r>
              <a:rPr lang="en-US" sz="1600" b="1" dirty="0"/>
              <a:t>reanalysis_precip_amt_kg_per_m2- </a:t>
            </a:r>
            <a:r>
              <a:rPr lang="en-US" sz="1600" dirty="0"/>
              <a:t>precipitation amount</a:t>
            </a:r>
          </a:p>
          <a:p>
            <a:pPr marL="285750" indent="-285750">
              <a:buFont typeface="Arial" panose="020B0604020202020204" pitchFamily="34" charset="0"/>
              <a:buChar char="•"/>
            </a:pPr>
            <a:r>
              <a:rPr lang="en-US" sz="1600" b="1" dirty="0" err="1"/>
              <a:t>reanalysis_specific_humidity_g_per_kg</a:t>
            </a:r>
            <a:r>
              <a:rPr lang="en-US" sz="1600" b="1" dirty="0"/>
              <a:t>- </a:t>
            </a:r>
            <a:r>
              <a:rPr lang="en-US" sz="1600" dirty="0"/>
              <a:t>humidity amount</a:t>
            </a:r>
          </a:p>
          <a:p>
            <a:pPr marL="285750" indent="-285750">
              <a:buFont typeface="Arial" panose="020B0604020202020204" pitchFamily="34" charset="0"/>
              <a:buChar char="•"/>
            </a:pPr>
            <a:r>
              <a:rPr lang="en-US" sz="1600" b="1" dirty="0" err="1"/>
              <a:t>reanalysis_avg_temp_k</a:t>
            </a:r>
            <a:r>
              <a:rPr lang="en-US" sz="1600" b="1" dirty="0"/>
              <a:t>. </a:t>
            </a:r>
            <a:r>
              <a:rPr lang="en-US" sz="1600" dirty="0"/>
              <a:t> - average air temperature</a:t>
            </a:r>
          </a:p>
          <a:p>
            <a:pPr marL="285750" indent="-285750">
              <a:buFont typeface="Arial" panose="020B0604020202020204" pitchFamily="34" charset="0"/>
              <a:buChar char="•"/>
            </a:pPr>
            <a:r>
              <a:rPr lang="en-US" sz="1600" b="1" dirty="0" err="1"/>
              <a:t>reanalysis_max_air_temp_k</a:t>
            </a:r>
            <a:r>
              <a:rPr lang="en-US" sz="1600" b="1" dirty="0"/>
              <a:t>- </a:t>
            </a:r>
            <a:r>
              <a:rPr lang="en-US" sz="1600" dirty="0"/>
              <a:t>Max air temperature</a:t>
            </a:r>
          </a:p>
          <a:p>
            <a:pPr marL="285750" indent="-285750">
              <a:buFont typeface="Arial" panose="020B0604020202020204" pitchFamily="34" charset="0"/>
              <a:buChar char="•"/>
            </a:pPr>
            <a:r>
              <a:rPr lang="en-US" sz="1600" b="1" dirty="0" err="1"/>
              <a:t>reanalysis_min_air_temp_k</a:t>
            </a:r>
            <a:r>
              <a:rPr lang="en-US" sz="1600" dirty="0"/>
              <a:t>- Min air temperature</a:t>
            </a:r>
          </a:p>
          <a:p>
            <a:pPr marL="285750" indent="-285750">
              <a:buFont typeface="Arial" panose="020B0604020202020204" pitchFamily="34" charset="0"/>
              <a:buChar char="•"/>
            </a:pPr>
            <a:r>
              <a:rPr lang="en-US" sz="1600" b="1" dirty="0" err="1"/>
              <a:t>total_cases</a:t>
            </a:r>
            <a:r>
              <a:rPr lang="en-US" sz="1600" dirty="0"/>
              <a:t>- Total cases recorder per every week</a:t>
            </a:r>
            <a:r>
              <a:rPr lang="en-US" sz="1400" dirty="0" smtClean="0"/>
              <a:t>.</a:t>
            </a:r>
            <a:r>
              <a:rPr lang="en-US" dirty="0" smtClean="0"/>
              <a:t>    </a:t>
            </a:r>
          </a:p>
          <a:p>
            <a:pPr marL="285750" indent="-285750">
              <a:buFont typeface="Arial" panose="020B0604020202020204" pitchFamily="34" charset="0"/>
              <a:buChar char="•"/>
            </a:pPr>
            <a:endParaRPr lang="en-US" dirty="0"/>
          </a:p>
        </p:txBody>
      </p:sp>
      <p:pic>
        <p:nvPicPr>
          <p:cNvPr id="3075" name="Picture 3"/>
          <p:cNvPicPr>
            <a:picLocks noChangeAspect="1" noChangeArrowheads="1"/>
          </p:cNvPicPr>
          <p:nvPr/>
        </p:nvPicPr>
        <p:blipFill>
          <a:blip r:embed="rId3"/>
          <a:srcRect/>
          <a:stretch>
            <a:fillRect/>
          </a:stretch>
        </p:blipFill>
        <p:spPr bwMode="auto">
          <a:xfrm>
            <a:off x="6678866" y="1871663"/>
            <a:ext cx="4903534" cy="795337"/>
          </a:xfrm>
          <a:prstGeom prst="rect">
            <a:avLst/>
          </a:prstGeom>
          <a:noFill/>
          <a:ln w="9525">
            <a:noFill/>
            <a:miter lim="800000"/>
            <a:headEnd/>
            <a:tailEnd/>
          </a:ln>
          <a:effectLst/>
        </p:spPr>
      </p:pic>
      <p:pic>
        <p:nvPicPr>
          <p:cNvPr id="3076" name="Picture 33"/>
          <p:cNvPicPr>
            <a:picLocks noChangeAspect="1" noChangeArrowheads="1"/>
          </p:cNvPicPr>
          <p:nvPr/>
        </p:nvPicPr>
        <p:blipFill>
          <a:blip r:embed="rId4"/>
          <a:srcRect/>
          <a:stretch>
            <a:fillRect/>
          </a:stretch>
        </p:blipFill>
        <p:spPr bwMode="auto">
          <a:xfrm>
            <a:off x="1" y="3620654"/>
            <a:ext cx="12192000" cy="3237345"/>
          </a:xfrm>
          <a:prstGeom prst="rect">
            <a:avLst/>
          </a:prstGeom>
          <a:noFill/>
          <a:ln w="9525">
            <a:noFill/>
            <a:miter lim="800000"/>
            <a:headEnd/>
            <a:tailEnd/>
          </a:ln>
        </p:spPr>
      </p:pic>
    </p:spTree>
    <p:extLst>
      <p:ext uri="{BB962C8B-B14F-4D97-AF65-F5344CB8AC3E}">
        <p14:creationId xmlns="" xmlns:p14="http://schemas.microsoft.com/office/powerpoint/2010/main" val="2951884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00" y="116393"/>
            <a:ext cx="3805382" cy="316489"/>
          </a:xfrm>
        </p:spPr>
        <p:txBody>
          <a:bodyPr>
            <a:noAutofit/>
          </a:bodyPr>
          <a:lstStyle/>
          <a:p>
            <a:r>
              <a:rPr lang="en-IN" sz="2800" dirty="0" smtClean="0">
                <a:solidFill>
                  <a:srgbClr val="C00000"/>
                </a:solidFill>
              </a:rPr>
              <a:t>Year wise pattern </a:t>
            </a:r>
            <a:endParaRPr lang="en-IN" sz="2800" dirty="0">
              <a:solidFill>
                <a:srgbClr val="C00000"/>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4098" name="Picture 42"/>
          <p:cNvPicPr>
            <a:picLocks noChangeAspect="1" noChangeArrowheads="1"/>
          </p:cNvPicPr>
          <p:nvPr/>
        </p:nvPicPr>
        <p:blipFill>
          <a:blip r:embed="rId2"/>
          <a:srcRect/>
          <a:stretch>
            <a:fillRect/>
          </a:stretch>
        </p:blipFill>
        <p:spPr bwMode="auto">
          <a:xfrm>
            <a:off x="129887" y="563430"/>
            <a:ext cx="5293951" cy="2105879"/>
          </a:xfrm>
          <a:prstGeom prst="rect">
            <a:avLst/>
          </a:prstGeom>
          <a:noFill/>
          <a:ln w="9525">
            <a:noFill/>
            <a:miter lim="800000"/>
            <a:headEnd/>
            <a:tailEnd/>
          </a:ln>
        </p:spPr>
      </p:pic>
      <p:pic>
        <p:nvPicPr>
          <p:cNvPr id="4099" name="Picture 39"/>
          <p:cNvPicPr>
            <a:picLocks noChangeAspect="1" noChangeArrowheads="1"/>
          </p:cNvPicPr>
          <p:nvPr/>
        </p:nvPicPr>
        <p:blipFill>
          <a:blip r:embed="rId3"/>
          <a:srcRect/>
          <a:stretch>
            <a:fillRect/>
          </a:stretch>
        </p:blipFill>
        <p:spPr bwMode="auto">
          <a:xfrm>
            <a:off x="5684229" y="526486"/>
            <a:ext cx="5842768" cy="2142823"/>
          </a:xfrm>
          <a:prstGeom prst="rect">
            <a:avLst/>
          </a:prstGeom>
          <a:noFill/>
          <a:ln w="9525">
            <a:noFill/>
            <a:miter lim="800000"/>
            <a:headEnd/>
            <a:tailEnd/>
          </a:ln>
        </p:spPr>
      </p:pic>
      <p:sp>
        <p:nvSpPr>
          <p:cNvPr id="7" name="Rectangle 6"/>
          <p:cNvSpPr/>
          <p:nvPr/>
        </p:nvSpPr>
        <p:spPr>
          <a:xfrm>
            <a:off x="129887" y="2795394"/>
            <a:ext cx="2802370" cy="461665"/>
          </a:xfrm>
          <a:prstGeom prst="rect">
            <a:avLst/>
          </a:prstGeom>
        </p:spPr>
        <p:txBody>
          <a:bodyPr wrap="none">
            <a:spAutoFit/>
          </a:bodyPr>
          <a:lstStyle/>
          <a:p>
            <a:r>
              <a:rPr lang="en-IN" sz="2400" dirty="0" smtClean="0">
                <a:solidFill>
                  <a:srgbClr val="C00000"/>
                </a:solidFill>
              </a:rPr>
              <a:t>Week wise pattern </a:t>
            </a:r>
            <a:endParaRPr lang="en-IN" sz="2400" dirty="0">
              <a:solidFill>
                <a:srgbClr val="C00000"/>
              </a:solidFill>
            </a:endParaRPr>
          </a:p>
        </p:txBody>
      </p:sp>
      <p:pic>
        <p:nvPicPr>
          <p:cNvPr id="4100" name="Picture 4"/>
          <p:cNvPicPr>
            <a:picLocks noChangeAspect="1" noChangeArrowheads="1"/>
          </p:cNvPicPr>
          <p:nvPr/>
        </p:nvPicPr>
        <p:blipFill>
          <a:blip r:embed="rId4"/>
          <a:srcRect/>
          <a:stretch>
            <a:fillRect/>
          </a:stretch>
        </p:blipFill>
        <p:spPr bwMode="auto">
          <a:xfrm>
            <a:off x="129887" y="3192407"/>
            <a:ext cx="5293950" cy="1948880"/>
          </a:xfrm>
          <a:prstGeom prst="rect">
            <a:avLst/>
          </a:prstGeom>
          <a:noFill/>
          <a:ln w="9525">
            <a:noFill/>
            <a:miter lim="800000"/>
            <a:headEnd/>
            <a:tailEnd/>
          </a:ln>
        </p:spPr>
      </p:pic>
      <p:pic>
        <p:nvPicPr>
          <p:cNvPr id="4101" name="Picture 69"/>
          <p:cNvPicPr>
            <a:picLocks noChangeAspect="1" noChangeArrowheads="1"/>
          </p:cNvPicPr>
          <p:nvPr/>
        </p:nvPicPr>
        <p:blipFill>
          <a:blip r:embed="rId5"/>
          <a:srcRect/>
          <a:stretch>
            <a:fillRect/>
          </a:stretch>
        </p:blipFill>
        <p:spPr bwMode="auto">
          <a:xfrm>
            <a:off x="135796" y="5141287"/>
            <a:ext cx="5288042" cy="1668223"/>
          </a:xfrm>
          <a:prstGeom prst="rect">
            <a:avLst/>
          </a:prstGeom>
          <a:noFill/>
          <a:ln w="9525">
            <a:noFill/>
            <a:miter lim="800000"/>
            <a:headEnd/>
            <a:tailEnd/>
          </a:ln>
        </p:spPr>
      </p:pic>
      <p:pic>
        <p:nvPicPr>
          <p:cNvPr id="4102" name="Picture 6"/>
          <p:cNvPicPr>
            <a:picLocks noChangeAspect="1" noChangeArrowheads="1"/>
          </p:cNvPicPr>
          <p:nvPr/>
        </p:nvPicPr>
        <p:blipFill>
          <a:blip r:embed="rId6"/>
          <a:srcRect/>
          <a:stretch>
            <a:fillRect/>
          </a:stretch>
        </p:blipFill>
        <p:spPr bwMode="auto">
          <a:xfrm>
            <a:off x="5854700" y="3192407"/>
            <a:ext cx="5727700" cy="1804466"/>
          </a:xfrm>
          <a:prstGeom prst="rect">
            <a:avLst/>
          </a:prstGeom>
          <a:noFill/>
          <a:ln w="9525">
            <a:noFill/>
            <a:miter lim="800000"/>
            <a:headEnd/>
            <a:tailEnd/>
          </a:ln>
        </p:spPr>
      </p:pic>
      <p:sp>
        <p:nvSpPr>
          <p:cNvPr id="11" name="Rectangle 10"/>
          <p:cNvSpPr/>
          <p:nvPr/>
        </p:nvSpPr>
        <p:spPr>
          <a:xfrm>
            <a:off x="5854700" y="2730742"/>
            <a:ext cx="2948243" cy="461665"/>
          </a:xfrm>
          <a:prstGeom prst="rect">
            <a:avLst/>
          </a:prstGeom>
        </p:spPr>
        <p:txBody>
          <a:bodyPr wrap="none">
            <a:spAutoFit/>
          </a:bodyPr>
          <a:lstStyle/>
          <a:p>
            <a:r>
              <a:rPr lang="en-IN" sz="2400" dirty="0" smtClean="0">
                <a:solidFill>
                  <a:srgbClr val="C00000"/>
                </a:solidFill>
              </a:rPr>
              <a:t>Month wise pattern </a:t>
            </a:r>
            <a:endParaRPr lang="en-IN" sz="2400" dirty="0">
              <a:solidFill>
                <a:srgbClr val="C00000"/>
              </a:solidFill>
            </a:endParaRPr>
          </a:p>
        </p:txBody>
      </p:sp>
      <p:pic>
        <p:nvPicPr>
          <p:cNvPr id="4103" name="Picture 7"/>
          <p:cNvPicPr>
            <a:picLocks noChangeAspect="1" noChangeArrowheads="1"/>
          </p:cNvPicPr>
          <p:nvPr/>
        </p:nvPicPr>
        <p:blipFill>
          <a:blip r:embed="rId7"/>
          <a:srcRect/>
          <a:stretch>
            <a:fillRect/>
          </a:stretch>
        </p:blipFill>
        <p:spPr bwMode="auto">
          <a:xfrm>
            <a:off x="5854700" y="4996874"/>
            <a:ext cx="5727700" cy="17849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graphicFrame>
        <p:nvGraphicFramePr>
          <p:cNvPr id="6" name="Content Placeholder 2">
            <a:extLst>
              <a:ext uri="{FF2B5EF4-FFF2-40B4-BE49-F238E27FC236}">
                <a16:creationId xmlns="" xmlns:a16="http://schemas.microsoft.com/office/drawing/2014/main" id="{BE8FAC55-67F5-46B6-94B7-CE10CC694898}"/>
              </a:ext>
            </a:extLst>
          </p:cNvPr>
          <p:cNvGraphicFramePr>
            <a:graphicFrameLocks noGrp="1"/>
          </p:cNvGraphicFramePr>
          <p:nvPr>
            <p:ph idx="1"/>
            <p:extLst>
              <p:ext uri="{D42A27DB-BD31-4B8C-83A1-F6EECF244321}">
                <p14:modId xmlns="" xmlns:p14="http://schemas.microsoft.com/office/powerpoint/2010/main" val="50507251"/>
              </p:ext>
            </p:extLst>
          </p:nvPr>
        </p:nvGraphicFramePr>
        <p:xfrm>
          <a:off x="849746" y="905164"/>
          <a:ext cx="6085091" cy="5624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a:xfrm>
            <a:off x="7084290" y="2586182"/>
            <a:ext cx="387927" cy="1819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703128" y="729679"/>
            <a:ext cx="2290618"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Linear Regression</a:t>
            </a:r>
            <a:endParaRPr lang="en-IN" dirty="0">
              <a:solidFill>
                <a:srgbClr val="C00000"/>
              </a:solidFill>
            </a:endParaRPr>
          </a:p>
        </p:txBody>
      </p:sp>
      <p:sp>
        <p:nvSpPr>
          <p:cNvPr id="9" name="TextBox 8"/>
          <p:cNvSpPr txBox="1"/>
          <p:nvPr/>
        </p:nvSpPr>
        <p:spPr>
          <a:xfrm>
            <a:off x="295564" y="267855"/>
            <a:ext cx="6105236" cy="523220"/>
          </a:xfrm>
          <a:prstGeom prst="rect">
            <a:avLst/>
          </a:prstGeom>
          <a:noFill/>
        </p:spPr>
        <p:txBody>
          <a:bodyPr wrap="square" rtlCol="0">
            <a:spAutoFit/>
          </a:bodyPr>
          <a:lstStyle/>
          <a:p>
            <a:r>
              <a:rPr lang="en-IN" sz="2800" dirty="0" smtClean="0">
                <a:solidFill>
                  <a:srgbClr val="C00000"/>
                </a:solidFill>
              </a:rPr>
              <a:t>Work Flow of individual modelling</a:t>
            </a:r>
            <a:endParaRPr lang="en-IN" sz="2800" dirty="0">
              <a:solidFill>
                <a:srgbClr val="C00000"/>
              </a:solidFill>
            </a:endParaRPr>
          </a:p>
        </p:txBody>
      </p:sp>
      <p:sp>
        <p:nvSpPr>
          <p:cNvPr id="11" name="Rectangle 10"/>
          <p:cNvSpPr/>
          <p:nvPr/>
        </p:nvSpPr>
        <p:spPr>
          <a:xfrm>
            <a:off x="10252364" y="276830"/>
            <a:ext cx="1551708" cy="51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Lasso</a:t>
            </a:r>
            <a:endParaRPr lang="en-IN" dirty="0">
              <a:solidFill>
                <a:srgbClr val="C00000"/>
              </a:solidFill>
            </a:endParaRPr>
          </a:p>
        </p:txBody>
      </p:sp>
      <p:sp>
        <p:nvSpPr>
          <p:cNvPr id="12" name="Rectangle 11"/>
          <p:cNvSpPr/>
          <p:nvPr/>
        </p:nvSpPr>
        <p:spPr>
          <a:xfrm>
            <a:off x="10252364" y="1257641"/>
            <a:ext cx="1551708" cy="51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Ridge</a:t>
            </a:r>
            <a:endParaRPr lang="en-IN" dirty="0">
              <a:solidFill>
                <a:srgbClr val="C00000"/>
              </a:solidFill>
            </a:endParaRPr>
          </a:p>
        </p:txBody>
      </p:sp>
      <p:sp>
        <p:nvSpPr>
          <p:cNvPr id="13" name="Rectangle 12"/>
          <p:cNvSpPr/>
          <p:nvPr/>
        </p:nvSpPr>
        <p:spPr>
          <a:xfrm>
            <a:off x="7703128" y="2110515"/>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Negative Binomial Regression</a:t>
            </a:r>
            <a:endParaRPr lang="en-IN" dirty="0">
              <a:solidFill>
                <a:srgbClr val="C00000"/>
              </a:solidFill>
            </a:endParaRPr>
          </a:p>
        </p:txBody>
      </p:sp>
      <p:sp>
        <p:nvSpPr>
          <p:cNvPr id="14" name="Rectangle 13"/>
          <p:cNvSpPr/>
          <p:nvPr/>
        </p:nvSpPr>
        <p:spPr>
          <a:xfrm>
            <a:off x="7703128" y="2854036"/>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Poisson Regression</a:t>
            </a:r>
            <a:endParaRPr lang="en-IN" dirty="0">
              <a:solidFill>
                <a:srgbClr val="C00000"/>
              </a:solidFill>
            </a:endParaRPr>
          </a:p>
        </p:txBody>
      </p:sp>
      <p:sp>
        <p:nvSpPr>
          <p:cNvPr id="15" name="Rectangle 14"/>
          <p:cNvSpPr/>
          <p:nvPr/>
        </p:nvSpPr>
        <p:spPr>
          <a:xfrm>
            <a:off x="7703128" y="3611418"/>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ARIMA Regression</a:t>
            </a:r>
            <a:endParaRPr lang="en-IN" dirty="0">
              <a:solidFill>
                <a:srgbClr val="C00000"/>
              </a:solidFill>
            </a:endParaRPr>
          </a:p>
        </p:txBody>
      </p:sp>
      <p:sp>
        <p:nvSpPr>
          <p:cNvPr id="16" name="Rectangle 15"/>
          <p:cNvSpPr/>
          <p:nvPr/>
        </p:nvSpPr>
        <p:spPr>
          <a:xfrm>
            <a:off x="7703128" y="4463475"/>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OLS Regression</a:t>
            </a:r>
            <a:endParaRPr lang="en-IN" dirty="0">
              <a:solidFill>
                <a:srgbClr val="C00000"/>
              </a:solidFill>
            </a:endParaRPr>
          </a:p>
        </p:txBody>
      </p:sp>
      <p:sp>
        <p:nvSpPr>
          <p:cNvPr id="17" name="Rectangle 16"/>
          <p:cNvSpPr/>
          <p:nvPr/>
        </p:nvSpPr>
        <p:spPr>
          <a:xfrm>
            <a:off x="7703128" y="5310909"/>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Random Forest Regression</a:t>
            </a:r>
            <a:endParaRPr lang="en-IN" dirty="0">
              <a:solidFill>
                <a:srgbClr val="C00000"/>
              </a:solidFill>
            </a:endParaRPr>
          </a:p>
        </p:txBody>
      </p:sp>
      <p:sp>
        <p:nvSpPr>
          <p:cNvPr id="18" name="Rectangle 17"/>
          <p:cNvSpPr/>
          <p:nvPr/>
        </p:nvSpPr>
        <p:spPr>
          <a:xfrm>
            <a:off x="7703128" y="6178842"/>
            <a:ext cx="4100944"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XGBoost Regression</a:t>
            </a:r>
            <a:endParaRPr lang="en-IN"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sp>
        <p:nvSpPr>
          <p:cNvPr id="3" name="Rectangle 2"/>
          <p:cNvSpPr/>
          <p:nvPr/>
        </p:nvSpPr>
        <p:spPr>
          <a:xfrm>
            <a:off x="3288069" y="1110685"/>
            <a:ext cx="3380547"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Linear Regression</a:t>
            </a:r>
            <a:endParaRPr lang="en-IN" dirty="0">
              <a:solidFill>
                <a:srgbClr val="C00000"/>
              </a:solidFill>
            </a:endParaRPr>
          </a:p>
        </p:txBody>
      </p:sp>
      <p:sp>
        <p:nvSpPr>
          <p:cNvPr id="4" name="Rectangle 3"/>
          <p:cNvSpPr/>
          <p:nvPr/>
        </p:nvSpPr>
        <p:spPr>
          <a:xfrm>
            <a:off x="3288069" y="1780321"/>
            <a:ext cx="3380547"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Negative Binomial Regression</a:t>
            </a:r>
            <a:endParaRPr lang="en-IN" dirty="0">
              <a:solidFill>
                <a:srgbClr val="C00000"/>
              </a:solidFill>
            </a:endParaRPr>
          </a:p>
        </p:txBody>
      </p:sp>
      <p:sp>
        <p:nvSpPr>
          <p:cNvPr id="5" name="Rectangle 4"/>
          <p:cNvSpPr/>
          <p:nvPr/>
        </p:nvSpPr>
        <p:spPr>
          <a:xfrm>
            <a:off x="3288069" y="2429167"/>
            <a:ext cx="3380547"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Random Forest Regression</a:t>
            </a:r>
            <a:endParaRPr lang="en-IN" dirty="0">
              <a:solidFill>
                <a:srgbClr val="C00000"/>
              </a:solidFill>
            </a:endParaRPr>
          </a:p>
        </p:txBody>
      </p:sp>
      <p:sp>
        <p:nvSpPr>
          <p:cNvPr id="6" name="Rectangle 5"/>
          <p:cNvSpPr/>
          <p:nvPr/>
        </p:nvSpPr>
        <p:spPr>
          <a:xfrm>
            <a:off x="3288069" y="3013370"/>
            <a:ext cx="3380547" cy="47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XGBoost Regression</a:t>
            </a:r>
            <a:endParaRPr lang="en-IN" dirty="0">
              <a:solidFill>
                <a:srgbClr val="C00000"/>
              </a:solidFill>
            </a:endParaRPr>
          </a:p>
        </p:txBody>
      </p:sp>
      <p:sp>
        <p:nvSpPr>
          <p:cNvPr id="7" name="TextBox 6"/>
          <p:cNvSpPr txBox="1"/>
          <p:nvPr/>
        </p:nvSpPr>
        <p:spPr>
          <a:xfrm>
            <a:off x="332509" y="110959"/>
            <a:ext cx="3592946" cy="461665"/>
          </a:xfrm>
          <a:prstGeom prst="rect">
            <a:avLst/>
          </a:prstGeom>
          <a:noFill/>
        </p:spPr>
        <p:txBody>
          <a:bodyPr wrap="square" rtlCol="0">
            <a:spAutoFit/>
          </a:bodyPr>
          <a:lstStyle/>
          <a:p>
            <a:r>
              <a:rPr lang="en-IN" sz="2400" b="1" dirty="0" smtClean="0">
                <a:solidFill>
                  <a:schemeClr val="bg1">
                    <a:lumMod val="95000"/>
                    <a:lumOff val="5000"/>
                  </a:schemeClr>
                </a:solidFill>
              </a:rPr>
              <a:t>Stacking Ensemble</a:t>
            </a:r>
            <a:endParaRPr lang="en-IN" sz="2400" b="1" dirty="0">
              <a:solidFill>
                <a:schemeClr val="bg1">
                  <a:lumMod val="95000"/>
                  <a:lumOff val="5000"/>
                </a:schemeClr>
              </a:solidFill>
            </a:endParaRPr>
          </a:p>
        </p:txBody>
      </p:sp>
      <p:sp>
        <p:nvSpPr>
          <p:cNvPr id="8" name="TextBox 7"/>
          <p:cNvSpPr txBox="1"/>
          <p:nvPr/>
        </p:nvSpPr>
        <p:spPr>
          <a:xfrm>
            <a:off x="3278850" y="563488"/>
            <a:ext cx="2244437" cy="369332"/>
          </a:xfrm>
          <a:prstGeom prst="rect">
            <a:avLst/>
          </a:prstGeom>
          <a:noFill/>
        </p:spPr>
        <p:txBody>
          <a:bodyPr wrap="square" rtlCol="0">
            <a:spAutoFit/>
          </a:bodyPr>
          <a:lstStyle/>
          <a:p>
            <a:r>
              <a:rPr lang="en-IN" dirty="0" smtClean="0">
                <a:solidFill>
                  <a:srgbClr val="C00000"/>
                </a:solidFill>
              </a:rPr>
              <a:t>base level models</a:t>
            </a:r>
            <a:endParaRPr lang="en-IN" dirty="0">
              <a:solidFill>
                <a:srgbClr val="C00000"/>
              </a:solidFill>
            </a:endParaRPr>
          </a:p>
        </p:txBody>
      </p:sp>
      <p:grpSp>
        <p:nvGrpSpPr>
          <p:cNvPr id="19" name="Group 18"/>
          <p:cNvGrpSpPr/>
          <p:nvPr/>
        </p:nvGrpSpPr>
        <p:grpSpPr>
          <a:xfrm>
            <a:off x="979016" y="870533"/>
            <a:ext cx="1773362" cy="2770909"/>
            <a:chOff x="4793669" y="4301833"/>
            <a:chExt cx="1717951" cy="2770909"/>
          </a:xfrm>
        </p:grpSpPr>
        <p:sp>
          <p:nvSpPr>
            <p:cNvPr id="18" name="Rectangle 17"/>
            <p:cNvSpPr/>
            <p:nvPr/>
          </p:nvSpPr>
          <p:spPr>
            <a:xfrm>
              <a:off x="4793669" y="4301833"/>
              <a:ext cx="171795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K Fold</a:t>
              </a:r>
              <a:endParaRPr lang="en-IN" dirty="0">
                <a:solidFill>
                  <a:srgbClr val="C00000"/>
                </a:solidFill>
              </a:endParaRPr>
            </a:p>
          </p:txBody>
        </p:sp>
        <p:sp>
          <p:nvSpPr>
            <p:cNvPr id="13" name="Rectangle 12"/>
            <p:cNvSpPr/>
            <p:nvPr/>
          </p:nvSpPr>
          <p:spPr>
            <a:xfrm>
              <a:off x="5260100" y="6638607"/>
              <a:ext cx="785090" cy="28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a:t>
              </a:r>
              <a:endParaRPr lang="en-IN" dirty="0">
                <a:solidFill>
                  <a:srgbClr val="C00000"/>
                </a:solidFill>
              </a:endParaRPr>
            </a:p>
          </p:txBody>
        </p:sp>
        <p:sp>
          <p:nvSpPr>
            <p:cNvPr id="14" name="Rectangle 13"/>
            <p:cNvSpPr/>
            <p:nvPr/>
          </p:nvSpPr>
          <p:spPr>
            <a:xfrm>
              <a:off x="5260100" y="4904509"/>
              <a:ext cx="785090" cy="28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a:t>
              </a:r>
              <a:endParaRPr lang="en-IN" dirty="0">
                <a:solidFill>
                  <a:srgbClr val="C00000"/>
                </a:solidFill>
              </a:endParaRPr>
            </a:p>
          </p:txBody>
        </p:sp>
        <p:sp>
          <p:nvSpPr>
            <p:cNvPr id="15" name="Rectangle 14"/>
            <p:cNvSpPr/>
            <p:nvPr/>
          </p:nvSpPr>
          <p:spPr>
            <a:xfrm>
              <a:off x="5260100" y="4498109"/>
              <a:ext cx="785090" cy="28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a:t>
              </a:r>
              <a:endParaRPr lang="en-IN" dirty="0">
                <a:solidFill>
                  <a:srgbClr val="C00000"/>
                </a:solidFill>
              </a:endParaRPr>
            </a:p>
          </p:txBody>
        </p:sp>
        <p:sp>
          <p:nvSpPr>
            <p:cNvPr id="16" name="Rectangle 15"/>
            <p:cNvSpPr/>
            <p:nvPr/>
          </p:nvSpPr>
          <p:spPr>
            <a:xfrm>
              <a:off x="5260100" y="5828145"/>
              <a:ext cx="785090" cy="28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a:t>
              </a:r>
              <a:endParaRPr lang="en-IN" dirty="0">
                <a:solidFill>
                  <a:srgbClr val="C00000"/>
                </a:solidFill>
              </a:endParaRPr>
            </a:p>
          </p:txBody>
        </p:sp>
        <p:sp>
          <p:nvSpPr>
            <p:cNvPr id="17" name="Rectangle 16"/>
            <p:cNvSpPr/>
            <p:nvPr/>
          </p:nvSpPr>
          <p:spPr>
            <a:xfrm>
              <a:off x="5260100" y="6273482"/>
              <a:ext cx="785090" cy="286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a:t>
              </a:r>
              <a:endParaRPr lang="en-IN" dirty="0">
                <a:solidFill>
                  <a:srgbClr val="C00000"/>
                </a:solidFill>
              </a:endParaRPr>
            </a:p>
          </p:txBody>
        </p:sp>
      </p:grpSp>
      <p:sp>
        <p:nvSpPr>
          <p:cNvPr id="20" name="Right Arrow 19"/>
          <p:cNvSpPr/>
          <p:nvPr/>
        </p:nvSpPr>
        <p:spPr>
          <a:xfrm>
            <a:off x="2752378" y="1967358"/>
            <a:ext cx="387947" cy="9374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979016" y="4009732"/>
            <a:ext cx="1736474"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Test data</a:t>
            </a:r>
            <a:endParaRPr lang="en-IN" dirty="0">
              <a:solidFill>
                <a:srgbClr val="C00000"/>
              </a:solidFill>
            </a:endParaRPr>
          </a:p>
        </p:txBody>
      </p:sp>
      <p:sp>
        <p:nvSpPr>
          <p:cNvPr id="24" name="Cube 23"/>
          <p:cNvSpPr/>
          <p:nvPr/>
        </p:nvSpPr>
        <p:spPr>
          <a:xfrm>
            <a:off x="9171671" y="1110685"/>
            <a:ext cx="1154545" cy="23783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Data frame</a:t>
            </a:r>
          </a:p>
          <a:p>
            <a:pPr algn="ctr"/>
            <a:r>
              <a:rPr lang="en-IN" dirty="0" smtClean="0">
                <a:solidFill>
                  <a:srgbClr val="C00000"/>
                </a:solidFill>
              </a:rPr>
              <a:t>First level</a:t>
            </a:r>
          </a:p>
          <a:p>
            <a:pPr algn="ctr"/>
            <a:r>
              <a:rPr lang="en-IN" sz="1600" dirty="0" smtClean="0">
                <a:solidFill>
                  <a:srgbClr val="C00000"/>
                </a:solidFill>
              </a:rPr>
              <a:t>output</a:t>
            </a:r>
            <a:endParaRPr lang="en-IN" sz="1600" dirty="0">
              <a:solidFill>
                <a:srgbClr val="C00000"/>
              </a:solidFill>
            </a:endParaRPr>
          </a:p>
        </p:txBody>
      </p:sp>
      <p:sp>
        <p:nvSpPr>
          <p:cNvPr id="25" name="Rectangle 24"/>
          <p:cNvSpPr/>
          <p:nvPr/>
        </p:nvSpPr>
        <p:spPr>
          <a:xfrm>
            <a:off x="7001125" y="1110685"/>
            <a:ext cx="1339273"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 O/p</a:t>
            </a:r>
            <a:endParaRPr lang="en-IN" dirty="0">
              <a:solidFill>
                <a:srgbClr val="C00000"/>
              </a:solidFill>
            </a:endParaRPr>
          </a:p>
        </p:txBody>
      </p:sp>
      <p:sp>
        <p:nvSpPr>
          <p:cNvPr id="26" name="Rectangle 25"/>
          <p:cNvSpPr/>
          <p:nvPr/>
        </p:nvSpPr>
        <p:spPr>
          <a:xfrm>
            <a:off x="7001125" y="1780321"/>
            <a:ext cx="1339273"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 O/p</a:t>
            </a:r>
            <a:endParaRPr lang="en-IN" dirty="0">
              <a:solidFill>
                <a:srgbClr val="C00000"/>
              </a:solidFill>
            </a:endParaRPr>
          </a:p>
        </p:txBody>
      </p:sp>
      <p:sp>
        <p:nvSpPr>
          <p:cNvPr id="27" name="Rectangle 26"/>
          <p:cNvSpPr/>
          <p:nvPr/>
        </p:nvSpPr>
        <p:spPr>
          <a:xfrm>
            <a:off x="7001125" y="2444246"/>
            <a:ext cx="1339273"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 O/p</a:t>
            </a:r>
            <a:endParaRPr lang="en-IN" dirty="0">
              <a:solidFill>
                <a:srgbClr val="C00000"/>
              </a:solidFill>
            </a:endParaRPr>
          </a:p>
        </p:txBody>
      </p:sp>
      <p:sp>
        <p:nvSpPr>
          <p:cNvPr id="28" name="Bent-Up Arrow 27"/>
          <p:cNvSpPr/>
          <p:nvPr/>
        </p:nvSpPr>
        <p:spPr>
          <a:xfrm>
            <a:off x="2724670" y="3521948"/>
            <a:ext cx="1256116" cy="836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7001125" y="3015722"/>
            <a:ext cx="1339273"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 O/p</a:t>
            </a:r>
            <a:endParaRPr lang="en-IN" dirty="0">
              <a:solidFill>
                <a:srgbClr val="C00000"/>
              </a:solidFill>
            </a:endParaRPr>
          </a:p>
        </p:txBody>
      </p:sp>
      <p:sp>
        <p:nvSpPr>
          <p:cNvPr id="30" name="Right Arrow 29"/>
          <p:cNvSpPr/>
          <p:nvPr/>
        </p:nvSpPr>
        <p:spPr>
          <a:xfrm>
            <a:off x="6668616" y="1110685"/>
            <a:ext cx="332509" cy="477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ight Arrow 30"/>
          <p:cNvSpPr/>
          <p:nvPr/>
        </p:nvSpPr>
        <p:spPr>
          <a:xfrm>
            <a:off x="6668616" y="1791874"/>
            <a:ext cx="332509" cy="429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ight Arrow 31"/>
          <p:cNvSpPr/>
          <p:nvPr/>
        </p:nvSpPr>
        <p:spPr>
          <a:xfrm>
            <a:off x="6668616" y="2444246"/>
            <a:ext cx="332509" cy="4779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a:off x="6668616" y="3008502"/>
            <a:ext cx="332509" cy="512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Arrow Callout 35"/>
          <p:cNvSpPr/>
          <p:nvPr/>
        </p:nvSpPr>
        <p:spPr>
          <a:xfrm>
            <a:off x="8478938" y="992908"/>
            <a:ext cx="637310" cy="264853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IN" dirty="0" smtClean="0">
                <a:solidFill>
                  <a:srgbClr val="C00000"/>
                </a:solidFill>
              </a:rPr>
              <a:t>combine</a:t>
            </a:r>
            <a:endParaRPr lang="en-IN" dirty="0">
              <a:solidFill>
                <a:srgbClr val="C00000"/>
              </a:solidFill>
            </a:endParaRPr>
          </a:p>
        </p:txBody>
      </p:sp>
      <p:sp>
        <p:nvSpPr>
          <p:cNvPr id="38" name="Rectangle 37"/>
          <p:cNvSpPr/>
          <p:nvPr/>
        </p:nvSpPr>
        <p:spPr>
          <a:xfrm>
            <a:off x="8478938" y="4413817"/>
            <a:ext cx="2794042" cy="61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XGBoost Regression (meta-model)</a:t>
            </a:r>
            <a:endParaRPr lang="en-IN" dirty="0">
              <a:solidFill>
                <a:srgbClr val="C00000"/>
              </a:solidFill>
            </a:endParaRPr>
          </a:p>
        </p:txBody>
      </p:sp>
      <p:sp>
        <p:nvSpPr>
          <p:cNvPr id="39" name="Down Arrow 38"/>
          <p:cNvSpPr/>
          <p:nvPr/>
        </p:nvSpPr>
        <p:spPr>
          <a:xfrm>
            <a:off x="8802223" y="3539846"/>
            <a:ext cx="1625644" cy="84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 I/p</a:t>
            </a:r>
            <a:endParaRPr lang="en-IN" dirty="0"/>
          </a:p>
        </p:txBody>
      </p:sp>
      <p:sp>
        <p:nvSpPr>
          <p:cNvPr id="40" name="Rectangle 39"/>
          <p:cNvSpPr/>
          <p:nvPr/>
        </p:nvSpPr>
        <p:spPr>
          <a:xfrm>
            <a:off x="5985128" y="3880428"/>
            <a:ext cx="2189019"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Test data O/p</a:t>
            </a:r>
            <a:endParaRPr lang="en-IN" dirty="0">
              <a:solidFill>
                <a:srgbClr val="C00000"/>
              </a:solidFill>
            </a:endParaRPr>
          </a:p>
        </p:txBody>
      </p:sp>
      <p:sp>
        <p:nvSpPr>
          <p:cNvPr id="41" name="Down Arrow 40"/>
          <p:cNvSpPr/>
          <p:nvPr/>
        </p:nvSpPr>
        <p:spPr>
          <a:xfrm>
            <a:off x="5985129" y="3539846"/>
            <a:ext cx="489528" cy="34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Bent-Up Arrow 43"/>
          <p:cNvSpPr/>
          <p:nvPr/>
        </p:nvSpPr>
        <p:spPr>
          <a:xfrm rot="5400000">
            <a:off x="7435113" y="3980755"/>
            <a:ext cx="649912" cy="1437738"/>
          </a:xfrm>
          <a:prstGeom prst="bentUpArrow">
            <a:avLst>
              <a:gd name="adj1" fmla="val 25000"/>
              <a:gd name="adj2" fmla="val 2334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N" dirty="0"/>
          </a:p>
        </p:txBody>
      </p:sp>
      <p:sp>
        <p:nvSpPr>
          <p:cNvPr id="45" name="TextBox 44"/>
          <p:cNvSpPr txBox="1"/>
          <p:nvPr/>
        </p:nvSpPr>
        <p:spPr>
          <a:xfrm>
            <a:off x="7001125" y="5024580"/>
            <a:ext cx="1477813" cy="369332"/>
          </a:xfrm>
          <a:prstGeom prst="rect">
            <a:avLst/>
          </a:prstGeom>
          <a:noFill/>
        </p:spPr>
        <p:txBody>
          <a:bodyPr wrap="square" rtlCol="0">
            <a:spAutoFit/>
          </a:bodyPr>
          <a:lstStyle/>
          <a:p>
            <a:r>
              <a:rPr lang="en-IN" dirty="0" smtClean="0"/>
              <a:t>Test I/p</a:t>
            </a:r>
            <a:endParaRPr lang="en-IN" dirty="0"/>
          </a:p>
        </p:txBody>
      </p:sp>
      <p:sp>
        <p:nvSpPr>
          <p:cNvPr id="47" name="Rectangle 46"/>
          <p:cNvSpPr/>
          <p:nvPr/>
        </p:nvSpPr>
        <p:spPr>
          <a:xfrm>
            <a:off x="8492798" y="5393912"/>
            <a:ext cx="1339273"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Train O/p</a:t>
            </a:r>
            <a:endParaRPr lang="en-IN" dirty="0">
              <a:solidFill>
                <a:srgbClr val="C00000"/>
              </a:solidFill>
            </a:endParaRPr>
          </a:p>
        </p:txBody>
      </p:sp>
      <p:sp>
        <p:nvSpPr>
          <p:cNvPr id="48" name="Rectangle 47"/>
          <p:cNvSpPr/>
          <p:nvPr/>
        </p:nvSpPr>
        <p:spPr>
          <a:xfrm>
            <a:off x="10002981" y="5393912"/>
            <a:ext cx="1269999" cy="47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C00000"/>
                </a:solidFill>
              </a:rPr>
              <a:t>Test O/p</a:t>
            </a:r>
            <a:endParaRPr lang="en-IN" dirty="0">
              <a:solidFill>
                <a:srgbClr val="C00000"/>
              </a:solidFill>
            </a:endParaRPr>
          </a:p>
        </p:txBody>
      </p:sp>
      <p:sp>
        <p:nvSpPr>
          <p:cNvPr id="49" name="Down Arrow 48"/>
          <p:cNvSpPr/>
          <p:nvPr/>
        </p:nvSpPr>
        <p:spPr>
          <a:xfrm>
            <a:off x="8802224" y="5024580"/>
            <a:ext cx="729704"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Down Arrow 49"/>
          <p:cNvSpPr/>
          <p:nvPr/>
        </p:nvSpPr>
        <p:spPr>
          <a:xfrm>
            <a:off x="10427867" y="5024580"/>
            <a:ext cx="58187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 name="image16.png"/>
          <p:cNvPicPr/>
          <p:nvPr/>
        </p:nvPicPr>
        <p:blipFill>
          <a:blip r:embed="rId2"/>
          <a:srcRect/>
          <a:stretch>
            <a:fillRect/>
          </a:stretch>
        </p:blipFill>
        <p:spPr>
          <a:xfrm>
            <a:off x="0" y="5024580"/>
            <a:ext cx="4313382" cy="1851755"/>
          </a:xfrm>
          <a:prstGeom prst="rect">
            <a:avLst/>
          </a:prstGeom>
          <a:ln/>
        </p:spPr>
      </p:pic>
      <p:pic>
        <p:nvPicPr>
          <p:cNvPr id="1026" name="Picture 2"/>
          <p:cNvPicPr>
            <a:picLocks noChangeAspect="1" noChangeArrowheads="1"/>
          </p:cNvPicPr>
          <p:nvPr/>
        </p:nvPicPr>
        <p:blipFill>
          <a:blip r:embed="rId3"/>
          <a:srcRect/>
          <a:stretch>
            <a:fillRect/>
          </a:stretch>
        </p:blipFill>
        <p:spPr bwMode="auto">
          <a:xfrm>
            <a:off x="4585815" y="5479044"/>
            <a:ext cx="3426691" cy="1397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FEEB83DB-1C2B-874D-8FAE-99B4C4569E73}"/>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6" name="image20.png"/>
          <p:cNvPicPr/>
          <p:nvPr/>
        </p:nvPicPr>
        <p:blipFill>
          <a:blip r:embed="rId2"/>
          <a:srcRect/>
          <a:stretch>
            <a:fillRect/>
          </a:stretch>
        </p:blipFill>
        <p:spPr>
          <a:xfrm>
            <a:off x="152977" y="3968383"/>
            <a:ext cx="5981700" cy="2586038"/>
          </a:xfrm>
          <a:prstGeom prst="rect">
            <a:avLst/>
          </a:prstGeom>
          <a:ln/>
        </p:spPr>
      </p:pic>
      <p:pic>
        <p:nvPicPr>
          <p:cNvPr id="7" name="image19.png"/>
          <p:cNvPicPr/>
          <p:nvPr/>
        </p:nvPicPr>
        <p:blipFill>
          <a:blip r:embed="rId3"/>
          <a:srcRect/>
          <a:stretch>
            <a:fillRect/>
          </a:stretch>
        </p:blipFill>
        <p:spPr>
          <a:xfrm>
            <a:off x="6300932" y="3968383"/>
            <a:ext cx="5734050" cy="2586038"/>
          </a:xfrm>
          <a:prstGeom prst="rect">
            <a:avLst/>
          </a:prstGeom>
          <a:ln/>
        </p:spPr>
      </p:pic>
      <p:sp>
        <p:nvSpPr>
          <p:cNvPr id="9" name="TextBox 8"/>
          <p:cNvSpPr txBox="1"/>
          <p:nvPr/>
        </p:nvSpPr>
        <p:spPr>
          <a:xfrm>
            <a:off x="-1" y="129304"/>
            <a:ext cx="9125527" cy="523220"/>
          </a:xfrm>
          <a:prstGeom prst="rect">
            <a:avLst/>
          </a:prstGeom>
          <a:noFill/>
        </p:spPr>
        <p:txBody>
          <a:bodyPr wrap="square" rtlCol="0">
            <a:spAutoFit/>
          </a:bodyPr>
          <a:lstStyle/>
          <a:p>
            <a:r>
              <a:rPr lang="en-IN" sz="2800" dirty="0" smtClean="0">
                <a:solidFill>
                  <a:srgbClr val="C00000"/>
                </a:solidFill>
              </a:rPr>
              <a:t>Best Model </a:t>
            </a:r>
            <a:r>
              <a:rPr lang="en-IN" sz="2800" dirty="0" smtClean="0">
                <a:solidFill>
                  <a:srgbClr val="C00000"/>
                </a:solidFill>
              </a:rPr>
              <a:t>( Random Forest ) Output </a:t>
            </a:r>
            <a:r>
              <a:rPr lang="en-IN" sz="2800" dirty="0" smtClean="0">
                <a:solidFill>
                  <a:srgbClr val="C00000"/>
                </a:solidFill>
              </a:rPr>
              <a:t>prediction</a:t>
            </a:r>
            <a:endParaRPr lang="en-IN" sz="2800" dirty="0">
              <a:solidFill>
                <a:srgbClr val="C00000"/>
              </a:solidFill>
            </a:endParaRPr>
          </a:p>
        </p:txBody>
      </p:sp>
      <p:pic>
        <p:nvPicPr>
          <p:cNvPr id="2050" name="Picture 2" descr="C:\Users\Resmi\Desktop\classes\Work\myGit\Data-Science\Applied-Machine-Learning\Capstone Project\Source\Disease Reported ( Actual - preddiction) from Iquitos.png"/>
          <p:cNvPicPr>
            <a:picLocks noChangeAspect="1" noChangeArrowheads="1"/>
          </p:cNvPicPr>
          <p:nvPr/>
        </p:nvPicPr>
        <p:blipFill>
          <a:blip r:embed="rId4"/>
          <a:srcRect/>
          <a:stretch>
            <a:fillRect/>
          </a:stretch>
        </p:blipFill>
        <p:spPr bwMode="auto">
          <a:xfrm>
            <a:off x="6184877" y="746124"/>
            <a:ext cx="5724279" cy="2791403"/>
          </a:xfrm>
          <a:prstGeom prst="rect">
            <a:avLst/>
          </a:prstGeom>
          <a:noFill/>
        </p:spPr>
      </p:pic>
      <p:pic>
        <p:nvPicPr>
          <p:cNvPr id="2051" name="Picture 3" descr="C:\Users\Resmi\Desktop\classes\Work\myGit\Data-Science\Applied-Machine-Learning\Capstone Project\Source\Disease Reported ( Actual - preddiction) from San Juan.png"/>
          <p:cNvPicPr>
            <a:picLocks noChangeAspect="1" noChangeArrowheads="1"/>
          </p:cNvPicPr>
          <p:nvPr/>
        </p:nvPicPr>
        <p:blipFill>
          <a:blip r:embed="rId5"/>
          <a:srcRect/>
          <a:stretch>
            <a:fillRect/>
          </a:stretch>
        </p:blipFill>
        <p:spPr bwMode="auto">
          <a:xfrm>
            <a:off x="152978" y="746126"/>
            <a:ext cx="5981576" cy="2791402"/>
          </a:xfrm>
          <a:prstGeom prst="rect">
            <a:avLst/>
          </a:prstGeom>
          <a:noFill/>
        </p:spPr>
      </p:pic>
    </p:spTree>
    <p:extLst>
      <p:ext uri="{BB962C8B-B14F-4D97-AF65-F5344CB8AC3E}">
        <p14:creationId xmlns="" xmlns:p14="http://schemas.microsoft.com/office/powerpoint/2010/main" val="1517894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4286827"/>
            <a:ext cx="10972800" cy="1143000"/>
          </a:xfrm>
        </p:spPr>
        <p:txBody>
          <a:bodyPr/>
          <a:lstStyle/>
          <a:p>
            <a:r>
              <a:rPr lang="en-IN" dirty="0" smtClean="0"/>
              <a:t>Questions </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
        <p:nvSpPr>
          <p:cNvPr id="5" name="Title 1"/>
          <p:cNvSpPr txBox="1">
            <a:spLocks/>
          </p:cNvSpPr>
          <p:nvPr/>
        </p:nvSpPr>
        <p:spPr>
          <a:xfrm>
            <a:off x="609600" y="5638801"/>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Thank You</a:t>
            </a:r>
            <a:endParaRPr kumimoji="0" lang="en-IN"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6" name="Rectangle 5"/>
          <p:cNvSpPr/>
          <p:nvPr/>
        </p:nvSpPr>
        <p:spPr>
          <a:xfrm>
            <a:off x="360217" y="193964"/>
            <a:ext cx="11591637" cy="4031873"/>
          </a:xfrm>
          <a:prstGeom prst="rect">
            <a:avLst/>
          </a:prstGeom>
        </p:spPr>
        <p:txBody>
          <a:bodyPr wrap="square">
            <a:spAutoFit/>
          </a:bodyPr>
          <a:lstStyle/>
          <a:p>
            <a:r>
              <a:rPr lang="en-IN" sz="2000" b="1" dirty="0" smtClean="0">
                <a:solidFill>
                  <a:srgbClr val="C00000"/>
                </a:solidFill>
              </a:rPr>
              <a:t>Issues Faced</a:t>
            </a:r>
          </a:p>
          <a:p>
            <a:pPr lvl="0" fontAlgn="base">
              <a:buFont typeface="Arial" pitchFamily="34" charset="0"/>
              <a:buChar char="•"/>
            </a:pPr>
            <a:r>
              <a:rPr lang="en-IN" sz="2000" dirty="0" smtClean="0"/>
              <a:t> Over fitting the data - Got good validation scores in training, but same performance is not repeated in competition submission.</a:t>
            </a:r>
          </a:p>
          <a:p>
            <a:pPr lvl="0" fontAlgn="base">
              <a:buFont typeface="Arial" pitchFamily="34" charset="0"/>
              <a:buChar char="•"/>
            </a:pPr>
            <a:r>
              <a:rPr lang="en-IN" sz="2000" dirty="0" smtClean="0"/>
              <a:t> As per the media, there is dengue outbreak reported in San Juan 2010-2012. But models are not predicted the outbreaks, but just increased the reported cases count compared to previous years.</a:t>
            </a:r>
          </a:p>
          <a:p>
            <a:pPr lvl="0" fontAlgn="base">
              <a:buFont typeface="Arial" pitchFamily="34" charset="0"/>
              <a:buChar char="•"/>
            </a:pPr>
            <a:endParaRPr lang="en-IN" dirty="0" smtClean="0"/>
          </a:p>
          <a:p>
            <a:pPr lvl="0" fontAlgn="base">
              <a:buFont typeface="Arial" pitchFamily="34" charset="0"/>
              <a:buChar char="•"/>
            </a:pPr>
            <a:endParaRPr lang="en-IN" dirty="0" smtClean="0"/>
          </a:p>
          <a:p>
            <a:r>
              <a:rPr lang="en-IN" sz="2000" b="1" dirty="0" smtClean="0">
                <a:solidFill>
                  <a:srgbClr val="C00000"/>
                </a:solidFill>
              </a:rPr>
              <a:t>Future Areas of Work</a:t>
            </a:r>
          </a:p>
          <a:p>
            <a:pPr lvl="0" fontAlgn="base">
              <a:buFont typeface="Arial" pitchFamily="34" charset="0"/>
              <a:buChar char="•"/>
            </a:pPr>
            <a:r>
              <a:rPr lang="en-IN" sz="2000" dirty="0" smtClean="0"/>
              <a:t>Same window period was tried for all weather features. Instead of that, it should have been tried each lag window for each variable and fine tune it. Might be this may take time, but surely it will improve the model performance.</a:t>
            </a:r>
          </a:p>
          <a:p>
            <a:pPr lvl="0" fontAlgn="base">
              <a:buFont typeface="Arial" pitchFamily="34" charset="0"/>
              <a:buChar char="•"/>
            </a:pPr>
            <a:r>
              <a:rPr lang="en-IN" sz="2000" dirty="0" smtClean="0"/>
              <a:t>Currently we modelled for entire city. Instead of that, if separate datasets for north, south, west and east are available for each city, more accurate prediction will come.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1311</TotalTime>
  <Words>538</Words>
  <Application>Microsoft Macintosh PowerPoint</Application>
  <PresentationFormat>Custom</PresentationFormat>
  <Paragraphs>81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Dengue Prediction  using EnSEMBLING Regression models</vt:lpstr>
      <vt:lpstr>      Objective :  Predict the number of dengue fever cases that will be reported within a particular time span using the environmental data from San Juan and Iquitos cities.   </vt:lpstr>
      <vt:lpstr>Datasets :  The data has taken from DrivenData.   </vt:lpstr>
      <vt:lpstr>Year wise pattern </vt:lpstr>
      <vt:lpstr>Slide 5</vt:lpstr>
      <vt:lpstr>Slide 6</vt:lpstr>
      <vt:lpstr>Slide 7</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prediction: Financial domain  Loan default prediction</dc:title>
  <dc:creator>Pramod Paul</dc:creator>
  <cp:lastModifiedBy>Resmi</cp:lastModifiedBy>
  <cp:revision>95</cp:revision>
  <cp:lastPrinted>2019-06-19T02:12:55Z</cp:lastPrinted>
  <dcterms:created xsi:type="dcterms:W3CDTF">2019-06-12T08:45:09Z</dcterms:created>
  <dcterms:modified xsi:type="dcterms:W3CDTF">2019-07-31T10:12:55Z</dcterms:modified>
</cp:coreProperties>
</file>