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60" r:id="rId1"/>
  </p:sldMasterIdLst>
  <p:notesMasterIdLst>
    <p:notesMasterId r:id="rId9"/>
  </p:notesMasterIdLst>
  <p:sldIdLst>
    <p:sldId id="256" r:id="rId2"/>
    <p:sldId id="284" r:id="rId3"/>
    <p:sldId id="303" r:id="rId4"/>
    <p:sldId id="339" r:id="rId5"/>
    <p:sldId id="340" r:id="rId6"/>
    <p:sldId id="341" r:id="rId7"/>
    <p:sldId id="31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EABBB916-05FF-5141-A38D-A1FA34BDF6E2}">
          <p14:sldIdLst>
            <p14:sldId id="256"/>
            <p14:sldId id="284"/>
            <p14:sldId id="303"/>
            <p14:sldId id="321"/>
            <p14:sldId id="338"/>
            <p14:sldId id="322"/>
            <p14:sldId id="324"/>
            <p14:sldId id="323"/>
            <p14:sldId id="331"/>
            <p14:sldId id="328"/>
            <p14:sldId id="336"/>
            <p14:sldId id="332"/>
            <p14:sldId id="304"/>
            <p14:sldId id="308"/>
            <p14:sldId id="319"/>
            <p14:sldId id="327"/>
            <p14:sldId id="325"/>
            <p14:sldId id="294"/>
            <p14:sldId id="317"/>
            <p14:sldId id="307"/>
            <p14:sldId id="318"/>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mod Paul" initials="PP" lastIdx="1" clrIdx="0">
    <p:extLst>
      <p:ext uri="{19B8F6BF-5375-455C-9EA6-DF929625EA0E}">
        <p15:presenceInfo xmlns:p15="http://schemas.microsoft.com/office/powerpoint/2012/main" xmlns="" userId="0c8af3b5b27ccd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08"/>
    <p:restoredTop sz="94652"/>
  </p:normalViewPr>
  <p:slideViewPr>
    <p:cSldViewPr snapToGrid="0" snapToObjects="1">
      <p:cViewPr varScale="1">
        <p:scale>
          <a:sx n="69" d="100"/>
          <a:sy n="69" d="100"/>
        </p:scale>
        <p:origin x="-536" y="-6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F773F-579E-4C63-B94E-DF4087BEE8EA}" type="doc">
      <dgm:prSet loTypeId="urn:microsoft.com/office/officeart/2005/8/layout/vProcess5" loCatId="process" qsTypeId="urn:microsoft.com/office/officeart/2005/8/quickstyle/simple1" qsCatId="simple" csTypeId="urn:microsoft.com/office/officeart/2005/8/colors/accent3_2" csCatId="accent3" phldr="1"/>
      <dgm:spPr/>
      <dgm:t>
        <a:bodyPr/>
        <a:lstStyle/>
        <a:p>
          <a:endParaRPr lang="en-US"/>
        </a:p>
      </dgm:t>
    </dgm:pt>
    <dgm:pt modelId="{34F39992-FA21-4492-BF69-0EDCF883FFA5}">
      <dgm:prSet/>
      <dgm:spPr/>
      <dgm:t>
        <a:bodyPr/>
        <a:lstStyle/>
        <a:p>
          <a:r>
            <a:rPr lang="en-AU" dirty="0" smtClean="0"/>
            <a:t> Data Exploration( data format, dimension,   missing values,  duplicate entries, descriptive analysis, correlation ... ) </a:t>
          </a:r>
          <a:endParaRPr lang="en-US" dirty="0"/>
        </a:p>
      </dgm:t>
    </dgm:pt>
    <dgm:pt modelId="{23136E4E-EAAA-4164-8A68-8E0FE20CFCB4}" type="parTrans" cxnId="{8C4225ED-9024-43B9-990A-FF1DD3495FBF}">
      <dgm:prSet/>
      <dgm:spPr/>
      <dgm:t>
        <a:bodyPr/>
        <a:lstStyle/>
        <a:p>
          <a:endParaRPr lang="en-US"/>
        </a:p>
      </dgm:t>
    </dgm:pt>
    <dgm:pt modelId="{F5E8D9EE-AB4A-42C5-A999-C2707837A474}" type="sibTrans" cxnId="{8C4225ED-9024-43B9-990A-FF1DD3495FBF}">
      <dgm:prSet/>
      <dgm:spPr/>
      <dgm:t>
        <a:bodyPr/>
        <a:lstStyle/>
        <a:p>
          <a:endParaRPr lang="en-US"/>
        </a:p>
      </dgm:t>
    </dgm:pt>
    <dgm:pt modelId="{B2ACA2FF-195A-4E65-AAFC-84C361CE5EB6}">
      <dgm:prSet custT="1"/>
      <dgm:spPr/>
      <dgm:t>
        <a:bodyPr/>
        <a:lstStyle/>
        <a:p>
          <a:r>
            <a:rPr lang="en-AU" sz="1700" smtClean="0"/>
            <a:t>Data Visualization(  Target variable distribution, year wise, month wise, week wise  data distribution analysis)</a:t>
          </a:r>
          <a:endParaRPr lang="en-AU" sz="1700" dirty="0"/>
        </a:p>
      </dgm:t>
    </dgm:pt>
    <dgm:pt modelId="{CE4F3449-77E1-4810-BA1F-217C94A5A663}" type="parTrans" cxnId="{E7623BFF-754F-44D0-B8B0-C261A65D8451}">
      <dgm:prSet/>
      <dgm:spPr/>
      <dgm:t>
        <a:bodyPr/>
        <a:lstStyle/>
        <a:p>
          <a:endParaRPr lang="en-US"/>
        </a:p>
      </dgm:t>
    </dgm:pt>
    <dgm:pt modelId="{AD723545-7471-4C27-8417-76395C799C16}" type="sibTrans" cxnId="{E7623BFF-754F-44D0-B8B0-C261A65D8451}">
      <dgm:prSet/>
      <dgm:spPr/>
      <dgm:t>
        <a:bodyPr/>
        <a:lstStyle/>
        <a:p>
          <a:endParaRPr lang="en-US"/>
        </a:p>
      </dgm:t>
    </dgm:pt>
    <dgm:pt modelId="{28DB6A8F-B208-45E8-AA41-F3327B84633E}">
      <dgm:prSet/>
      <dgm:spPr/>
      <dgm:t>
        <a:bodyPr/>
        <a:lstStyle/>
        <a:p>
          <a:r>
            <a:rPr lang="en-US" smtClean="0"/>
            <a:t>New Feature Exploration  ( Mean of vegetation , rolling lag window)</a:t>
          </a:r>
          <a:endParaRPr lang="en-US" dirty="0"/>
        </a:p>
      </dgm:t>
    </dgm:pt>
    <dgm:pt modelId="{D578B9E5-F658-421B-BCCA-8A0D1C06E979}" type="parTrans" cxnId="{60FA6890-357A-433C-89BC-57C58E3AC5F4}">
      <dgm:prSet/>
      <dgm:spPr/>
      <dgm:t>
        <a:bodyPr/>
        <a:lstStyle/>
        <a:p>
          <a:endParaRPr lang="en-US"/>
        </a:p>
      </dgm:t>
    </dgm:pt>
    <dgm:pt modelId="{5F12878A-FD93-403F-933D-D7CB5F3E8A6D}" type="sibTrans" cxnId="{60FA6890-357A-433C-89BC-57C58E3AC5F4}">
      <dgm:prSet/>
      <dgm:spPr/>
      <dgm:t>
        <a:bodyPr/>
        <a:lstStyle/>
        <a:p>
          <a:endParaRPr lang="en-US"/>
        </a:p>
      </dgm:t>
    </dgm:pt>
    <dgm:pt modelId="{12FE8065-B538-4AF9-8AE9-05180E01028F}">
      <dgm:prSet/>
      <dgm:spPr/>
      <dgm:t>
        <a:bodyPr/>
        <a:lstStyle/>
        <a:p>
          <a:pPr algn="l"/>
          <a:r>
            <a:rPr lang="en-IN" dirty="0" smtClean="0"/>
            <a:t>Separated the dataset for each city</a:t>
          </a:r>
          <a:endParaRPr lang="en-US" dirty="0"/>
        </a:p>
      </dgm:t>
    </dgm:pt>
    <dgm:pt modelId="{E2F360DD-61FF-482D-8082-465ACC50A7A4}" type="parTrans" cxnId="{FF8BE633-8D17-4D93-89A6-4DEFC5C47831}">
      <dgm:prSet/>
      <dgm:spPr/>
      <dgm:t>
        <a:bodyPr/>
        <a:lstStyle/>
        <a:p>
          <a:endParaRPr lang="en-US"/>
        </a:p>
      </dgm:t>
    </dgm:pt>
    <dgm:pt modelId="{8556636E-A008-4803-855A-C4A4C8598AC9}" type="sibTrans" cxnId="{FF8BE633-8D17-4D93-89A6-4DEFC5C47831}">
      <dgm:prSet/>
      <dgm:spPr/>
      <dgm:t>
        <a:bodyPr/>
        <a:lstStyle/>
        <a:p>
          <a:endParaRPr lang="en-US"/>
        </a:p>
      </dgm:t>
    </dgm:pt>
    <dgm:pt modelId="{FA8F47D9-39E5-497A-A5B7-3B0306D080B4}">
      <dgm:prSet custT="1"/>
      <dgm:spPr/>
      <dgm:t>
        <a:bodyPr/>
        <a:lstStyle/>
        <a:p>
          <a:r>
            <a:rPr lang="en-US" sz="1600" dirty="0" smtClean="0"/>
            <a:t>Filling Missing Entries ( interpolate ),                    Unit-Conversion</a:t>
          </a:r>
          <a:endParaRPr lang="en-US" sz="1600" dirty="0"/>
        </a:p>
      </dgm:t>
    </dgm:pt>
    <dgm:pt modelId="{084DE055-159A-4562-BB9B-3F7808B62134}" type="parTrans" cxnId="{2B7D6A7C-2511-40E9-87DC-20428B5A243B}">
      <dgm:prSet/>
      <dgm:spPr/>
      <dgm:t>
        <a:bodyPr/>
        <a:lstStyle/>
        <a:p>
          <a:endParaRPr lang="en-IN"/>
        </a:p>
      </dgm:t>
    </dgm:pt>
    <dgm:pt modelId="{02E82412-62FE-4CFD-976D-170251FC51D4}" type="sibTrans" cxnId="{2B7D6A7C-2511-40E9-87DC-20428B5A243B}">
      <dgm:prSet/>
      <dgm:spPr/>
      <dgm:t>
        <a:bodyPr/>
        <a:lstStyle/>
        <a:p>
          <a:endParaRPr lang="en-IN"/>
        </a:p>
      </dgm:t>
    </dgm:pt>
    <dgm:pt modelId="{EFF79F8C-4480-1C4D-83BA-FC272F236144}" type="pres">
      <dgm:prSet presAssocID="{623F773F-579E-4C63-B94E-DF4087BEE8EA}" presName="outerComposite" presStyleCnt="0">
        <dgm:presLayoutVars>
          <dgm:chMax val="5"/>
          <dgm:dir/>
          <dgm:resizeHandles val="exact"/>
        </dgm:presLayoutVars>
      </dgm:prSet>
      <dgm:spPr/>
      <dgm:t>
        <a:bodyPr/>
        <a:lstStyle/>
        <a:p>
          <a:endParaRPr lang="en-IN"/>
        </a:p>
      </dgm:t>
    </dgm:pt>
    <dgm:pt modelId="{4DF2ABCA-2227-4041-A02F-981461B42152}" type="pres">
      <dgm:prSet presAssocID="{623F773F-579E-4C63-B94E-DF4087BEE8EA}" presName="dummyMaxCanvas" presStyleCnt="0">
        <dgm:presLayoutVars/>
      </dgm:prSet>
      <dgm:spPr/>
      <dgm:t>
        <a:bodyPr/>
        <a:lstStyle/>
        <a:p>
          <a:endParaRPr lang="en-IN"/>
        </a:p>
      </dgm:t>
    </dgm:pt>
    <dgm:pt modelId="{63189335-FAAF-402E-8E6E-CFD5AE29E014}" type="pres">
      <dgm:prSet presAssocID="{623F773F-579E-4C63-B94E-DF4087BEE8EA}" presName="FiveNodes_1" presStyleLbl="node1" presStyleIdx="0" presStyleCnt="5" custScaleX="129870" custScaleY="109816">
        <dgm:presLayoutVars>
          <dgm:bulletEnabled val="1"/>
        </dgm:presLayoutVars>
      </dgm:prSet>
      <dgm:spPr/>
      <dgm:t>
        <a:bodyPr/>
        <a:lstStyle/>
        <a:p>
          <a:endParaRPr lang="en-IN"/>
        </a:p>
      </dgm:t>
    </dgm:pt>
    <dgm:pt modelId="{DA441B69-7E9D-49E3-93DD-A887B0CC9C6C}" type="pres">
      <dgm:prSet presAssocID="{623F773F-579E-4C63-B94E-DF4087BEE8EA}" presName="FiveNodes_2" presStyleLbl="node1" presStyleIdx="1" presStyleCnt="5" custScaleX="129870" custScaleY="55923" custLinFactNeighborX="-591" custLinFactNeighborY="-3645">
        <dgm:presLayoutVars>
          <dgm:bulletEnabled val="1"/>
        </dgm:presLayoutVars>
      </dgm:prSet>
      <dgm:spPr/>
      <dgm:t>
        <a:bodyPr/>
        <a:lstStyle/>
        <a:p>
          <a:endParaRPr lang="en-IN"/>
        </a:p>
      </dgm:t>
    </dgm:pt>
    <dgm:pt modelId="{C7F469B1-618C-4E2B-856D-FDA6F5535A3C}" type="pres">
      <dgm:prSet presAssocID="{623F773F-579E-4C63-B94E-DF4087BEE8EA}" presName="FiveNodes_3" presStyleLbl="node1" presStyleIdx="2" presStyleCnt="5" custScaleX="129870" custScaleY="76259" custLinFactNeighborX="-4985" custLinFactNeighborY="-12763">
        <dgm:presLayoutVars>
          <dgm:bulletEnabled val="1"/>
        </dgm:presLayoutVars>
      </dgm:prSet>
      <dgm:spPr/>
      <dgm:t>
        <a:bodyPr/>
        <a:lstStyle/>
        <a:p>
          <a:endParaRPr lang="en-IN"/>
        </a:p>
      </dgm:t>
    </dgm:pt>
    <dgm:pt modelId="{E722A8E2-BA3F-448E-883E-DA2C099F64AD}" type="pres">
      <dgm:prSet presAssocID="{623F773F-579E-4C63-B94E-DF4087BEE8EA}" presName="FiveNodes_4" presStyleLbl="node1" presStyleIdx="3" presStyleCnt="5" custScaleX="119330" custLinFactNeighborX="-1558" custLinFactNeighborY="-912">
        <dgm:presLayoutVars>
          <dgm:bulletEnabled val="1"/>
        </dgm:presLayoutVars>
      </dgm:prSet>
      <dgm:spPr/>
      <dgm:t>
        <a:bodyPr/>
        <a:lstStyle/>
        <a:p>
          <a:endParaRPr lang="en-IN"/>
        </a:p>
      </dgm:t>
    </dgm:pt>
    <dgm:pt modelId="{6B5BF96D-4DD2-4D52-966D-E08B4D2E8F60}" type="pres">
      <dgm:prSet presAssocID="{623F773F-579E-4C63-B94E-DF4087BEE8EA}" presName="FiveNodes_5" presStyleLbl="node1" presStyleIdx="4" presStyleCnt="5" custScaleX="109928" custScaleY="45832" custLinFactNeighborX="1519" custLinFactNeighborY="-3644">
        <dgm:presLayoutVars>
          <dgm:bulletEnabled val="1"/>
        </dgm:presLayoutVars>
      </dgm:prSet>
      <dgm:spPr/>
      <dgm:t>
        <a:bodyPr/>
        <a:lstStyle/>
        <a:p>
          <a:endParaRPr lang="en-IN"/>
        </a:p>
      </dgm:t>
    </dgm:pt>
    <dgm:pt modelId="{D3A78DF3-2E52-4866-8F67-88584A429910}" type="pres">
      <dgm:prSet presAssocID="{623F773F-579E-4C63-B94E-DF4087BEE8EA}" presName="FiveConn_1-2" presStyleLbl="fgAccFollowNode1" presStyleIdx="0" presStyleCnt="4" custLinFactNeighborX="9824" custLinFactNeighborY="30876">
        <dgm:presLayoutVars>
          <dgm:bulletEnabled val="1"/>
        </dgm:presLayoutVars>
      </dgm:prSet>
      <dgm:spPr/>
      <dgm:t>
        <a:bodyPr/>
        <a:lstStyle/>
        <a:p>
          <a:endParaRPr lang="en-IN"/>
        </a:p>
      </dgm:t>
    </dgm:pt>
    <dgm:pt modelId="{79A7FC6B-B67B-4328-9A09-FCEE1AEEE30F}" type="pres">
      <dgm:prSet presAssocID="{623F773F-579E-4C63-B94E-DF4087BEE8EA}" presName="FiveConn_2-3" presStyleLbl="fgAccFollowNode1" presStyleIdx="1" presStyleCnt="4" custLinFactNeighborX="24931" custLinFactNeighborY="-12621">
        <dgm:presLayoutVars>
          <dgm:bulletEnabled val="1"/>
        </dgm:presLayoutVars>
      </dgm:prSet>
      <dgm:spPr/>
      <dgm:t>
        <a:bodyPr/>
        <a:lstStyle/>
        <a:p>
          <a:endParaRPr lang="en-IN"/>
        </a:p>
      </dgm:t>
    </dgm:pt>
    <dgm:pt modelId="{2B459D3A-475D-4C2E-BB22-7D16677A64F1}" type="pres">
      <dgm:prSet presAssocID="{623F773F-579E-4C63-B94E-DF4087BEE8EA}" presName="FiveConn_3-4" presStyleLbl="fgAccFollowNode1" presStyleIdx="2" presStyleCnt="4" custLinFactNeighborX="5614" custLinFactNeighborY="-22431">
        <dgm:presLayoutVars>
          <dgm:bulletEnabled val="1"/>
        </dgm:presLayoutVars>
      </dgm:prSet>
      <dgm:spPr/>
      <dgm:t>
        <a:bodyPr/>
        <a:lstStyle/>
        <a:p>
          <a:endParaRPr lang="en-IN"/>
        </a:p>
      </dgm:t>
    </dgm:pt>
    <dgm:pt modelId="{49DB2F62-C230-4480-9397-D4EA7FD0CA47}" type="pres">
      <dgm:prSet presAssocID="{623F773F-579E-4C63-B94E-DF4087BEE8EA}" presName="FiveConn_4-5" presStyleLbl="fgAccFollowNode1" presStyleIdx="3" presStyleCnt="4" custLinFactNeighborX="-14034" custLinFactNeighborY="26665">
        <dgm:presLayoutVars>
          <dgm:bulletEnabled val="1"/>
        </dgm:presLayoutVars>
      </dgm:prSet>
      <dgm:spPr/>
      <dgm:t>
        <a:bodyPr/>
        <a:lstStyle/>
        <a:p>
          <a:endParaRPr lang="en-IN"/>
        </a:p>
      </dgm:t>
    </dgm:pt>
    <dgm:pt modelId="{CDB0C44B-15F8-4EF4-9C6E-041E254F036E}" type="pres">
      <dgm:prSet presAssocID="{623F773F-579E-4C63-B94E-DF4087BEE8EA}" presName="FiveNodes_1_text" presStyleLbl="node1" presStyleIdx="4" presStyleCnt="5">
        <dgm:presLayoutVars>
          <dgm:bulletEnabled val="1"/>
        </dgm:presLayoutVars>
      </dgm:prSet>
      <dgm:spPr/>
      <dgm:t>
        <a:bodyPr/>
        <a:lstStyle/>
        <a:p>
          <a:endParaRPr lang="en-IN"/>
        </a:p>
      </dgm:t>
    </dgm:pt>
    <dgm:pt modelId="{03A58761-99AC-40E3-9DF5-E9C9E487FA44}" type="pres">
      <dgm:prSet presAssocID="{623F773F-579E-4C63-B94E-DF4087BEE8EA}" presName="FiveNodes_2_text" presStyleLbl="node1" presStyleIdx="4" presStyleCnt="5">
        <dgm:presLayoutVars>
          <dgm:bulletEnabled val="1"/>
        </dgm:presLayoutVars>
      </dgm:prSet>
      <dgm:spPr/>
      <dgm:t>
        <a:bodyPr/>
        <a:lstStyle/>
        <a:p>
          <a:endParaRPr lang="en-IN"/>
        </a:p>
      </dgm:t>
    </dgm:pt>
    <dgm:pt modelId="{6F383434-44B9-4BDA-9E8B-ED508A1A5405}" type="pres">
      <dgm:prSet presAssocID="{623F773F-579E-4C63-B94E-DF4087BEE8EA}" presName="FiveNodes_3_text" presStyleLbl="node1" presStyleIdx="4" presStyleCnt="5">
        <dgm:presLayoutVars>
          <dgm:bulletEnabled val="1"/>
        </dgm:presLayoutVars>
      </dgm:prSet>
      <dgm:spPr/>
      <dgm:t>
        <a:bodyPr/>
        <a:lstStyle/>
        <a:p>
          <a:endParaRPr lang="en-IN"/>
        </a:p>
      </dgm:t>
    </dgm:pt>
    <dgm:pt modelId="{0C07DECC-3F0E-4AE1-A5BD-87AB46EE4141}" type="pres">
      <dgm:prSet presAssocID="{623F773F-579E-4C63-B94E-DF4087BEE8EA}" presName="FiveNodes_4_text" presStyleLbl="node1" presStyleIdx="4" presStyleCnt="5">
        <dgm:presLayoutVars>
          <dgm:bulletEnabled val="1"/>
        </dgm:presLayoutVars>
      </dgm:prSet>
      <dgm:spPr/>
      <dgm:t>
        <a:bodyPr/>
        <a:lstStyle/>
        <a:p>
          <a:endParaRPr lang="en-IN"/>
        </a:p>
      </dgm:t>
    </dgm:pt>
    <dgm:pt modelId="{BB0AD82C-F441-42E7-B0C1-75F42CBC4819}" type="pres">
      <dgm:prSet presAssocID="{623F773F-579E-4C63-B94E-DF4087BEE8EA}" presName="FiveNodes_5_text" presStyleLbl="node1" presStyleIdx="4" presStyleCnt="5">
        <dgm:presLayoutVars>
          <dgm:bulletEnabled val="1"/>
        </dgm:presLayoutVars>
      </dgm:prSet>
      <dgm:spPr/>
      <dgm:t>
        <a:bodyPr/>
        <a:lstStyle/>
        <a:p>
          <a:endParaRPr lang="en-IN"/>
        </a:p>
      </dgm:t>
    </dgm:pt>
  </dgm:ptLst>
  <dgm:cxnLst>
    <dgm:cxn modelId="{7FF31E77-BED4-4A3D-8959-F2B7150BC2D3}" type="presOf" srcId="{FA8F47D9-39E5-497A-A5B7-3B0306D080B4}" destId="{DA441B69-7E9D-49E3-93DD-A887B0CC9C6C}" srcOrd="0" destOrd="0" presId="urn:microsoft.com/office/officeart/2005/8/layout/vProcess5"/>
    <dgm:cxn modelId="{0765D94C-5DCA-44CF-BED0-17D148FDBE0C}" type="presOf" srcId="{12FE8065-B538-4AF9-8AE9-05180E01028F}" destId="{6B5BF96D-4DD2-4D52-966D-E08B4D2E8F60}" srcOrd="0" destOrd="0" presId="urn:microsoft.com/office/officeart/2005/8/layout/vProcess5"/>
    <dgm:cxn modelId="{EC11CF9C-1E96-449E-A708-E7063DB59F85}" type="presOf" srcId="{12FE8065-B538-4AF9-8AE9-05180E01028F}" destId="{BB0AD82C-F441-42E7-B0C1-75F42CBC4819}" srcOrd="1" destOrd="0" presId="urn:microsoft.com/office/officeart/2005/8/layout/vProcess5"/>
    <dgm:cxn modelId="{F7B77232-6FDB-4639-B7D5-90DB95D450F6}" type="presOf" srcId="{623F773F-579E-4C63-B94E-DF4087BEE8EA}" destId="{EFF79F8C-4480-1C4D-83BA-FC272F236144}" srcOrd="0" destOrd="0" presId="urn:microsoft.com/office/officeart/2005/8/layout/vProcess5"/>
    <dgm:cxn modelId="{8C4225ED-9024-43B9-990A-FF1DD3495FBF}" srcId="{623F773F-579E-4C63-B94E-DF4087BEE8EA}" destId="{34F39992-FA21-4492-BF69-0EDCF883FFA5}" srcOrd="0" destOrd="0" parTransId="{23136E4E-EAAA-4164-8A68-8E0FE20CFCB4}" sibTransId="{F5E8D9EE-AB4A-42C5-A999-C2707837A474}"/>
    <dgm:cxn modelId="{09FF9245-6220-421E-8E97-9DC4842E85AF}" type="presOf" srcId="{FA8F47D9-39E5-497A-A5B7-3B0306D080B4}" destId="{03A58761-99AC-40E3-9DF5-E9C9E487FA44}" srcOrd="1" destOrd="0" presId="urn:microsoft.com/office/officeart/2005/8/layout/vProcess5"/>
    <dgm:cxn modelId="{93CB968D-8379-48C8-A382-0B9CD80255E4}" type="presOf" srcId="{AD723545-7471-4C27-8417-76395C799C16}" destId="{2B459D3A-475D-4C2E-BB22-7D16677A64F1}" srcOrd="0" destOrd="0" presId="urn:microsoft.com/office/officeart/2005/8/layout/vProcess5"/>
    <dgm:cxn modelId="{2B7D6A7C-2511-40E9-87DC-20428B5A243B}" srcId="{623F773F-579E-4C63-B94E-DF4087BEE8EA}" destId="{FA8F47D9-39E5-497A-A5B7-3B0306D080B4}" srcOrd="1" destOrd="0" parTransId="{084DE055-159A-4562-BB9B-3F7808B62134}" sibTransId="{02E82412-62FE-4CFD-976D-170251FC51D4}"/>
    <dgm:cxn modelId="{E7623BFF-754F-44D0-B8B0-C261A65D8451}" srcId="{623F773F-579E-4C63-B94E-DF4087BEE8EA}" destId="{B2ACA2FF-195A-4E65-AAFC-84C361CE5EB6}" srcOrd="2" destOrd="0" parTransId="{CE4F3449-77E1-4810-BA1F-217C94A5A663}" sibTransId="{AD723545-7471-4C27-8417-76395C799C16}"/>
    <dgm:cxn modelId="{E60779A6-6B59-48D2-82BF-5C1C313BD657}" type="presOf" srcId="{28DB6A8F-B208-45E8-AA41-F3327B84633E}" destId="{0C07DECC-3F0E-4AE1-A5BD-87AB46EE4141}" srcOrd="1" destOrd="0" presId="urn:microsoft.com/office/officeart/2005/8/layout/vProcess5"/>
    <dgm:cxn modelId="{A281EF8D-5A1E-4A89-851E-2578C19A83A5}" type="presOf" srcId="{34F39992-FA21-4492-BF69-0EDCF883FFA5}" destId="{CDB0C44B-15F8-4EF4-9C6E-041E254F036E}" srcOrd="1" destOrd="0" presId="urn:microsoft.com/office/officeart/2005/8/layout/vProcess5"/>
    <dgm:cxn modelId="{ABBE9EB3-A818-43E3-9383-D012130587C8}" type="presOf" srcId="{B2ACA2FF-195A-4E65-AAFC-84C361CE5EB6}" destId="{C7F469B1-618C-4E2B-856D-FDA6F5535A3C}" srcOrd="0" destOrd="0" presId="urn:microsoft.com/office/officeart/2005/8/layout/vProcess5"/>
    <dgm:cxn modelId="{2FA4BC5F-5BEE-4DFF-8C4E-D4C06F6961A0}" type="presOf" srcId="{28DB6A8F-B208-45E8-AA41-F3327B84633E}" destId="{E722A8E2-BA3F-448E-883E-DA2C099F64AD}" srcOrd="0" destOrd="0" presId="urn:microsoft.com/office/officeart/2005/8/layout/vProcess5"/>
    <dgm:cxn modelId="{A0BEDDDE-B9C5-4277-855F-2424205B9D1D}" type="presOf" srcId="{F5E8D9EE-AB4A-42C5-A999-C2707837A474}" destId="{D3A78DF3-2E52-4866-8F67-88584A429910}" srcOrd="0" destOrd="0" presId="urn:microsoft.com/office/officeart/2005/8/layout/vProcess5"/>
    <dgm:cxn modelId="{60FA6890-357A-433C-89BC-57C58E3AC5F4}" srcId="{623F773F-579E-4C63-B94E-DF4087BEE8EA}" destId="{28DB6A8F-B208-45E8-AA41-F3327B84633E}" srcOrd="3" destOrd="0" parTransId="{D578B9E5-F658-421B-BCCA-8A0D1C06E979}" sibTransId="{5F12878A-FD93-403F-933D-D7CB5F3E8A6D}"/>
    <dgm:cxn modelId="{FF8BE633-8D17-4D93-89A6-4DEFC5C47831}" srcId="{623F773F-579E-4C63-B94E-DF4087BEE8EA}" destId="{12FE8065-B538-4AF9-8AE9-05180E01028F}" srcOrd="4" destOrd="0" parTransId="{E2F360DD-61FF-482D-8082-465ACC50A7A4}" sibTransId="{8556636E-A008-4803-855A-C4A4C8598AC9}"/>
    <dgm:cxn modelId="{48DC9954-70FF-44AB-803D-75C2A67128A4}" type="presOf" srcId="{5F12878A-FD93-403F-933D-D7CB5F3E8A6D}" destId="{49DB2F62-C230-4480-9397-D4EA7FD0CA47}" srcOrd="0" destOrd="0" presId="urn:microsoft.com/office/officeart/2005/8/layout/vProcess5"/>
    <dgm:cxn modelId="{465F210B-E524-4F05-B79A-A96506258EBB}" type="presOf" srcId="{02E82412-62FE-4CFD-976D-170251FC51D4}" destId="{79A7FC6B-B67B-4328-9A09-FCEE1AEEE30F}" srcOrd="0" destOrd="0" presId="urn:microsoft.com/office/officeart/2005/8/layout/vProcess5"/>
    <dgm:cxn modelId="{6788945B-0F4C-4D98-B860-EA09DCE43159}" type="presOf" srcId="{34F39992-FA21-4492-BF69-0EDCF883FFA5}" destId="{63189335-FAAF-402E-8E6E-CFD5AE29E014}" srcOrd="0" destOrd="0" presId="urn:microsoft.com/office/officeart/2005/8/layout/vProcess5"/>
    <dgm:cxn modelId="{30274B78-07EC-47C4-A9CF-1248B5F746BC}" type="presOf" srcId="{B2ACA2FF-195A-4E65-AAFC-84C361CE5EB6}" destId="{6F383434-44B9-4BDA-9E8B-ED508A1A5405}" srcOrd="1" destOrd="0" presId="urn:microsoft.com/office/officeart/2005/8/layout/vProcess5"/>
    <dgm:cxn modelId="{704380D6-4DD4-4A5F-ACD9-1305BF45D6C2}" type="presParOf" srcId="{EFF79F8C-4480-1C4D-83BA-FC272F236144}" destId="{4DF2ABCA-2227-4041-A02F-981461B42152}" srcOrd="0" destOrd="0" presId="urn:microsoft.com/office/officeart/2005/8/layout/vProcess5"/>
    <dgm:cxn modelId="{24E734FD-0817-43C1-91D8-E1B6FA994915}" type="presParOf" srcId="{EFF79F8C-4480-1C4D-83BA-FC272F236144}" destId="{63189335-FAAF-402E-8E6E-CFD5AE29E014}" srcOrd="1" destOrd="0" presId="urn:microsoft.com/office/officeart/2005/8/layout/vProcess5"/>
    <dgm:cxn modelId="{94CC1F41-FB18-495C-AE29-F55DAE511861}" type="presParOf" srcId="{EFF79F8C-4480-1C4D-83BA-FC272F236144}" destId="{DA441B69-7E9D-49E3-93DD-A887B0CC9C6C}" srcOrd="2" destOrd="0" presId="urn:microsoft.com/office/officeart/2005/8/layout/vProcess5"/>
    <dgm:cxn modelId="{4DFEB925-4385-488B-882B-22FC48CC737C}" type="presParOf" srcId="{EFF79F8C-4480-1C4D-83BA-FC272F236144}" destId="{C7F469B1-618C-4E2B-856D-FDA6F5535A3C}" srcOrd="3" destOrd="0" presId="urn:microsoft.com/office/officeart/2005/8/layout/vProcess5"/>
    <dgm:cxn modelId="{60DF604A-02F3-4A77-B7F0-5A0DD995D47F}" type="presParOf" srcId="{EFF79F8C-4480-1C4D-83BA-FC272F236144}" destId="{E722A8E2-BA3F-448E-883E-DA2C099F64AD}" srcOrd="4" destOrd="0" presId="urn:microsoft.com/office/officeart/2005/8/layout/vProcess5"/>
    <dgm:cxn modelId="{64F8568B-B240-4511-B5F6-FBC9A0BB78BD}" type="presParOf" srcId="{EFF79F8C-4480-1C4D-83BA-FC272F236144}" destId="{6B5BF96D-4DD2-4D52-966D-E08B4D2E8F60}" srcOrd="5" destOrd="0" presId="urn:microsoft.com/office/officeart/2005/8/layout/vProcess5"/>
    <dgm:cxn modelId="{1E8EBBEF-ECE1-4B0C-BDF6-7CB0F32CE596}" type="presParOf" srcId="{EFF79F8C-4480-1C4D-83BA-FC272F236144}" destId="{D3A78DF3-2E52-4866-8F67-88584A429910}" srcOrd="6" destOrd="0" presId="urn:microsoft.com/office/officeart/2005/8/layout/vProcess5"/>
    <dgm:cxn modelId="{B9230FF6-E17A-4B40-AEB2-9A62871AAC27}" type="presParOf" srcId="{EFF79F8C-4480-1C4D-83BA-FC272F236144}" destId="{79A7FC6B-B67B-4328-9A09-FCEE1AEEE30F}" srcOrd="7" destOrd="0" presId="urn:microsoft.com/office/officeart/2005/8/layout/vProcess5"/>
    <dgm:cxn modelId="{B9CFA8BD-D4CA-49B2-8CDC-8B70358711BF}" type="presParOf" srcId="{EFF79F8C-4480-1C4D-83BA-FC272F236144}" destId="{2B459D3A-475D-4C2E-BB22-7D16677A64F1}" srcOrd="8" destOrd="0" presId="urn:microsoft.com/office/officeart/2005/8/layout/vProcess5"/>
    <dgm:cxn modelId="{E9EC0AA2-56BE-44FA-BBCD-D4A415F780F6}" type="presParOf" srcId="{EFF79F8C-4480-1C4D-83BA-FC272F236144}" destId="{49DB2F62-C230-4480-9397-D4EA7FD0CA47}" srcOrd="9" destOrd="0" presId="urn:microsoft.com/office/officeart/2005/8/layout/vProcess5"/>
    <dgm:cxn modelId="{3DFE3387-970F-431D-9212-B85DE1479D12}" type="presParOf" srcId="{EFF79F8C-4480-1C4D-83BA-FC272F236144}" destId="{CDB0C44B-15F8-4EF4-9C6E-041E254F036E}" srcOrd="10" destOrd="0" presId="urn:microsoft.com/office/officeart/2005/8/layout/vProcess5"/>
    <dgm:cxn modelId="{AF994F5B-E050-4101-BF3A-7D78A0E99A04}" type="presParOf" srcId="{EFF79F8C-4480-1C4D-83BA-FC272F236144}" destId="{03A58761-99AC-40E3-9DF5-E9C9E487FA44}" srcOrd="11" destOrd="0" presId="urn:microsoft.com/office/officeart/2005/8/layout/vProcess5"/>
    <dgm:cxn modelId="{9C0CC904-20BE-416C-87B2-13A84CD25859}" type="presParOf" srcId="{EFF79F8C-4480-1C4D-83BA-FC272F236144}" destId="{6F383434-44B9-4BDA-9E8B-ED508A1A5405}" srcOrd="12" destOrd="0" presId="urn:microsoft.com/office/officeart/2005/8/layout/vProcess5"/>
    <dgm:cxn modelId="{E5C29178-1354-4791-B730-EBE189145298}" type="presParOf" srcId="{EFF79F8C-4480-1C4D-83BA-FC272F236144}" destId="{0C07DECC-3F0E-4AE1-A5BD-87AB46EE4141}" srcOrd="13" destOrd="0" presId="urn:microsoft.com/office/officeart/2005/8/layout/vProcess5"/>
    <dgm:cxn modelId="{667584D4-2DFF-41D7-862B-F3AA68A1C09B}" type="presParOf" srcId="{EFF79F8C-4480-1C4D-83BA-FC272F236144}" destId="{BB0AD82C-F441-42E7-B0C1-75F42CBC4819}" srcOrd="14" destOrd="0" presId="urn:microsoft.com/office/officeart/2005/8/layout/v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A588C-D2F0-9344-9368-6F19348680A8}" type="datetimeFigureOut">
              <a:rPr lang="en-US" smtClean="0"/>
              <a:pPr/>
              <a:t>7/29/2019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6E5A0-573D-6E4B-9925-DB077E0393CE}" type="slidenum">
              <a:rPr lang="en-US" smtClean="0"/>
              <a:pPr/>
              <a:t>‹#›</a:t>
            </a:fld>
            <a:endParaRPr lang="en-US"/>
          </a:p>
        </p:txBody>
      </p:sp>
    </p:spTree>
    <p:extLst>
      <p:ext uri="{BB962C8B-B14F-4D97-AF65-F5344CB8AC3E}">
        <p14:creationId xmlns:p14="http://schemas.microsoft.com/office/powerpoint/2010/main" xmlns="" val="3676630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A7E67C1-4258-3547-AA41-7EBCE41DC071}" type="datetime1">
              <a:rPr lang="en-AU" smtClean="0"/>
              <a:pPr/>
              <a:t>29/07/2019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C39BBC-32C4-814B-86ED-B854F58EFD0B}" type="datetime1">
              <a:rPr lang="en-AU" smtClean="0"/>
              <a:pPr/>
              <a:t>29/07/2019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28B671-F14A-564B-A7EC-DA4B69D6C377}" type="datetime1">
              <a:rPr lang="en-AU" smtClean="0"/>
              <a:pPr/>
              <a:t>29/07/2019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6CEDE5-3D26-A74C-B1AD-77BD580B6D23}" type="datetime1">
              <a:rPr lang="en-AU" smtClean="0"/>
              <a:pPr/>
              <a:t>29/07/2019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FC82B4-BF71-054A-B89C-E88206290FCC}" type="datetime1">
              <a:rPr lang="en-AU" smtClean="0"/>
              <a:pPr/>
              <a:t>29/07/2019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633EF3-D291-6542-AFE5-46B1D93BA6AA}" type="datetime1">
              <a:rPr lang="en-AU" smtClean="0"/>
              <a:pPr/>
              <a:t>29/07/2019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3F09EC6-2ED3-6F49-B530-33101E357F93}" type="datetime1">
              <a:rPr lang="en-AU" smtClean="0"/>
              <a:pPr/>
              <a:t>29/07/2019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B3D574-0A57-AB44-8121-78FD889DAAB9}" type="datetime1">
              <a:rPr lang="en-AU" smtClean="0"/>
              <a:pPr/>
              <a:t>29/07/2019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5F923-CC78-8C47-A833-BD71DCE598C1}" type="datetime1">
              <a:rPr lang="en-AU" smtClean="0"/>
              <a:pPr/>
              <a:t>29/07/2019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E2F670-C4DA-A444-A089-94123C735B76}" type="datetime1">
              <a:rPr lang="en-AU" smtClean="0"/>
              <a:pPr/>
              <a:t>29/07/2019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3A8730-11BE-9B45-B174-5342FE21C0A3}" type="datetime1">
              <a:rPr lang="en-AU" smtClean="0"/>
              <a:pPr/>
              <a:t>29/07/2019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BF2F178-75AF-4541-89C5-F9415BD48E21}" type="datetime1">
              <a:rPr lang="en-AU" smtClean="0"/>
              <a:pPr/>
              <a:t>29/07/2019</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FAB73BC-B049-4115-A692-8D63A059BFB8}"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drivendata.org/competitions/44/dengai-predicting-disease-spread/"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5F9E98A-4FF4-43D6-9C48-6DF0E7F2D2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D207A636-DC99-4588-80C4-9E069B97C3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xmlns="" id="{30CC5F0C-0384-294E-AFF4-EB1AA3CEB459}"/>
              </a:ext>
            </a:extLst>
          </p:cNvPr>
          <p:cNvSpPr>
            <a:spLocks noGrp="1"/>
          </p:cNvSpPr>
          <p:nvPr>
            <p:ph type="ctrTitle"/>
          </p:nvPr>
        </p:nvSpPr>
        <p:spPr>
          <a:xfrm>
            <a:off x="138896" y="415636"/>
            <a:ext cx="4044203" cy="4203872"/>
          </a:xfrm>
        </p:spPr>
        <p:txBody>
          <a:bodyPr anchor="ctr">
            <a:normAutofit fontScale="90000"/>
          </a:bodyPr>
          <a:lstStyle/>
          <a:p>
            <a:pPr algn="r"/>
            <a:r>
              <a:rPr lang="en-US" sz="5000" dirty="0" smtClean="0"/>
              <a:t>Dengue</a:t>
            </a:r>
            <a:br>
              <a:rPr lang="en-US" sz="5000" dirty="0" smtClean="0"/>
            </a:br>
            <a:r>
              <a:rPr lang="en-US" sz="5000" dirty="0" smtClean="0"/>
              <a:t>Prediction</a:t>
            </a:r>
            <a:r>
              <a:rPr lang="en-US" sz="5000" dirty="0"/>
              <a:t/>
            </a:r>
            <a:br>
              <a:rPr lang="en-US" sz="5000" dirty="0"/>
            </a:br>
            <a:r>
              <a:rPr lang="en-US" sz="5000" dirty="0"/>
              <a:t/>
            </a:r>
            <a:br>
              <a:rPr lang="en-US" sz="5000" dirty="0"/>
            </a:br>
            <a:r>
              <a:rPr lang="en-US" sz="5000" dirty="0" smtClean="0"/>
              <a:t>using</a:t>
            </a:r>
            <a:br>
              <a:rPr lang="en-US" sz="5000" dirty="0" smtClean="0"/>
            </a:br>
            <a:r>
              <a:rPr lang="en-US" sz="5000" dirty="0" smtClean="0"/>
              <a:t>EnSEMBLING</a:t>
            </a:r>
            <a:br>
              <a:rPr lang="en-US" sz="5000" dirty="0" smtClean="0"/>
            </a:br>
            <a:r>
              <a:rPr lang="en-US" sz="5000" dirty="0" smtClean="0"/>
              <a:t>Regression models</a:t>
            </a:r>
            <a:endParaRPr lang="en-US" sz="5000" dirty="0"/>
          </a:p>
        </p:txBody>
      </p:sp>
      <p:sp>
        <p:nvSpPr>
          <p:cNvPr id="3" name="Subtitle 2">
            <a:extLst>
              <a:ext uri="{FF2B5EF4-FFF2-40B4-BE49-F238E27FC236}">
                <a16:creationId xmlns:a16="http://schemas.microsoft.com/office/drawing/2014/main" xmlns="" id="{FE087BB3-D7F6-AF41-8F68-B3229C897D36}"/>
              </a:ext>
            </a:extLst>
          </p:cNvPr>
          <p:cNvSpPr>
            <a:spLocks noGrp="1"/>
          </p:cNvSpPr>
          <p:nvPr>
            <p:ph type="subTitle" idx="1"/>
          </p:nvPr>
        </p:nvSpPr>
        <p:spPr>
          <a:xfrm>
            <a:off x="8453071" y="964028"/>
            <a:ext cx="2770873" cy="4196299"/>
          </a:xfrm>
        </p:spPr>
        <p:txBody>
          <a:bodyPr anchor="ctr">
            <a:normAutofit/>
          </a:bodyPr>
          <a:lstStyle/>
          <a:p>
            <a:endParaRPr lang="en-US" dirty="0"/>
          </a:p>
        </p:txBody>
      </p:sp>
      <p:cxnSp>
        <p:nvCxnSpPr>
          <p:cNvPr id="12" name="Straight Connector 11">
            <a:extLst>
              <a:ext uri="{FF2B5EF4-FFF2-40B4-BE49-F238E27FC236}">
                <a16:creationId xmlns:a16="http://schemas.microsoft.com/office/drawing/2014/main" xmlns="" id="{0F2BAA51-3181-4303-929A-FCD9C33F890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xmlns="" id="{D4ED6A5F-3B06-48C5-850F-8045C4DF69A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xmlns="" id="{C9A60B9D-8DAC-4DA9-88DE-9911621A2B9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Loc_map.JPG"/>
          <p:cNvPicPr>
            <a:picLocks noChangeAspect="1"/>
          </p:cNvPicPr>
          <p:nvPr/>
        </p:nvPicPr>
        <p:blipFill>
          <a:blip r:embed="rId3"/>
          <a:stretch>
            <a:fillRect/>
          </a:stretch>
        </p:blipFill>
        <p:spPr>
          <a:xfrm>
            <a:off x="4692073" y="2996"/>
            <a:ext cx="7499927" cy="6866434"/>
          </a:xfrm>
          <a:prstGeom prst="rect">
            <a:avLst/>
          </a:prstGeom>
        </p:spPr>
      </p:pic>
      <p:pic>
        <p:nvPicPr>
          <p:cNvPr id="2050" name="Picture 2" descr="C:\Users\Resmi\Desktop\classes\Work\myGit\Data-Science\Applied-Machine-Learning\Capstone Project\images\mosquito.jpg"/>
          <p:cNvPicPr>
            <a:picLocks noChangeAspect="1" noChangeArrowheads="1"/>
          </p:cNvPicPr>
          <p:nvPr/>
        </p:nvPicPr>
        <p:blipFill>
          <a:blip r:embed="rId4"/>
          <a:srcRect/>
          <a:stretch>
            <a:fillRect/>
          </a:stretch>
        </p:blipFill>
        <p:spPr bwMode="auto">
          <a:xfrm>
            <a:off x="0" y="5021580"/>
            <a:ext cx="4692073" cy="1847850"/>
          </a:xfrm>
          <a:prstGeom prst="rect">
            <a:avLst/>
          </a:prstGeom>
          <a:noFill/>
        </p:spPr>
      </p:pic>
    </p:spTree>
    <p:extLst>
      <p:ext uri="{BB962C8B-B14F-4D97-AF65-F5344CB8AC3E}">
        <p14:creationId xmlns:p14="http://schemas.microsoft.com/office/powerpoint/2010/main" xmlns="" val="9438504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0BD05E-A7CD-2045-8213-AC58A5086B53}"/>
              </a:ext>
            </a:extLst>
          </p:cNvPr>
          <p:cNvSpPr>
            <a:spLocks noGrp="1"/>
          </p:cNvSpPr>
          <p:nvPr>
            <p:ph type="title"/>
          </p:nvPr>
        </p:nvSpPr>
        <p:spPr>
          <a:xfrm>
            <a:off x="175492" y="240145"/>
            <a:ext cx="12016508" cy="1348509"/>
          </a:xfrm>
        </p:spPr>
        <p:txBody>
          <a:bodyPr>
            <a:normAutofit fontScale="90000"/>
          </a:bodyPr>
          <a:lstStyle/>
          <a:p>
            <a:pPr algn="l"/>
            <a:r>
              <a:rPr lang="en-US" sz="2200" dirty="0"/>
              <a:t> </a:t>
            </a:r>
            <a:br>
              <a:rPr lang="en-US" sz="2200" dirty="0"/>
            </a:br>
            <a:r>
              <a:rPr lang="en-US" sz="2200" dirty="0" smtClean="0"/>
              <a:t>  </a:t>
            </a:r>
            <a:br>
              <a:rPr lang="en-US" sz="2200" dirty="0" smtClean="0"/>
            </a:br>
            <a:r>
              <a:rPr lang="en-US" sz="2000" dirty="0" smtClean="0">
                <a:solidFill>
                  <a:srgbClr val="C00000"/>
                </a:solidFill>
              </a:rPr>
              <a:t> </a:t>
            </a:r>
            <a:r>
              <a:rPr lang="en-US" sz="2700" dirty="0" smtClean="0">
                <a:solidFill>
                  <a:srgbClr val="C00000"/>
                </a:solidFill>
              </a:rPr>
              <a:t>Objective</a:t>
            </a:r>
            <a:r>
              <a:rPr lang="en-US" sz="1800" dirty="0" smtClean="0"/>
              <a:t> </a:t>
            </a:r>
            <a:r>
              <a:rPr lang="en-US" sz="1800" dirty="0" smtClean="0"/>
              <a:t>: </a:t>
            </a:r>
            <a:br>
              <a:rPr lang="en-US" sz="1800" dirty="0" smtClean="0"/>
            </a:br>
            <a:r>
              <a:rPr lang="en-IN" sz="2400" dirty="0" smtClean="0"/>
              <a:t>Predict </a:t>
            </a:r>
            <a:r>
              <a:rPr lang="en-IN" sz="2400" dirty="0" smtClean="0"/>
              <a:t>the number of dengue fever cases that will be reported within a particular time span using the environmental data from San Juan and </a:t>
            </a:r>
            <a:r>
              <a:rPr lang="en-IN" sz="2400" dirty="0" smtClean="0"/>
              <a:t>Iquitos cities. </a:t>
            </a:r>
            <a:br>
              <a:rPr lang="en-IN" sz="2400" dirty="0" smtClean="0"/>
            </a:br>
            <a:r>
              <a:rPr lang="en-US" sz="2200" dirty="0"/>
              <a:t/>
            </a:r>
            <a:br>
              <a:rPr lang="en-US" sz="2200" dirty="0"/>
            </a:br>
            <a:endParaRPr lang="en-US" sz="2200" dirty="0"/>
          </a:p>
        </p:txBody>
      </p:sp>
      <p:sp>
        <p:nvSpPr>
          <p:cNvPr id="5" name="Content Placeholder 4"/>
          <p:cNvSpPr>
            <a:spLocks noGrp="1"/>
          </p:cNvSpPr>
          <p:nvPr>
            <p:ph idx="1"/>
          </p:nvPr>
        </p:nvSpPr>
        <p:spPr>
          <a:xfrm>
            <a:off x="0" y="1588655"/>
            <a:ext cx="11991949" cy="1299914"/>
          </a:xfrm>
        </p:spPr>
        <p:txBody>
          <a:bodyPr>
            <a:normAutofit fontScale="55000" lnSpcReduction="20000"/>
          </a:bodyPr>
          <a:lstStyle/>
          <a:p>
            <a:pPr>
              <a:buNone/>
            </a:pPr>
            <a:r>
              <a:rPr lang="en-IN" sz="3600" dirty="0" smtClean="0">
                <a:solidFill>
                  <a:srgbClr val="C00000"/>
                </a:solidFill>
              </a:rPr>
              <a:t>Some known facts about Dengue </a:t>
            </a:r>
            <a:r>
              <a:rPr lang="en-IN" sz="3600" dirty="0" smtClean="0"/>
              <a:t>: </a:t>
            </a:r>
          </a:p>
          <a:p>
            <a:pPr algn="just">
              <a:buNone/>
            </a:pPr>
            <a:r>
              <a:rPr lang="en-IN" sz="3600" dirty="0" smtClean="0"/>
              <a:t>Dengue is a viral disease transmitted by Aedes types of mosquitoes. </a:t>
            </a:r>
            <a:r>
              <a:rPr lang="en-IN" sz="3600" dirty="0" smtClean="0"/>
              <a:t>Mosquitoes become </a:t>
            </a:r>
            <a:r>
              <a:rPr lang="en-IN" sz="3600" dirty="0" smtClean="0"/>
              <a:t>infected with </a:t>
            </a:r>
            <a:r>
              <a:rPr lang="en-IN" sz="3600" dirty="0" smtClean="0"/>
              <a:t>dengue after biting sick humans who have dengue virus in their blood. </a:t>
            </a:r>
            <a:r>
              <a:rPr lang="en-IN" sz="3600" dirty="0" smtClean="0"/>
              <a:t>Between </a:t>
            </a:r>
            <a:r>
              <a:rPr lang="en-IN" sz="3600" dirty="0" smtClean="0">
                <a:solidFill>
                  <a:srgbClr val="FFFF00"/>
                </a:solidFill>
              </a:rPr>
              <a:t>8 and 12 days </a:t>
            </a:r>
            <a:r>
              <a:rPr lang="en-IN" sz="3600" dirty="0" smtClean="0"/>
              <a:t>later if an infected mosquito bites someone else it can pass on the dengue virus.</a:t>
            </a:r>
          </a:p>
          <a:p>
            <a:endParaRPr lang="en-IN" dirty="0"/>
          </a:p>
        </p:txBody>
      </p:sp>
      <p:pic>
        <p:nvPicPr>
          <p:cNvPr id="1026" name="Picture 2" descr="C:\Users\Resmi\Desktop\classes\Work\myGit\Data-Science\Applied-Machine-Learning\Capstone Project\images\lifeCycle.png"/>
          <p:cNvPicPr>
            <a:picLocks noChangeAspect="1" noChangeArrowheads="1"/>
          </p:cNvPicPr>
          <p:nvPr/>
        </p:nvPicPr>
        <p:blipFill>
          <a:blip r:embed="rId2"/>
          <a:srcRect/>
          <a:stretch>
            <a:fillRect/>
          </a:stretch>
        </p:blipFill>
        <p:spPr bwMode="auto">
          <a:xfrm>
            <a:off x="9336285" y="4212008"/>
            <a:ext cx="2855715" cy="2645992"/>
          </a:xfrm>
          <a:prstGeom prst="rect">
            <a:avLst/>
          </a:prstGeom>
          <a:noFill/>
        </p:spPr>
      </p:pic>
      <p:sp>
        <p:nvSpPr>
          <p:cNvPr id="9" name="TextBox 8"/>
          <p:cNvSpPr txBox="1"/>
          <p:nvPr/>
        </p:nvSpPr>
        <p:spPr>
          <a:xfrm>
            <a:off x="623455" y="2888569"/>
            <a:ext cx="11337636" cy="1323439"/>
          </a:xfrm>
          <a:prstGeom prst="rect">
            <a:avLst/>
          </a:prstGeom>
          <a:noFill/>
        </p:spPr>
        <p:txBody>
          <a:bodyPr wrap="square" rtlCol="0">
            <a:spAutoFit/>
          </a:bodyPr>
          <a:lstStyle/>
          <a:p>
            <a:pPr algn="just"/>
            <a:r>
              <a:rPr lang="en-IN" sz="2000" b="1" dirty="0" smtClean="0">
                <a:solidFill>
                  <a:srgbClr val="C00000"/>
                </a:solidFill>
              </a:rPr>
              <a:t>Effects of weather factors on dengue fever</a:t>
            </a:r>
            <a:endParaRPr lang="en-IN" sz="2000" b="1" i="1" dirty="0" smtClean="0">
              <a:solidFill>
                <a:srgbClr val="C00000"/>
              </a:solidFill>
            </a:endParaRPr>
          </a:p>
          <a:p>
            <a:pPr algn="just"/>
            <a:r>
              <a:rPr lang="en-IN" sz="2000" dirty="0" smtClean="0"/>
              <a:t>Temperature, rainfall and humidity have well-defined roles in the Dengue transmission cycle. Prolonged periods of heavy rain increase the opportunities for the diseases to spread. Longer seasons of mild temperatures may increase the transmission likelihood of dengue diseases. </a:t>
            </a:r>
            <a:endParaRPr lang="en-IN" sz="2000" dirty="0"/>
          </a:p>
        </p:txBody>
      </p:sp>
      <p:sp>
        <p:nvSpPr>
          <p:cNvPr id="10" name="TextBox 9"/>
          <p:cNvSpPr txBox="1"/>
          <p:nvPr/>
        </p:nvSpPr>
        <p:spPr>
          <a:xfrm>
            <a:off x="592597" y="4433454"/>
            <a:ext cx="8543637" cy="1877437"/>
          </a:xfrm>
          <a:prstGeom prst="rect">
            <a:avLst/>
          </a:prstGeom>
          <a:noFill/>
        </p:spPr>
        <p:txBody>
          <a:bodyPr wrap="square" rtlCol="0">
            <a:spAutoFit/>
          </a:bodyPr>
          <a:lstStyle/>
          <a:p>
            <a:r>
              <a:rPr lang="en-IN" b="1" dirty="0" smtClean="0">
                <a:solidFill>
                  <a:srgbClr val="C00000"/>
                </a:solidFill>
              </a:rPr>
              <a:t>Mosquito life cycle</a:t>
            </a:r>
            <a:endParaRPr lang="en-IN" b="1" i="1" dirty="0" smtClean="0">
              <a:solidFill>
                <a:srgbClr val="C00000"/>
              </a:solidFill>
            </a:endParaRPr>
          </a:p>
          <a:p>
            <a:pPr algn="just"/>
            <a:r>
              <a:rPr lang="en-IN" sz="2000" dirty="0" smtClean="0"/>
              <a:t>The life cycle of Aedes </a:t>
            </a:r>
            <a:r>
              <a:rPr lang="en-IN" sz="2000" dirty="0" err="1" smtClean="0"/>
              <a:t>aegypti</a:t>
            </a:r>
            <a:r>
              <a:rPr lang="en-IN" sz="2000" dirty="0" smtClean="0"/>
              <a:t> can be completed within </a:t>
            </a:r>
            <a:r>
              <a:rPr lang="en-IN" sz="2000" dirty="0" smtClean="0">
                <a:solidFill>
                  <a:srgbClr val="FFFF00"/>
                </a:solidFill>
              </a:rPr>
              <a:t>one-and-a-half to three weeks</a:t>
            </a:r>
            <a:r>
              <a:rPr lang="en-IN" sz="2000" dirty="0" smtClean="0"/>
              <a:t>. Male mosquitoes live three to five days. The females live considerably longer, depending on how much warmth and moisture is in their environment. Under ideal conditions, they may last as long as a month or two.</a:t>
            </a:r>
          </a:p>
          <a:p>
            <a:endParaRPr lang="en-IN" dirty="0"/>
          </a:p>
        </p:txBody>
      </p:sp>
    </p:spTree>
    <p:extLst>
      <p:ext uri="{BB962C8B-B14F-4D97-AF65-F5344CB8AC3E}">
        <p14:creationId xmlns:p14="http://schemas.microsoft.com/office/powerpoint/2010/main" xmlns="" val="41855418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0BD05E-A7CD-2045-8213-AC58A5086B53}"/>
              </a:ext>
            </a:extLst>
          </p:cNvPr>
          <p:cNvSpPr>
            <a:spLocks noGrp="1"/>
          </p:cNvSpPr>
          <p:nvPr>
            <p:ph type="title"/>
          </p:nvPr>
        </p:nvSpPr>
        <p:spPr>
          <a:xfrm>
            <a:off x="241615" y="147783"/>
            <a:ext cx="11950385" cy="1052944"/>
          </a:xfrm>
        </p:spPr>
        <p:txBody>
          <a:bodyPr>
            <a:normAutofit/>
          </a:bodyPr>
          <a:lstStyle/>
          <a:p>
            <a:pPr algn="l"/>
            <a:r>
              <a:rPr lang="en-US" sz="2400" dirty="0" smtClean="0">
                <a:solidFill>
                  <a:srgbClr val="C00000"/>
                </a:solidFill>
              </a:rPr>
              <a:t>Datasets : </a:t>
            </a:r>
            <a:r>
              <a:rPr lang="en-IN" sz="2000" dirty="0" smtClean="0">
                <a:solidFill>
                  <a:schemeClr val="tx1"/>
                </a:solidFill>
              </a:rPr>
              <a:t> </a:t>
            </a:r>
            <a:r>
              <a:rPr lang="en-US" sz="2000" dirty="0" smtClean="0">
                <a:solidFill>
                  <a:schemeClr val="tx1"/>
                </a:solidFill>
              </a:rPr>
              <a:t>The data has taken from </a:t>
            </a:r>
            <a:r>
              <a:rPr lang="en-IN" sz="2000" dirty="0" err="1" smtClean="0">
                <a:solidFill>
                  <a:schemeClr val="tx1"/>
                </a:solidFill>
                <a:hlinkClick r:id="rId2"/>
              </a:rPr>
              <a:t>DrivenData</a:t>
            </a:r>
            <a:r>
              <a:rPr lang="en-IN" sz="2000" dirty="0" smtClean="0">
                <a:solidFill>
                  <a:schemeClr val="tx1"/>
                </a:solidFill>
              </a:rPr>
              <a:t>.  </a:t>
            </a:r>
            <a:r>
              <a:rPr lang="en-IN" sz="2000" dirty="0" smtClean="0">
                <a:solidFill>
                  <a:schemeClr val="tx1"/>
                </a:solidFill>
              </a:rPr>
              <a:t/>
            </a:r>
            <a:br>
              <a:rPr lang="en-IN" sz="2000" dirty="0" smtClean="0">
                <a:solidFill>
                  <a:schemeClr val="tx1"/>
                </a:solidFill>
              </a:rPr>
            </a:br>
            <a:endParaRPr lang="en-US" sz="2400" dirty="0">
              <a:solidFill>
                <a:srgbClr val="FFC000"/>
              </a:solidFill>
            </a:endParaRPr>
          </a:p>
        </p:txBody>
      </p:sp>
      <p:sp>
        <p:nvSpPr>
          <p:cNvPr id="5" name="TextBox 4">
            <a:extLst>
              <a:ext uri="{FF2B5EF4-FFF2-40B4-BE49-F238E27FC236}">
                <a16:creationId xmlns:a16="http://schemas.microsoft.com/office/drawing/2014/main" xmlns="" id="{90C90826-4E9B-7D47-9030-8E7A0B9D56E3}"/>
              </a:ext>
            </a:extLst>
          </p:cNvPr>
          <p:cNvSpPr txBox="1"/>
          <p:nvPr/>
        </p:nvSpPr>
        <p:spPr>
          <a:xfrm>
            <a:off x="241615" y="581891"/>
            <a:ext cx="11340785" cy="3170099"/>
          </a:xfrm>
          <a:prstGeom prst="rect">
            <a:avLst/>
          </a:prstGeom>
          <a:noFill/>
        </p:spPr>
        <p:txBody>
          <a:bodyPr wrap="square" rtlCol="0">
            <a:spAutoFit/>
          </a:bodyPr>
          <a:lstStyle/>
          <a:p>
            <a:r>
              <a:rPr lang="en-US" b="1" dirty="0"/>
              <a:t> </a:t>
            </a:r>
            <a:r>
              <a:rPr lang="en-US" b="1" dirty="0" smtClean="0"/>
              <a:t>                </a:t>
            </a:r>
            <a:endParaRPr lang="en-US" b="1" dirty="0"/>
          </a:p>
          <a:p>
            <a:r>
              <a:rPr lang="en-US" b="1" dirty="0" smtClean="0">
                <a:solidFill>
                  <a:srgbClr val="C00000"/>
                </a:solidFill>
              </a:rPr>
              <a:t>Meta </a:t>
            </a:r>
            <a:r>
              <a:rPr lang="en-US" b="1" dirty="0">
                <a:solidFill>
                  <a:srgbClr val="C00000"/>
                </a:solidFill>
              </a:rPr>
              <a:t>Data:</a:t>
            </a:r>
          </a:p>
          <a:p>
            <a:pPr marL="285750" indent="-285750">
              <a:buFont typeface="Arial" panose="020B0604020202020204" pitchFamily="34" charset="0"/>
              <a:buChar char="•"/>
            </a:pPr>
            <a:r>
              <a:rPr lang="en-US" sz="1600" b="1" dirty="0" smtClean="0"/>
              <a:t>city</a:t>
            </a:r>
            <a:r>
              <a:rPr lang="en-US" sz="1600" dirty="0" smtClean="0"/>
              <a:t> </a:t>
            </a:r>
            <a:r>
              <a:rPr lang="en-US" sz="1600" dirty="0"/>
              <a:t>–  Two cities namely </a:t>
            </a:r>
            <a:r>
              <a:rPr lang="en-US" sz="1600" dirty="0" smtClean="0"/>
              <a:t>S</a:t>
            </a:r>
            <a:r>
              <a:rPr lang="en-US" sz="1600" dirty="0" smtClean="0"/>
              <a:t>an Juan </a:t>
            </a:r>
            <a:r>
              <a:rPr lang="en-US" sz="1600" dirty="0"/>
              <a:t>and Iquitos</a:t>
            </a:r>
          </a:p>
          <a:p>
            <a:pPr marL="285750" indent="-285750">
              <a:buFont typeface="Arial" panose="020B0604020202020204" pitchFamily="34" charset="0"/>
              <a:buChar char="•"/>
            </a:pPr>
            <a:r>
              <a:rPr lang="en-US" sz="1600" b="1" dirty="0"/>
              <a:t>year</a:t>
            </a:r>
            <a:r>
              <a:rPr lang="en-US" sz="1600" dirty="0"/>
              <a:t>- Years from </a:t>
            </a:r>
            <a:r>
              <a:rPr lang="en-US" sz="1600" dirty="0" smtClean="0"/>
              <a:t>1990 </a:t>
            </a:r>
            <a:r>
              <a:rPr lang="en-US" sz="1600" dirty="0"/>
              <a:t>to 2006</a:t>
            </a:r>
          </a:p>
          <a:p>
            <a:pPr marL="285750" indent="-285750">
              <a:buFont typeface="Arial" panose="020B0604020202020204" pitchFamily="34" charset="0"/>
              <a:buChar char="•"/>
            </a:pPr>
            <a:r>
              <a:rPr lang="en-US" sz="1600" b="1" dirty="0" err="1"/>
              <a:t>weekofyear</a:t>
            </a:r>
            <a:r>
              <a:rPr lang="en-US" sz="1600" dirty="0"/>
              <a:t> – 52 weeks per year</a:t>
            </a:r>
          </a:p>
          <a:p>
            <a:pPr marL="285750" indent="-285750">
              <a:buFont typeface="Arial" panose="020B0604020202020204" pitchFamily="34" charset="0"/>
              <a:buChar char="•"/>
            </a:pPr>
            <a:r>
              <a:rPr lang="en-US" sz="1600" b="1" dirty="0"/>
              <a:t>reanalysis_precip_amt_kg_per_m2- </a:t>
            </a:r>
            <a:r>
              <a:rPr lang="en-US" sz="1600" dirty="0"/>
              <a:t>precipitation amount</a:t>
            </a:r>
          </a:p>
          <a:p>
            <a:pPr marL="285750" indent="-285750">
              <a:buFont typeface="Arial" panose="020B0604020202020204" pitchFamily="34" charset="0"/>
              <a:buChar char="•"/>
            </a:pPr>
            <a:r>
              <a:rPr lang="en-US" sz="1600" b="1" dirty="0" err="1"/>
              <a:t>reanalysis_specific_humidity_g_per_kg</a:t>
            </a:r>
            <a:r>
              <a:rPr lang="en-US" sz="1600" b="1" dirty="0"/>
              <a:t>- </a:t>
            </a:r>
            <a:r>
              <a:rPr lang="en-US" sz="1600" dirty="0"/>
              <a:t>humidity amount</a:t>
            </a:r>
          </a:p>
          <a:p>
            <a:pPr marL="285750" indent="-285750">
              <a:buFont typeface="Arial" panose="020B0604020202020204" pitchFamily="34" charset="0"/>
              <a:buChar char="•"/>
            </a:pPr>
            <a:r>
              <a:rPr lang="en-US" sz="1600" b="1" dirty="0" err="1"/>
              <a:t>reanalysis_avg_temp_k</a:t>
            </a:r>
            <a:r>
              <a:rPr lang="en-US" sz="1600" b="1" dirty="0"/>
              <a:t>. </a:t>
            </a:r>
            <a:r>
              <a:rPr lang="en-US" sz="1600" dirty="0"/>
              <a:t> - average air temperature</a:t>
            </a:r>
          </a:p>
          <a:p>
            <a:pPr marL="285750" indent="-285750">
              <a:buFont typeface="Arial" panose="020B0604020202020204" pitchFamily="34" charset="0"/>
              <a:buChar char="•"/>
            </a:pPr>
            <a:r>
              <a:rPr lang="en-US" sz="1600" b="1" dirty="0" err="1"/>
              <a:t>reanalysis_max_air_temp_k</a:t>
            </a:r>
            <a:r>
              <a:rPr lang="en-US" sz="1600" b="1" dirty="0"/>
              <a:t>- </a:t>
            </a:r>
            <a:r>
              <a:rPr lang="en-US" sz="1600" dirty="0"/>
              <a:t>Max air temperature</a:t>
            </a:r>
          </a:p>
          <a:p>
            <a:pPr marL="285750" indent="-285750">
              <a:buFont typeface="Arial" panose="020B0604020202020204" pitchFamily="34" charset="0"/>
              <a:buChar char="•"/>
            </a:pPr>
            <a:r>
              <a:rPr lang="en-US" sz="1600" b="1" dirty="0" err="1"/>
              <a:t>reanalysis_min_air_temp_k</a:t>
            </a:r>
            <a:r>
              <a:rPr lang="en-US" sz="1600" dirty="0"/>
              <a:t>- Min air temperature</a:t>
            </a:r>
          </a:p>
          <a:p>
            <a:pPr marL="285750" indent="-285750">
              <a:buFont typeface="Arial" panose="020B0604020202020204" pitchFamily="34" charset="0"/>
              <a:buChar char="•"/>
            </a:pPr>
            <a:r>
              <a:rPr lang="en-US" sz="1600" b="1" dirty="0" err="1"/>
              <a:t>total_cases</a:t>
            </a:r>
            <a:r>
              <a:rPr lang="en-US" sz="1600" dirty="0"/>
              <a:t>- Total cases recorder per every week</a:t>
            </a:r>
            <a:r>
              <a:rPr lang="en-US" sz="1400" dirty="0" smtClean="0"/>
              <a:t>.</a:t>
            </a:r>
            <a:r>
              <a:rPr lang="en-US" dirty="0" smtClean="0"/>
              <a:t>    </a:t>
            </a:r>
          </a:p>
          <a:p>
            <a:pPr marL="285750" indent="-285750">
              <a:buFont typeface="Arial" panose="020B0604020202020204" pitchFamily="34" charset="0"/>
              <a:buChar char="•"/>
            </a:pPr>
            <a:endParaRPr lang="en-US" dirty="0"/>
          </a:p>
        </p:txBody>
      </p:sp>
      <p:pic>
        <p:nvPicPr>
          <p:cNvPr id="3075" name="Picture 3"/>
          <p:cNvPicPr>
            <a:picLocks noChangeAspect="1" noChangeArrowheads="1"/>
          </p:cNvPicPr>
          <p:nvPr/>
        </p:nvPicPr>
        <p:blipFill>
          <a:blip r:embed="rId3"/>
          <a:srcRect/>
          <a:stretch>
            <a:fillRect/>
          </a:stretch>
        </p:blipFill>
        <p:spPr bwMode="auto">
          <a:xfrm>
            <a:off x="6678866" y="1871663"/>
            <a:ext cx="4903534" cy="795337"/>
          </a:xfrm>
          <a:prstGeom prst="rect">
            <a:avLst/>
          </a:prstGeom>
          <a:noFill/>
          <a:ln w="9525">
            <a:noFill/>
            <a:miter lim="800000"/>
            <a:headEnd/>
            <a:tailEnd/>
          </a:ln>
          <a:effectLst/>
        </p:spPr>
      </p:pic>
      <p:pic>
        <p:nvPicPr>
          <p:cNvPr id="3076" name="Picture 33"/>
          <p:cNvPicPr>
            <a:picLocks noChangeAspect="1" noChangeArrowheads="1"/>
          </p:cNvPicPr>
          <p:nvPr/>
        </p:nvPicPr>
        <p:blipFill>
          <a:blip r:embed="rId4"/>
          <a:srcRect/>
          <a:stretch>
            <a:fillRect/>
          </a:stretch>
        </p:blipFill>
        <p:spPr bwMode="auto">
          <a:xfrm>
            <a:off x="395983" y="3620654"/>
            <a:ext cx="11796017" cy="3237345"/>
          </a:xfrm>
          <a:prstGeom prst="rect">
            <a:avLst/>
          </a:prstGeom>
          <a:noFill/>
          <a:ln w="9525">
            <a:noFill/>
            <a:miter lim="800000"/>
            <a:headEnd/>
            <a:tailEnd/>
          </a:ln>
        </p:spPr>
      </p:pic>
    </p:spTree>
    <p:extLst>
      <p:ext uri="{BB962C8B-B14F-4D97-AF65-F5344CB8AC3E}">
        <p14:creationId xmlns:p14="http://schemas.microsoft.com/office/powerpoint/2010/main" xmlns="" val="2951884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00" y="116393"/>
            <a:ext cx="3805382" cy="316489"/>
          </a:xfrm>
        </p:spPr>
        <p:txBody>
          <a:bodyPr>
            <a:noAutofit/>
          </a:bodyPr>
          <a:lstStyle/>
          <a:p>
            <a:r>
              <a:rPr lang="en-IN" sz="2800" dirty="0" smtClean="0">
                <a:solidFill>
                  <a:srgbClr val="C00000"/>
                </a:solidFill>
              </a:rPr>
              <a:t>Year wise pattern </a:t>
            </a:r>
            <a:endParaRPr lang="en-IN" sz="2800" dirty="0">
              <a:solidFill>
                <a:srgbClr val="C00000"/>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4098" name="Picture 42"/>
          <p:cNvPicPr>
            <a:picLocks noChangeAspect="1" noChangeArrowheads="1"/>
          </p:cNvPicPr>
          <p:nvPr/>
        </p:nvPicPr>
        <p:blipFill>
          <a:blip r:embed="rId2"/>
          <a:srcRect/>
          <a:stretch>
            <a:fillRect/>
          </a:stretch>
        </p:blipFill>
        <p:spPr bwMode="auto">
          <a:xfrm>
            <a:off x="129887" y="563430"/>
            <a:ext cx="5293951" cy="2105879"/>
          </a:xfrm>
          <a:prstGeom prst="rect">
            <a:avLst/>
          </a:prstGeom>
          <a:noFill/>
          <a:ln w="9525">
            <a:noFill/>
            <a:miter lim="800000"/>
            <a:headEnd/>
            <a:tailEnd/>
          </a:ln>
        </p:spPr>
      </p:pic>
      <p:pic>
        <p:nvPicPr>
          <p:cNvPr id="4099" name="Picture 39"/>
          <p:cNvPicPr>
            <a:picLocks noChangeAspect="1" noChangeArrowheads="1"/>
          </p:cNvPicPr>
          <p:nvPr/>
        </p:nvPicPr>
        <p:blipFill>
          <a:blip r:embed="rId3"/>
          <a:srcRect/>
          <a:stretch>
            <a:fillRect/>
          </a:stretch>
        </p:blipFill>
        <p:spPr bwMode="auto">
          <a:xfrm>
            <a:off x="5684229" y="526486"/>
            <a:ext cx="5842768" cy="2142823"/>
          </a:xfrm>
          <a:prstGeom prst="rect">
            <a:avLst/>
          </a:prstGeom>
          <a:noFill/>
          <a:ln w="9525">
            <a:noFill/>
            <a:miter lim="800000"/>
            <a:headEnd/>
            <a:tailEnd/>
          </a:ln>
        </p:spPr>
      </p:pic>
      <p:sp>
        <p:nvSpPr>
          <p:cNvPr id="7" name="Rectangle 6"/>
          <p:cNvSpPr/>
          <p:nvPr/>
        </p:nvSpPr>
        <p:spPr>
          <a:xfrm>
            <a:off x="129887" y="2795394"/>
            <a:ext cx="2802370" cy="461665"/>
          </a:xfrm>
          <a:prstGeom prst="rect">
            <a:avLst/>
          </a:prstGeom>
        </p:spPr>
        <p:txBody>
          <a:bodyPr wrap="none">
            <a:spAutoFit/>
          </a:bodyPr>
          <a:lstStyle/>
          <a:p>
            <a:r>
              <a:rPr lang="en-IN" sz="2400" dirty="0" smtClean="0">
                <a:solidFill>
                  <a:srgbClr val="C00000"/>
                </a:solidFill>
              </a:rPr>
              <a:t>Week wise pattern </a:t>
            </a:r>
            <a:endParaRPr lang="en-IN" sz="2400" dirty="0">
              <a:solidFill>
                <a:srgbClr val="C00000"/>
              </a:solidFill>
            </a:endParaRPr>
          </a:p>
        </p:txBody>
      </p:sp>
      <p:pic>
        <p:nvPicPr>
          <p:cNvPr id="4100" name="Picture 4"/>
          <p:cNvPicPr>
            <a:picLocks noChangeAspect="1" noChangeArrowheads="1"/>
          </p:cNvPicPr>
          <p:nvPr/>
        </p:nvPicPr>
        <p:blipFill>
          <a:blip r:embed="rId4"/>
          <a:srcRect/>
          <a:stretch>
            <a:fillRect/>
          </a:stretch>
        </p:blipFill>
        <p:spPr bwMode="auto">
          <a:xfrm>
            <a:off x="129887" y="3192407"/>
            <a:ext cx="5293950" cy="1948880"/>
          </a:xfrm>
          <a:prstGeom prst="rect">
            <a:avLst/>
          </a:prstGeom>
          <a:noFill/>
          <a:ln w="9525">
            <a:noFill/>
            <a:miter lim="800000"/>
            <a:headEnd/>
            <a:tailEnd/>
          </a:ln>
        </p:spPr>
      </p:pic>
      <p:pic>
        <p:nvPicPr>
          <p:cNvPr id="4101" name="Picture 69"/>
          <p:cNvPicPr>
            <a:picLocks noChangeAspect="1" noChangeArrowheads="1"/>
          </p:cNvPicPr>
          <p:nvPr/>
        </p:nvPicPr>
        <p:blipFill>
          <a:blip r:embed="rId5"/>
          <a:srcRect/>
          <a:stretch>
            <a:fillRect/>
          </a:stretch>
        </p:blipFill>
        <p:spPr bwMode="auto">
          <a:xfrm>
            <a:off x="135796" y="5141287"/>
            <a:ext cx="5288042" cy="1668223"/>
          </a:xfrm>
          <a:prstGeom prst="rect">
            <a:avLst/>
          </a:prstGeom>
          <a:noFill/>
          <a:ln w="9525">
            <a:noFill/>
            <a:miter lim="800000"/>
            <a:headEnd/>
            <a:tailEnd/>
          </a:ln>
        </p:spPr>
      </p:pic>
      <p:pic>
        <p:nvPicPr>
          <p:cNvPr id="4102" name="Picture 6"/>
          <p:cNvPicPr>
            <a:picLocks noChangeAspect="1" noChangeArrowheads="1"/>
          </p:cNvPicPr>
          <p:nvPr/>
        </p:nvPicPr>
        <p:blipFill>
          <a:blip r:embed="rId6"/>
          <a:srcRect/>
          <a:stretch>
            <a:fillRect/>
          </a:stretch>
        </p:blipFill>
        <p:spPr bwMode="auto">
          <a:xfrm>
            <a:off x="5854700" y="3192407"/>
            <a:ext cx="5727700" cy="1804466"/>
          </a:xfrm>
          <a:prstGeom prst="rect">
            <a:avLst/>
          </a:prstGeom>
          <a:noFill/>
          <a:ln w="9525">
            <a:noFill/>
            <a:miter lim="800000"/>
            <a:headEnd/>
            <a:tailEnd/>
          </a:ln>
        </p:spPr>
      </p:pic>
      <p:sp>
        <p:nvSpPr>
          <p:cNvPr id="11" name="Rectangle 10"/>
          <p:cNvSpPr/>
          <p:nvPr/>
        </p:nvSpPr>
        <p:spPr>
          <a:xfrm>
            <a:off x="5854700" y="2730742"/>
            <a:ext cx="2948243" cy="461665"/>
          </a:xfrm>
          <a:prstGeom prst="rect">
            <a:avLst/>
          </a:prstGeom>
        </p:spPr>
        <p:txBody>
          <a:bodyPr wrap="none">
            <a:spAutoFit/>
          </a:bodyPr>
          <a:lstStyle/>
          <a:p>
            <a:r>
              <a:rPr lang="en-IN" sz="2400" dirty="0" smtClean="0">
                <a:solidFill>
                  <a:srgbClr val="C00000"/>
                </a:solidFill>
              </a:rPr>
              <a:t>Month </a:t>
            </a:r>
            <a:r>
              <a:rPr lang="en-IN" sz="2400" dirty="0" smtClean="0">
                <a:solidFill>
                  <a:srgbClr val="C00000"/>
                </a:solidFill>
              </a:rPr>
              <a:t>wise pattern </a:t>
            </a:r>
            <a:endParaRPr lang="en-IN" sz="2400" dirty="0">
              <a:solidFill>
                <a:srgbClr val="C00000"/>
              </a:solidFill>
            </a:endParaRPr>
          </a:p>
        </p:txBody>
      </p:sp>
      <p:pic>
        <p:nvPicPr>
          <p:cNvPr id="4103" name="Picture 7"/>
          <p:cNvPicPr>
            <a:picLocks noChangeAspect="1" noChangeArrowheads="1"/>
          </p:cNvPicPr>
          <p:nvPr/>
        </p:nvPicPr>
        <p:blipFill>
          <a:blip r:embed="rId7"/>
          <a:srcRect/>
          <a:stretch>
            <a:fillRect/>
          </a:stretch>
        </p:blipFill>
        <p:spPr bwMode="auto">
          <a:xfrm>
            <a:off x="5854700" y="4996874"/>
            <a:ext cx="5727700" cy="178492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pPr/>
              <a:t>5</a:t>
            </a:fld>
            <a:endParaRPr lang="en-US" dirty="0"/>
          </a:p>
        </p:txBody>
      </p:sp>
      <p:graphicFrame>
        <p:nvGraphicFramePr>
          <p:cNvPr id="6" name="Content Placeholder 2">
            <a:extLst>
              <a:ext uri="{FF2B5EF4-FFF2-40B4-BE49-F238E27FC236}">
                <a16:creationId xmlns:a16="http://schemas.microsoft.com/office/drawing/2014/main" xmlns="" id="{BE8FAC55-67F5-46B6-94B7-CE10CC694898}"/>
              </a:ext>
            </a:extLst>
          </p:cNvPr>
          <p:cNvGraphicFramePr>
            <a:graphicFrameLocks noGrp="1"/>
          </p:cNvGraphicFramePr>
          <p:nvPr>
            <p:ph idx="1"/>
            <p:extLst>
              <p:ext uri="{D42A27DB-BD31-4B8C-83A1-F6EECF244321}">
                <p14:modId xmlns:p14="http://schemas.microsoft.com/office/powerpoint/2010/main" xmlns="" val="50507251"/>
              </p:ext>
            </p:extLst>
          </p:nvPr>
        </p:nvGraphicFramePr>
        <p:xfrm>
          <a:off x="849746" y="905164"/>
          <a:ext cx="6085091" cy="5624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ight Arrow 6"/>
          <p:cNvSpPr/>
          <p:nvPr/>
        </p:nvSpPr>
        <p:spPr>
          <a:xfrm>
            <a:off x="7084290" y="2586182"/>
            <a:ext cx="387927" cy="1819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703128" y="729679"/>
            <a:ext cx="2290618"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Linear Regression</a:t>
            </a:r>
            <a:endParaRPr lang="en-IN" dirty="0">
              <a:solidFill>
                <a:srgbClr val="C00000"/>
              </a:solidFill>
            </a:endParaRPr>
          </a:p>
        </p:txBody>
      </p:sp>
      <p:sp>
        <p:nvSpPr>
          <p:cNvPr id="9" name="TextBox 8"/>
          <p:cNvSpPr txBox="1"/>
          <p:nvPr/>
        </p:nvSpPr>
        <p:spPr>
          <a:xfrm>
            <a:off x="295564" y="267855"/>
            <a:ext cx="4073236" cy="523220"/>
          </a:xfrm>
          <a:prstGeom prst="rect">
            <a:avLst/>
          </a:prstGeom>
          <a:noFill/>
        </p:spPr>
        <p:txBody>
          <a:bodyPr wrap="square" rtlCol="0">
            <a:spAutoFit/>
          </a:bodyPr>
          <a:lstStyle/>
          <a:p>
            <a:r>
              <a:rPr lang="en-IN" sz="2800" dirty="0" smtClean="0">
                <a:solidFill>
                  <a:srgbClr val="C00000"/>
                </a:solidFill>
              </a:rPr>
              <a:t>Work Flow</a:t>
            </a:r>
            <a:endParaRPr lang="en-IN" sz="2800" dirty="0">
              <a:solidFill>
                <a:srgbClr val="C00000"/>
              </a:solidFill>
            </a:endParaRPr>
          </a:p>
        </p:txBody>
      </p:sp>
      <p:sp>
        <p:nvSpPr>
          <p:cNvPr id="11" name="Rectangle 10"/>
          <p:cNvSpPr/>
          <p:nvPr/>
        </p:nvSpPr>
        <p:spPr>
          <a:xfrm>
            <a:off x="10252364" y="276830"/>
            <a:ext cx="1551708" cy="51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Lasso</a:t>
            </a:r>
            <a:endParaRPr lang="en-IN" dirty="0">
              <a:solidFill>
                <a:srgbClr val="C00000"/>
              </a:solidFill>
            </a:endParaRPr>
          </a:p>
        </p:txBody>
      </p:sp>
      <p:sp>
        <p:nvSpPr>
          <p:cNvPr id="12" name="Rectangle 11"/>
          <p:cNvSpPr/>
          <p:nvPr/>
        </p:nvSpPr>
        <p:spPr>
          <a:xfrm>
            <a:off x="10252364" y="1257641"/>
            <a:ext cx="1551708" cy="51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Ridge</a:t>
            </a:r>
            <a:endParaRPr lang="en-IN" dirty="0">
              <a:solidFill>
                <a:srgbClr val="C00000"/>
              </a:solidFill>
            </a:endParaRPr>
          </a:p>
        </p:txBody>
      </p:sp>
      <p:sp>
        <p:nvSpPr>
          <p:cNvPr id="13" name="Rectangle 12"/>
          <p:cNvSpPr/>
          <p:nvPr/>
        </p:nvSpPr>
        <p:spPr>
          <a:xfrm>
            <a:off x="7703128" y="2110515"/>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Negative Binomial Regression</a:t>
            </a:r>
            <a:endParaRPr lang="en-IN" dirty="0">
              <a:solidFill>
                <a:srgbClr val="C00000"/>
              </a:solidFill>
            </a:endParaRPr>
          </a:p>
        </p:txBody>
      </p:sp>
      <p:sp>
        <p:nvSpPr>
          <p:cNvPr id="14" name="Rectangle 13"/>
          <p:cNvSpPr/>
          <p:nvPr/>
        </p:nvSpPr>
        <p:spPr>
          <a:xfrm>
            <a:off x="7703128" y="2854036"/>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Poisson Regression</a:t>
            </a:r>
            <a:endParaRPr lang="en-IN" dirty="0">
              <a:solidFill>
                <a:srgbClr val="C00000"/>
              </a:solidFill>
            </a:endParaRPr>
          </a:p>
        </p:txBody>
      </p:sp>
      <p:sp>
        <p:nvSpPr>
          <p:cNvPr id="15" name="Rectangle 14"/>
          <p:cNvSpPr/>
          <p:nvPr/>
        </p:nvSpPr>
        <p:spPr>
          <a:xfrm>
            <a:off x="7703128" y="3611418"/>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ARIMA Regression</a:t>
            </a:r>
            <a:endParaRPr lang="en-IN" dirty="0">
              <a:solidFill>
                <a:srgbClr val="C00000"/>
              </a:solidFill>
            </a:endParaRPr>
          </a:p>
        </p:txBody>
      </p:sp>
      <p:sp>
        <p:nvSpPr>
          <p:cNvPr id="16" name="Rectangle 15"/>
          <p:cNvSpPr/>
          <p:nvPr/>
        </p:nvSpPr>
        <p:spPr>
          <a:xfrm>
            <a:off x="7703128" y="4463475"/>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ARIMA Regression</a:t>
            </a:r>
            <a:endParaRPr lang="en-IN" dirty="0">
              <a:solidFill>
                <a:srgbClr val="C00000"/>
              </a:solidFill>
            </a:endParaRPr>
          </a:p>
        </p:txBody>
      </p:sp>
      <p:sp>
        <p:nvSpPr>
          <p:cNvPr id="17" name="Rectangle 16"/>
          <p:cNvSpPr/>
          <p:nvPr/>
        </p:nvSpPr>
        <p:spPr>
          <a:xfrm>
            <a:off x="7703128" y="5310909"/>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Random Forest Regression</a:t>
            </a:r>
            <a:endParaRPr lang="en-IN" dirty="0">
              <a:solidFill>
                <a:srgbClr val="C00000"/>
              </a:solidFill>
            </a:endParaRPr>
          </a:p>
        </p:txBody>
      </p:sp>
      <p:sp>
        <p:nvSpPr>
          <p:cNvPr id="18" name="Rectangle 17"/>
          <p:cNvSpPr/>
          <p:nvPr/>
        </p:nvSpPr>
        <p:spPr>
          <a:xfrm>
            <a:off x="7703128" y="6178842"/>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C00000"/>
                </a:solidFill>
              </a:rPr>
              <a:t>XGBoost</a:t>
            </a:r>
            <a:r>
              <a:rPr lang="en-IN" dirty="0" smtClean="0">
                <a:solidFill>
                  <a:srgbClr val="C00000"/>
                </a:solidFill>
              </a:rPr>
              <a:t> Regression</a:t>
            </a:r>
            <a:endParaRPr lang="en-IN"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6</a:t>
            </a:fld>
            <a:endParaRPr lang="en-US" dirty="0"/>
          </a:p>
        </p:txBody>
      </p:sp>
      <p:sp>
        <p:nvSpPr>
          <p:cNvPr id="3" name="Rectangle 2"/>
          <p:cNvSpPr/>
          <p:nvPr/>
        </p:nvSpPr>
        <p:spPr>
          <a:xfrm>
            <a:off x="1089901" y="1203045"/>
            <a:ext cx="4100944" cy="477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Linear Regression</a:t>
            </a:r>
            <a:endParaRPr lang="en-IN" dirty="0">
              <a:solidFill>
                <a:srgbClr val="C00000"/>
              </a:solidFill>
            </a:endParaRPr>
          </a:p>
        </p:txBody>
      </p:sp>
      <p:sp>
        <p:nvSpPr>
          <p:cNvPr id="4" name="Rectangle 3"/>
          <p:cNvSpPr/>
          <p:nvPr/>
        </p:nvSpPr>
        <p:spPr>
          <a:xfrm>
            <a:off x="1089901" y="1872681"/>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Negative Binomial Regression</a:t>
            </a:r>
            <a:endParaRPr lang="en-IN" dirty="0">
              <a:solidFill>
                <a:srgbClr val="C00000"/>
              </a:solidFill>
            </a:endParaRPr>
          </a:p>
        </p:txBody>
      </p:sp>
      <p:sp>
        <p:nvSpPr>
          <p:cNvPr id="5" name="Rectangle 4"/>
          <p:cNvSpPr/>
          <p:nvPr/>
        </p:nvSpPr>
        <p:spPr>
          <a:xfrm>
            <a:off x="1089901" y="2521527"/>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Random Forest Regression</a:t>
            </a:r>
            <a:endParaRPr lang="en-IN" dirty="0">
              <a:solidFill>
                <a:srgbClr val="C00000"/>
              </a:solidFill>
            </a:endParaRPr>
          </a:p>
        </p:txBody>
      </p:sp>
      <p:sp>
        <p:nvSpPr>
          <p:cNvPr id="6" name="Rectangle 5"/>
          <p:cNvSpPr/>
          <p:nvPr/>
        </p:nvSpPr>
        <p:spPr>
          <a:xfrm>
            <a:off x="1089901" y="3105730"/>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C00000"/>
                </a:solidFill>
              </a:rPr>
              <a:t>XGBoost</a:t>
            </a:r>
            <a:r>
              <a:rPr lang="en-IN" dirty="0" smtClean="0">
                <a:solidFill>
                  <a:srgbClr val="C00000"/>
                </a:solidFill>
              </a:rPr>
              <a:t> Regression</a:t>
            </a:r>
            <a:endParaRPr lang="en-IN" dirty="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0BD05E-A7CD-2045-8213-AC58A5086B53}"/>
              </a:ext>
            </a:extLst>
          </p:cNvPr>
          <p:cNvSpPr>
            <a:spLocks noGrp="1"/>
          </p:cNvSpPr>
          <p:nvPr>
            <p:ph type="title"/>
          </p:nvPr>
        </p:nvSpPr>
        <p:spPr/>
        <p:txBody>
          <a:bodyPr>
            <a:normAutofit fontScale="90000"/>
          </a:bodyPr>
          <a:lstStyle/>
          <a:p>
            <a:r>
              <a:rPr lang="en-US" dirty="0"/>
              <a:t> </a:t>
            </a:r>
            <a:br>
              <a:rPr lang="en-US" dirty="0"/>
            </a:br>
            <a:r>
              <a:rPr lang="en-US" dirty="0"/>
              <a:t>Conclusion</a:t>
            </a:r>
          </a:p>
        </p:txBody>
      </p:sp>
      <p:sp>
        <p:nvSpPr>
          <p:cNvPr id="4" name="Slide Number Placeholder 3">
            <a:extLst>
              <a:ext uri="{FF2B5EF4-FFF2-40B4-BE49-F238E27FC236}">
                <a16:creationId xmlns:a16="http://schemas.microsoft.com/office/drawing/2014/main" xmlns="" id="{FEEB83DB-1C2B-874D-8FAE-99B4C4569E73}"/>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5" name="Content Placeholder 4"/>
          <p:cNvSpPr>
            <a:spLocks noGrp="1"/>
          </p:cNvSpPr>
          <p:nvPr>
            <p:ph idx="1"/>
          </p:nvPr>
        </p:nvSpPr>
        <p:spPr/>
        <p:txBody>
          <a:bodyPr/>
          <a:lstStyle/>
          <a:p>
            <a:endParaRPr lang="en-IN"/>
          </a:p>
        </p:txBody>
      </p:sp>
    </p:spTree>
    <p:extLst>
      <p:ext uri="{BB962C8B-B14F-4D97-AF65-F5344CB8AC3E}">
        <p14:creationId xmlns:p14="http://schemas.microsoft.com/office/powerpoint/2010/main" xmlns="" val="1517894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667</TotalTime>
  <Words>335</Words>
  <Application>Microsoft Macintosh PowerPoint</Application>
  <PresentationFormat>Custom</PresentationFormat>
  <Paragraphs>47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Dengue Prediction  using EnSEMBLING Regression models</vt:lpstr>
      <vt:lpstr>      Objective :  Predict the number of dengue fever cases that will be reported within a particular time span using the environmental data from San Juan and Iquitos cities.   </vt:lpstr>
      <vt:lpstr>Datasets :  The data has taken from DrivenData.   </vt:lpstr>
      <vt:lpstr>Year wise pattern </vt:lpstr>
      <vt:lpstr>Slide 5</vt:lpstr>
      <vt:lpstr>Slide 6</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prediction: Financial domain  Loan default prediction</dc:title>
  <dc:creator>Pramod Paul</dc:creator>
  <cp:lastModifiedBy>Resmi</cp:lastModifiedBy>
  <cp:revision>48</cp:revision>
  <cp:lastPrinted>2019-06-19T02:12:55Z</cp:lastPrinted>
  <dcterms:created xsi:type="dcterms:W3CDTF">2019-06-12T08:45:09Z</dcterms:created>
  <dcterms:modified xsi:type="dcterms:W3CDTF">2019-07-29T06:02:17Z</dcterms:modified>
</cp:coreProperties>
</file>