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59" r:id="rId4"/>
    <p:sldId id="260" r:id="rId5"/>
    <p:sldId id="261" r:id="rId6"/>
    <p:sldId id="262" r:id="rId7"/>
    <p:sldId id="264" r:id="rId8"/>
    <p:sldId id="265" r:id="rId9"/>
    <p:sldId id="266" r:id="rId10"/>
    <p:sldId id="267" r:id="rId11"/>
    <p:sldId id="268" r:id="rId12"/>
    <p:sldId id="263" r:id="rId13"/>
    <p:sldId id="270"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2"/>
  </p:normalViewPr>
  <p:slideViewPr>
    <p:cSldViewPr>
      <p:cViewPr varScale="1">
        <p:scale>
          <a:sx n="106" d="100"/>
          <a:sy n="106" d="100"/>
        </p:scale>
        <p:origin x="1704"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C71F17E-BE42-AC4B-A53B-BC8CE09D5AAF}" type="datetimeFigureOut">
              <a:rPr lang="en-US" smtClean="0"/>
              <a:t>4/6/25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2E61A6D-EC71-7B45-8B99-022EE609C6BF}" type="slidenum">
              <a:rPr lang="en-US" smtClean="0"/>
              <a:t>‹#›</a:t>
            </a:fld>
            <a:endParaRPr lang="en-US"/>
          </a:p>
        </p:txBody>
      </p:sp>
    </p:spTree>
    <p:extLst>
      <p:ext uri="{BB962C8B-B14F-4D97-AF65-F5344CB8AC3E}">
        <p14:creationId xmlns:p14="http://schemas.microsoft.com/office/powerpoint/2010/main" val="11780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bg1"/>
                </a:solidFill>
                <a:latin typeface="Georgia"/>
                <a:cs typeface="Georgia"/>
              </a:defRPr>
            </a:lvl1pPr>
          </a:lstStyle>
          <a:p>
            <a:pPr marL="12700">
              <a:lnSpc>
                <a:spcPts val="1664"/>
              </a:lnSpc>
            </a:pPr>
            <a:r>
              <a:rPr dirty="0"/>
              <a:t>Excellence</a:t>
            </a:r>
            <a:r>
              <a:rPr spc="-45" dirty="0"/>
              <a:t> </a:t>
            </a:r>
            <a:r>
              <a:rPr dirty="0"/>
              <a:t>and</a:t>
            </a:r>
            <a:r>
              <a:rPr spc="-45" dirty="0"/>
              <a:t> </a:t>
            </a:r>
            <a:r>
              <a:rPr spc="-10" dirty="0"/>
              <a:t>Service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400" b="0" i="0">
                <a:solidFill>
                  <a:schemeClr val="bg1"/>
                </a:solidFill>
                <a:latin typeface="Georgia"/>
                <a:cs typeface="Georgia"/>
              </a:defRPr>
            </a:lvl1pPr>
          </a:lstStyle>
          <a:p>
            <a:pPr marL="12700">
              <a:lnSpc>
                <a:spcPts val="1664"/>
              </a:lnSpc>
            </a:pPr>
            <a:r>
              <a:rPr dirty="0"/>
              <a:t>Excellence</a:t>
            </a:r>
            <a:r>
              <a:rPr spc="-45" dirty="0"/>
              <a:t> </a:t>
            </a:r>
            <a:r>
              <a:rPr dirty="0"/>
              <a:t>and</a:t>
            </a:r>
            <a:r>
              <a:rPr spc="-45" dirty="0"/>
              <a:t> </a:t>
            </a:r>
            <a:r>
              <a:rPr spc="-10" dirty="0"/>
              <a:t>Service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10362" y="1590294"/>
            <a:ext cx="3886200" cy="45720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4845558" y="1590294"/>
            <a:ext cx="3886200" cy="4572000"/>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defRPr sz="1400" b="0" i="0">
                <a:solidFill>
                  <a:schemeClr val="bg1"/>
                </a:solidFill>
                <a:latin typeface="Georgia"/>
                <a:cs typeface="Georgia"/>
              </a:defRPr>
            </a:lvl1pPr>
          </a:lstStyle>
          <a:p>
            <a:pPr marL="12700">
              <a:lnSpc>
                <a:spcPts val="1664"/>
              </a:lnSpc>
            </a:pPr>
            <a:r>
              <a:rPr dirty="0"/>
              <a:t>Excellence</a:t>
            </a:r>
            <a:r>
              <a:rPr spc="-45" dirty="0"/>
              <a:t> </a:t>
            </a:r>
            <a:r>
              <a:rPr dirty="0"/>
              <a:t>and</a:t>
            </a:r>
            <a:r>
              <a:rPr spc="-45" dirty="0"/>
              <a:t> </a:t>
            </a:r>
            <a:r>
              <a:rPr spc="-10" dirty="0"/>
              <a:t>Service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chemeClr val="bg1"/>
                </a:solidFill>
                <a:latin typeface="Georgia"/>
                <a:cs typeface="Georgia"/>
              </a:defRPr>
            </a:lvl1pPr>
          </a:lstStyle>
          <a:p>
            <a:pPr marL="12700">
              <a:lnSpc>
                <a:spcPts val="1664"/>
              </a:lnSpc>
            </a:pPr>
            <a:r>
              <a:rPr dirty="0"/>
              <a:t>Excellence</a:t>
            </a:r>
            <a:r>
              <a:rPr spc="-45" dirty="0"/>
              <a:t> </a:t>
            </a:r>
            <a:r>
              <a:rPr dirty="0"/>
              <a:t>and</a:t>
            </a:r>
            <a:r>
              <a:rPr spc="-45" dirty="0"/>
              <a:t> </a:t>
            </a:r>
            <a:r>
              <a:rPr spc="-10" dirty="0"/>
              <a:t>Service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chemeClr val="bg1"/>
                </a:solidFill>
                <a:latin typeface="Georgia"/>
                <a:cs typeface="Georgia"/>
              </a:defRPr>
            </a:lvl1pPr>
          </a:lstStyle>
          <a:p>
            <a:pPr marL="12700">
              <a:lnSpc>
                <a:spcPts val="1664"/>
              </a:lnSpc>
            </a:pPr>
            <a:r>
              <a:rPr dirty="0"/>
              <a:t>Excellence</a:t>
            </a:r>
            <a:r>
              <a:rPr spc="-45" dirty="0"/>
              <a:t> </a:t>
            </a:r>
            <a:r>
              <a:rPr dirty="0"/>
              <a:t>and</a:t>
            </a:r>
            <a:r>
              <a:rPr spc="-45" dirty="0"/>
              <a:t> </a:t>
            </a:r>
            <a:r>
              <a:rPr spc="-10" dirty="0"/>
              <a:t>Service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349746"/>
            <a:ext cx="9144000" cy="508634"/>
          </a:xfrm>
          <a:custGeom>
            <a:avLst/>
            <a:gdLst/>
            <a:ahLst/>
            <a:cxnLst/>
            <a:rect l="l" t="t" r="r" b="b"/>
            <a:pathLst>
              <a:path w="9144000" h="508634">
                <a:moveTo>
                  <a:pt x="9081135" y="0"/>
                </a:moveTo>
                <a:lnTo>
                  <a:pt x="53738" y="0"/>
                </a:lnTo>
                <a:lnTo>
                  <a:pt x="28965" y="5002"/>
                </a:lnTo>
                <a:lnTo>
                  <a:pt x="8735" y="18642"/>
                </a:lnTo>
                <a:lnTo>
                  <a:pt x="0" y="31597"/>
                </a:lnTo>
                <a:lnTo>
                  <a:pt x="0" y="508252"/>
                </a:lnTo>
                <a:lnTo>
                  <a:pt x="9144000" y="508252"/>
                </a:lnTo>
                <a:lnTo>
                  <a:pt x="9144000" y="59860"/>
                </a:lnTo>
                <a:lnTo>
                  <a:pt x="9139767" y="38870"/>
                </a:lnTo>
                <a:lnTo>
                  <a:pt x="9126140" y="18642"/>
                </a:lnTo>
                <a:lnTo>
                  <a:pt x="9105917" y="5002"/>
                </a:lnTo>
                <a:lnTo>
                  <a:pt x="9081135" y="0"/>
                </a:lnTo>
                <a:close/>
              </a:path>
            </a:pathLst>
          </a:custGeom>
          <a:solidFill>
            <a:srgbClr val="0A5293"/>
          </a:solidFill>
        </p:spPr>
        <p:txBody>
          <a:bodyPr wrap="square" lIns="0" tIns="0" rIns="0" bIns="0" rtlCol="0"/>
          <a:lstStyle/>
          <a:p>
            <a:endParaRPr/>
          </a:p>
        </p:txBody>
      </p:sp>
      <p:sp>
        <p:nvSpPr>
          <p:cNvPr id="17" name="bg object 17"/>
          <p:cNvSpPr/>
          <p:nvPr/>
        </p:nvSpPr>
        <p:spPr>
          <a:xfrm>
            <a:off x="0" y="6349746"/>
            <a:ext cx="9144000" cy="60325"/>
          </a:xfrm>
          <a:custGeom>
            <a:avLst/>
            <a:gdLst/>
            <a:ahLst/>
            <a:cxnLst/>
            <a:rect l="l" t="t" r="r" b="b"/>
            <a:pathLst>
              <a:path w="9144000" h="60325">
                <a:moveTo>
                  <a:pt x="53738" y="0"/>
                </a:moveTo>
                <a:lnTo>
                  <a:pt x="9081135" y="0"/>
                </a:lnTo>
                <a:lnTo>
                  <a:pt x="9105917" y="5002"/>
                </a:lnTo>
                <a:lnTo>
                  <a:pt x="9126140" y="18642"/>
                </a:lnTo>
                <a:lnTo>
                  <a:pt x="9139767" y="38870"/>
                </a:lnTo>
                <a:lnTo>
                  <a:pt x="9144000" y="59860"/>
                </a:lnTo>
              </a:path>
              <a:path w="9144000" h="60325">
                <a:moveTo>
                  <a:pt x="0" y="31597"/>
                </a:moveTo>
                <a:lnTo>
                  <a:pt x="8735" y="18642"/>
                </a:lnTo>
                <a:lnTo>
                  <a:pt x="28965" y="5002"/>
                </a:lnTo>
                <a:lnTo>
                  <a:pt x="53738" y="0"/>
                </a:lnTo>
              </a:path>
            </a:pathLst>
          </a:custGeom>
          <a:ln w="19050">
            <a:solidFill>
              <a:srgbClr val="0A5293"/>
            </a:solidFill>
          </a:ln>
        </p:spPr>
        <p:txBody>
          <a:bodyPr wrap="square" lIns="0" tIns="0" rIns="0" bIns="0" rtlCol="0"/>
          <a:lstStyle/>
          <a:p>
            <a:endParaRPr/>
          </a:p>
        </p:txBody>
      </p:sp>
      <p:sp>
        <p:nvSpPr>
          <p:cNvPr id="18" name="bg object 18"/>
          <p:cNvSpPr/>
          <p:nvPr/>
        </p:nvSpPr>
        <p:spPr>
          <a:xfrm>
            <a:off x="6945630" y="762"/>
            <a:ext cx="2198370" cy="614680"/>
          </a:xfrm>
          <a:custGeom>
            <a:avLst/>
            <a:gdLst/>
            <a:ahLst/>
            <a:cxnLst/>
            <a:rect l="l" t="t" r="r" b="b"/>
            <a:pathLst>
              <a:path w="2198370" h="614680">
                <a:moveTo>
                  <a:pt x="2198369" y="0"/>
                </a:moveTo>
                <a:lnTo>
                  <a:pt x="0" y="0"/>
                </a:lnTo>
                <a:lnTo>
                  <a:pt x="0" y="537337"/>
                </a:lnTo>
                <a:lnTo>
                  <a:pt x="6040" y="567237"/>
                </a:lnTo>
                <a:lnTo>
                  <a:pt x="22510" y="591661"/>
                </a:lnTo>
                <a:lnTo>
                  <a:pt x="46934" y="608131"/>
                </a:lnTo>
                <a:lnTo>
                  <a:pt x="76835" y="614172"/>
                </a:lnTo>
                <a:lnTo>
                  <a:pt x="2131441" y="614172"/>
                </a:lnTo>
                <a:lnTo>
                  <a:pt x="2161341" y="608131"/>
                </a:lnTo>
                <a:lnTo>
                  <a:pt x="2185765" y="591661"/>
                </a:lnTo>
                <a:lnTo>
                  <a:pt x="2198369" y="572970"/>
                </a:lnTo>
                <a:lnTo>
                  <a:pt x="2198369" y="0"/>
                </a:lnTo>
                <a:close/>
              </a:path>
            </a:pathLst>
          </a:custGeom>
          <a:solidFill>
            <a:srgbClr val="0A5293"/>
          </a:solidFill>
        </p:spPr>
        <p:txBody>
          <a:bodyPr wrap="square" lIns="0" tIns="0" rIns="0" bIns="0" rtlCol="0"/>
          <a:lstStyle/>
          <a:p>
            <a:endParaRPr/>
          </a:p>
        </p:txBody>
      </p:sp>
      <p:sp>
        <p:nvSpPr>
          <p:cNvPr id="19" name="bg object 19"/>
          <p:cNvSpPr/>
          <p:nvPr/>
        </p:nvSpPr>
        <p:spPr>
          <a:xfrm>
            <a:off x="6945630" y="762"/>
            <a:ext cx="2198370" cy="614680"/>
          </a:xfrm>
          <a:custGeom>
            <a:avLst/>
            <a:gdLst/>
            <a:ahLst/>
            <a:cxnLst/>
            <a:rect l="l" t="t" r="r" b="b"/>
            <a:pathLst>
              <a:path w="2198370" h="614680">
                <a:moveTo>
                  <a:pt x="2131441" y="614172"/>
                </a:moveTo>
                <a:lnTo>
                  <a:pt x="76835" y="614172"/>
                </a:lnTo>
                <a:lnTo>
                  <a:pt x="46934" y="608131"/>
                </a:lnTo>
                <a:lnTo>
                  <a:pt x="22510" y="591661"/>
                </a:lnTo>
                <a:lnTo>
                  <a:pt x="6040" y="567237"/>
                </a:lnTo>
                <a:lnTo>
                  <a:pt x="0" y="537337"/>
                </a:lnTo>
                <a:lnTo>
                  <a:pt x="0" y="0"/>
                </a:lnTo>
                <a:lnTo>
                  <a:pt x="2198369" y="0"/>
                </a:lnTo>
              </a:path>
              <a:path w="2198370" h="614680">
                <a:moveTo>
                  <a:pt x="2198369" y="572970"/>
                </a:moveTo>
                <a:lnTo>
                  <a:pt x="2185765" y="591661"/>
                </a:lnTo>
                <a:lnTo>
                  <a:pt x="2161341" y="608131"/>
                </a:lnTo>
                <a:lnTo>
                  <a:pt x="2131441" y="614172"/>
                </a:lnTo>
              </a:path>
            </a:pathLst>
          </a:custGeom>
          <a:ln w="19050">
            <a:solidFill>
              <a:srgbClr val="0A5293"/>
            </a:solidFill>
          </a:ln>
        </p:spPr>
        <p:txBody>
          <a:bodyPr wrap="square" lIns="0" tIns="0" rIns="0" bIns="0" rtlCol="0"/>
          <a:lstStyle/>
          <a:p>
            <a:endParaRPr/>
          </a:p>
        </p:txBody>
      </p:sp>
      <p:sp>
        <p:nvSpPr>
          <p:cNvPr id="20" name="bg object 20"/>
          <p:cNvSpPr/>
          <p:nvPr/>
        </p:nvSpPr>
        <p:spPr>
          <a:xfrm>
            <a:off x="0" y="762"/>
            <a:ext cx="9144000" cy="365760"/>
          </a:xfrm>
          <a:custGeom>
            <a:avLst/>
            <a:gdLst/>
            <a:ahLst/>
            <a:cxnLst/>
            <a:rect l="l" t="t" r="r" b="b"/>
            <a:pathLst>
              <a:path w="9144000" h="365760">
                <a:moveTo>
                  <a:pt x="9143999" y="0"/>
                </a:moveTo>
                <a:lnTo>
                  <a:pt x="0" y="0"/>
                </a:lnTo>
                <a:lnTo>
                  <a:pt x="0" y="323818"/>
                </a:lnTo>
                <a:lnTo>
                  <a:pt x="2831" y="337845"/>
                </a:lnTo>
                <a:lnTo>
                  <a:pt x="12632" y="352377"/>
                </a:lnTo>
                <a:lnTo>
                  <a:pt x="27169" y="362170"/>
                </a:lnTo>
                <a:lnTo>
                  <a:pt x="44971" y="365760"/>
                </a:lnTo>
                <a:lnTo>
                  <a:pt x="9108186" y="365760"/>
                </a:lnTo>
                <a:lnTo>
                  <a:pt x="9125991" y="362170"/>
                </a:lnTo>
                <a:lnTo>
                  <a:pt x="9140523" y="352377"/>
                </a:lnTo>
                <a:lnTo>
                  <a:pt x="9143999" y="347219"/>
                </a:lnTo>
                <a:lnTo>
                  <a:pt x="9143999" y="0"/>
                </a:lnTo>
                <a:close/>
              </a:path>
            </a:pathLst>
          </a:custGeom>
          <a:solidFill>
            <a:srgbClr val="0A5293"/>
          </a:solidFill>
        </p:spPr>
        <p:txBody>
          <a:bodyPr wrap="square" lIns="0" tIns="0" rIns="0" bIns="0" rtlCol="0"/>
          <a:lstStyle/>
          <a:p>
            <a:endParaRPr/>
          </a:p>
        </p:txBody>
      </p:sp>
      <p:sp>
        <p:nvSpPr>
          <p:cNvPr id="21" name="bg object 21"/>
          <p:cNvSpPr/>
          <p:nvPr/>
        </p:nvSpPr>
        <p:spPr>
          <a:xfrm>
            <a:off x="0" y="762"/>
            <a:ext cx="9144000" cy="365760"/>
          </a:xfrm>
          <a:custGeom>
            <a:avLst/>
            <a:gdLst/>
            <a:ahLst/>
            <a:cxnLst/>
            <a:rect l="l" t="t" r="r" b="b"/>
            <a:pathLst>
              <a:path w="9144000" h="365760">
                <a:moveTo>
                  <a:pt x="9108186" y="365760"/>
                </a:moveTo>
                <a:lnTo>
                  <a:pt x="44971" y="365760"/>
                </a:lnTo>
                <a:lnTo>
                  <a:pt x="27169" y="362170"/>
                </a:lnTo>
                <a:lnTo>
                  <a:pt x="12632" y="352377"/>
                </a:lnTo>
                <a:lnTo>
                  <a:pt x="2831" y="337845"/>
                </a:lnTo>
                <a:lnTo>
                  <a:pt x="0" y="323818"/>
                </a:lnTo>
              </a:path>
              <a:path w="9144000" h="365760">
                <a:moveTo>
                  <a:pt x="0" y="0"/>
                </a:moveTo>
                <a:lnTo>
                  <a:pt x="9143999" y="0"/>
                </a:lnTo>
              </a:path>
              <a:path w="9144000" h="365760">
                <a:moveTo>
                  <a:pt x="9143999" y="347219"/>
                </a:moveTo>
                <a:lnTo>
                  <a:pt x="9140523" y="352377"/>
                </a:lnTo>
                <a:lnTo>
                  <a:pt x="9125991" y="362170"/>
                </a:lnTo>
                <a:lnTo>
                  <a:pt x="9108186" y="365760"/>
                </a:lnTo>
              </a:path>
            </a:pathLst>
          </a:custGeom>
          <a:ln w="19050">
            <a:solidFill>
              <a:srgbClr val="0A5293"/>
            </a:solidFill>
          </a:ln>
        </p:spPr>
        <p:txBody>
          <a:bodyPr wrap="square" lIns="0" tIns="0" rIns="0" bIns="0" rtlCol="0"/>
          <a:lstStyle/>
          <a:p>
            <a:endParaRPr/>
          </a:p>
        </p:txBody>
      </p:sp>
      <p:sp>
        <p:nvSpPr>
          <p:cNvPr id="2" name="Holder 2"/>
          <p:cNvSpPr>
            <a:spLocks noGrp="1"/>
          </p:cNvSpPr>
          <p:nvPr>
            <p:ph type="title"/>
          </p:nvPr>
        </p:nvSpPr>
        <p:spPr>
          <a:xfrm>
            <a:off x="389940" y="659130"/>
            <a:ext cx="7895590" cy="513715"/>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78332" y="1569399"/>
            <a:ext cx="8180070" cy="4294505"/>
          </a:xfrm>
          <a:prstGeom prst="rect">
            <a:avLst/>
          </a:prstGeom>
        </p:spPr>
        <p:txBody>
          <a:bodyPr wrap="square" lIns="0" tIns="0" rIns="0" bIns="0">
            <a:spAutoFit/>
          </a:bodyPr>
          <a:lstStyle>
            <a:lvl1pPr>
              <a:defRPr sz="20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668648" y="6466909"/>
            <a:ext cx="1805939" cy="228600"/>
          </a:xfrm>
          <a:prstGeom prst="rect">
            <a:avLst/>
          </a:prstGeom>
        </p:spPr>
        <p:txBody>
          <a:bodyPr wrap="square" lIns="0" tIns="0" rIns="0" bIns="0">
            <a:spAutoFit/>
          </a:bodyPr>
          <a:lstStyle>
            <a:lvl1pPr>
              <a:defRPr sz="1400" b="0" i="0">
                <a:solidFill>
                  <a:schemeClr val="bg1"/>
                </a:solidFill>
                <a:latin typeface="Georgia"/>
                <a:cs typeface="Georgia"/>
              </a:defRPr>
            </a:lvl1pPr>
          </a:lstStyle>
          <a:p>
            <a:pPr marL="12700">
              <a:lnSpc>
                <a:spcPts val="1664"/>
              </a:lnSpc>
            </a:pPr>
            <a:r>
              <a:rPr dirty="0"/>
              <a:t>Excellence</a:t>
            </a:r>
            <a:r>
              <a:rPr spc="-45" dirty="0"/>
              <a:t> </a:t>
            </a:r>
            <a:r>
              <a:rPr dirty="0"/>
              <a:t>and</a:t>
            </a:r>
            <a:r>
              <a:rPr spc="-45" dirty="0"/>
              <a:t> </a:t>
            </a:r>
            <a:r>
              <a:rPr spc="-10" dirty="0"/>
              <a:t>Service</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4/6/25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05725" y="146685"/>
            <a:ext cx="690245"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FFFF"/>
                </a:solidFill>
                <a:latin typeface="Georgia"/>
                <a:cs typeface="Georgia"/>
              </a:rPr>
              <a:t>CHRIST</a:t>
            </a:r>
            <a:endParaRPr sz="1400">
              <a:latin typeface="Georgia"/>
              <a:cs typeface="Georgia"/>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664"/>
              </a:lnSpc>
            </a:pPr>
            <a:r>
              <a:rPr dirty="0"/>
              <a:t>Excellence</a:t>
            </a:r>
            <a:r>
              <a:rPr spc="-45" dirty="0"/>
              <a:t> </a:t>
            </a:r>
            <a:r>
              <a:rPr dirty="0"/>
              <a:t>and</a:t>
            </a:r>
            <a:r>
              <a:rPr spc="-45" dirty="0"/>
              <a:t> </a:t>
            </a:r>
            <a:r>
              <a:rPr spc="-10" dirty="0"/>
              <a:t>Service</a:t>
            </a:r>
          </a:p>
        </p:txBody>
      </p:sp>
      <p:sp>
        <p:nvSpPr>
          <p:cNvPr id="3" name="object 3"/>
          <p:cNvSpPr txBox="1"/>
          <p:nvPr/>
        </p:nvSpPr>
        <p:spPr>
          <a:xfrm>
            <a:off x="7208901" y="361569"/>
            <a:ext cx="168338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Georgia"/>
                <a:cs typeface="Georgia"/>
              </a:rPr>
              <a:t>Deemed</a:t>
            </a:r>
            <a:r>
              <a:rPr sz="1200" spc="-25" dirty="0">
                <a:solidFill>
                  <a:srgbClr val="FFFFFF"/>
                </a:solidFill>
                <a:latin typeface="Georgia"/>
                <a:cs typeface="Georgia"/>
              </a:rPr>
              <a:t> </a:t>
            </a:r>
            <a:r>
              <a:rPr sz="1200" dirty="0">
                <a:solidFill>
                  <a:srgbClr val="FFFFFF"/>
                </a:solidFill>
                <a:latin typeface="Georgia"/>
                <a:cs typeface="Georgia"/>
              </a:rPr>
              <a:t>to</a:t>
            </a:r>
            <a:r>
              <a:rPr sz="1200" spc="-35" dirty="0">
                <a:solidFill>
                  <a:srgbClr val="FFFFFF"/>
                </a:solidFill>
                <a:latin typeface="Georgia"/>
                <a:cs typeface="Georgia"/>
              </a:rPr>
              <a:t> </a:t>
            </a:r>
            <a:r>
              <a:rPr sz="1200" dirty="0">
                <a:solidFill>
                  <a:srgbClr val="FFFFFF"/>
                </a:solidFill>
                <a:latin typeface="Georgia"/>
                <a:cs typeface="Georgia"/>
              </a:rPr>
              <a:t>be</a:t>
            </a:r>
            <a:r>
              <a:rPr sz="1200" spc="-25" dirty="0">
                <a:solidFill>
                  <a:srgbClr val="FFFFFF"/>
                </a:solidFill>
                <a:latin typeface="Georgia"/>
                <a:cs typeface="Georgia"/>
              </a:rPr>
              <a:t> </a:t>
            </a:r>
            <a:r>
              <a:rPr sz="1200" spc="-10" dirty="0">
                <a:solidFill>
                  <a:srgbClr val="FFFFFF"/>
                </a:solidFill>
                <a:latin typeface="Georgia"/>
                <a:cs typeface="Georgia"/>
              </a:rPr>
              <a:t>University</a:t>
            </a:r>
            <a:endParaRPr sz="1200">
              <a:latin typeface="Georgia"/>
              <a:cs typeface="Georgia"/>
            </a:endParaRPr>
          </a:p>
        </p:txBody>
      </p:sp>
      <p:sp>
        <p:nvSpPr>
          <p:cNvPr id="4" name="object 4"/>
          <p:cNvSpPr txBox="1">
            <a:spLocks noGrp="1"/>
          </p:cNvSpPr>
          <p:nvPr>
            <p:ph type="title"/>
          </p:nvPr>
        </p:nvSpPr>
        <p:spPr>
          <a:xfrm>
            <a:off x="389940" y="659130"/>
            <a:ext cx="7895590" cy="382797"/>
          </a:xfrm>
          <a:prstGeom prst="rect">
            <a:avLst/>
          </a:prstGeom>
        </p:spPr>
        <p:txBody>
          <a:bodyPr vert="horz" wrap="square" lIns="0" tIns="13335" rIns="0" bIns="0" rtlCol="0">
            <a:spAutoFit/>
          </a:bodyPr>
          <a:lstStyle/>
          <a:p>
            <a:pPr marL="12700">
              <a:spcBef>
                <a:spcPts val="105"/>
              </a:spcBef>
            </a:pPr>
            <a:r>
              <a:rPr lang="en-IN" sz="2400" b="1" dirty="0">
                <a:solidFill>
                  <a:srgbClr val="000000"/>
                </a:solidFill>
                <a:effectLst/>
                <a:latin typeface="Times New Roman" panose="02020603050405020304" pitchFamily="18" charset="0"/>
              </a:rPr>
              <a:t>Introduction</a:t>
            </a:r>
            <a:endParaRPr lang="en-IN" sz="2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F5FC298-678F-A0FB-7635-C565641D4156}"/>
              </a:ext>
            </a:extLst>
          </p:cNvPr>
          <p:cNvSpPr txBox="1"/>
          <p:nvPr/>
        </p:nvSpPr>
        <p:spPr>
          <a:xfrm>
            <a:off x="623821" y="1299984"/>
            <a:ext cx="7895591" cy="2185214"/>
          </a:xfrm>
          <a:prstGeom prst="rect">
            <a:avLst/>
          </a:prstGeom>
          <a:noFill/>
        </p:spPr>
        <p:txBody>
          <a:bodyPr wrap="square" rtlCol="0">
            <a:spAutoFit/>
          </a:bodyPr>
          <a:lstStyle/>
          <a:p>
            <a:pPr algn="just">
              <a:lnSpc>
                <a:spcPct val="150000"/>
              </a:lnSpc>
            </a:pPr>
            <a:r>
              <a:rPr lang="en-IN" sz="1600" dirty="0">
                <a:solidFill>
                  <a:srgbClr val="000000"/>
                </a:solidFill>
                <a:effectLst/>
                <a:latin typeface="Times New Roman" panose="02020603050405020304" pitchFamily="18" charset="0"/>
              </a:rPr>
              <a:t>Crude oil, being a globally traded commodity, is sensitive to changes in the U.S. dollar index,</a:t>
            </a:r>
          </a:p>
          <a:p>
            <a:pPr algn="just">
              <a:lnSpc>
                <a:spcPct val="150000"/>
              </a:lnSpc>
            </a:pPr>
            <a:r>
              <a:rPr lang="en-IN" sz="1600" dirty="0">
                <a:solidFill>
                  <a:srgbClr val="000000"/>
                </a:solidFill>
                <a:effectLst/>
                <a:latin typeface="Times New Roman" panose="02020603050405020304" pitchFamily="18" charset="0"/>
              </a:rPr>
              <a:t>which reflects the dollar’s relative value to major world currencies. Inflation and CPI are</a:t>
            </a:r>
          </a:p>
          <a:p>
            <a:pPr algn="just">
              <a:lnSpc>
                <a:spcPct val="150000"/>
              </a:lnSpc>
            </a:pPr>
            <a:r>
              <a:rPr lang="en-IN" sz="1600" dirty="0">
                <a:solidFill>
                  <a:srgbClr val="000000"/>
                </a:solidFill>
                <a:effectLst/>
                <a:latin typeface="Times New Roman" panose="02020603050405020304" pitchFamily="18" charset="0"/>
              </a:rPr>
              <a:t>additional indicators that help gauge economic stability and purchasing power.  These factors serve as key indicators in understanding how oil prices move relative to broader economic conditions.</a:t>
            </a:r>
          </a:p>
          <a:p>
            <a:endParaRPr lang="en-US" sz="1600" dirty="0">
              <a:latin typeface="Times New Roman" panose="02020603050405020304" pitchFamily="18" charset="0"/>
              <a:cs typeface="Times New Roman" panose="02020603050405020304" pitchFamily="18" charset="0"/>
            </a:endParaRPr>
          </a:p>
        </p:txBody>
      </p:sp>
      <p:sp>
        <p:nvSpPr>
          <p:cNvPr id="10" name="object 4">
            <a:extLst>
              <a:ext uri="{FF2B5EF4-FFF2-40B4-BE49-F238E27FC236}">
                <a16:creationId xmlns:a16="http://schemas.microsoft.com/office/drawing/2014/main" id="{8B5A23DF-4AD2-C69C-B069-26E851993BB2}"/>
              </a:ext>
            </a:extLst>
          </p:cNvPr>
          <p:cNvSpPr txBox="1">
            <a:spLocks/>
          </p:cNvSpPr>
          <p:nvPr/>
        </p:nvSpPr>
        <p:spPr>
          <a:xfrm>
            <a:off x="389940" y="3503690"/>
            <a:ext cx="7895590" cy="382797"/>
          </a:xfrm>
          <a:prstGeom prst="rect">
            <a:avLst/>
          </a:prstGeom>
        </p:spPr>
        <p:txBody>
          <a:bodyPr vert="horz" wrap="square" lIns="0" tIns="13335" rIns="0" bIns="0" rtlCol="0">
            <a:spAutoFit/>
          </a:bodyPr>
          <a:lstStyle>
            <a:lvl1pPr>
              <a:defRPr sz="3200" b="1" i="0">
                <a:solidFill>
                  <a:schemeClr val="tx1"/>
                </a:solidFill>
                <a:latin typeface="Times New Roman"/>
                <a:ea typeface="+mj-ea"/>
                <a:cs typeface="Times New Roman"/>
              </a:defRPr>
            </a:lvl1pPr>
          </a:lstStyle>
          <a:p>
            <a:pPr marL="12700">
              <a:spcBef>
                <a:spcPts val="105"/>
              </a:spcBef>
            </a:pPr>
            <a:r>
              <a:rPr lang="en-IN" sz="2400" dirty="0">
                <a:solidFill>
                  <a:srgbClr val="000000"/>
                </a:solidFill>
                <a:latin typeface="Times New Roman" panose="02020603050405020304" pitchFamily="18" charset="0"/>
                <a:cs typeface="Arial" panose="020B0604020202020204" pitchFamily="34" charset="0"/>
              </a:rPr>
              <a:t>Problem Statement</a:t>
            </a:r>
            <a:endParaRPr lang="en-IN" sz="24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C18C9FEE-A2A5-4973-3BCB-A7AB2B60ABF2}"/>
              </a:ext>
            </a:extLst>
          </p:cNvPr>
          <p:cNvSpPr txBox="1"/>
          <p:nvPr/>
        </p:nvSpPr>
        <p:spPr>
          <a:xfrm>
            <a:off x="623821" y="3997761"/>
            <a:ext cx="7895591" cy="2185214"/>
          </a:xfrm>
          <a:prstGeom prst="rect">
            <a:avLst/>
          </a:prstGeom>
          <a:noFill/>
        </p:spPr>
        <p:txBody>
          <a:bodyPr wrap="square" rtlCol="0">
            <a:spAutoFit/>
          </a:bodyPr>
          <a:lstStyle/>
          <a:p>
            <a:pPr algn="just">
              <a:lnSpc>
                <a:spcPct val="150000"/>
              </a:lnSpc>
            </a:pPr>
            <a:r>
              <a:rPr lang="en-IN" sz="1600" dirty="0">
                <a:solidFill>
                  <a:srgbClr val="000000"/>
                </a:solidFill>
                <a:effectLst/>
                <a:latin typeface="Times New Roman" panose="02020603050405020304" pitchFamily="18" charset="0"/>
              </a:rPr>
              <a:t>Crude oil prices are highly volatile and influenced by macroeconomic factors like the U.S.</a:t>
            </a:r>
          </a:p>
          <a:p>
            <a:pPr algn="just">
              <a:lnSpc>
                <a:spcPct val="150000"/>
              </a:lnSpc>
            </a:pPr>
            <a:r>
              <a:rPr lang="en-IN" sz="1600" dirty="0">
                <a:solidFill>
                  <a:srgbClr val="000000"/>
                </a:solidFill>
                <a:effectLst/>
                <a:latin typeface="Times New Roman" panose="02020603050405020304" pitchFamily="18" charset="0"/>
              </a:rPr>
              <a:t>dollar strength, inflation rates, and the Consumer Price Index (CPI), making accurate</a:t>
            </a:r>
          </a:p>
          <a:p>
            <a:pPr algn="just">
              <a:lnSpc>
                <a:spcPct val="150000"/>
              </a:lnSpc>
            </a:pPr>
            <a:r>
              <a:rPr lang="en-IN" sz="1600" dirty="0">
                <a:solidFill>
                  <a:srgbClr val="000000"/>
                </a:solidFill>
                <a:effectLst/>
                <a:latin typeface="Times New Roman" panose="02020603050405020304" pitchFamily="18" charset="0"/>
              </a:rPr>
              <a:t>forecasting is challenging for businesses and policymakers. A predictive model that effectively integrates these indicators is needed to improve forecasting accuracy, mitigate financial risks, and enhance strategic decision-making in industries reliant on oil.</a:t>
            </a: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8AB9D-DB3A-BF54-FA5E-9981833ADEC5}"/>
              </a:ext>
            </a:extLst>
          </p:cNvPr>
          <p:cNvSpPr>
            <a:spLocks noGrp="1"/>
          </p:cNvSpPr>
          <p:nvPr>
            <p:ph type="title"/>
          </p:nvPr>
        </p:nvSpPr>
        <p:spPr>
          <a:xfrm>
            <a:off x="389940" y="659130"/>
            <a:ext cx="7895590" cy="276999"/>
          </a:xfrm>
        </p:spPr>
        <p:txBody>
          <a:bodyPr/>
          <a:lstStyle/>
          <a:p>
            <a:r>
              <a:rPr lang="en-IN" sz="1800" b="1" dirty="0">
                <a:effectLst/>
                <a:latin typeface="Times New Roman" panose="02020603050405020304" pitchFamily="18" charset="0"/>
                <a:ea typeface="Times New Roman" panose="02020603050405020304" pitchFamily="18" charset="0"/>
              </a:rPr>
              <a:t>Model Comparison</a:t>
            </a:r>
            <a:endParaRPr lang="en-US" sz="1800" dirty="0"/>
          </a:p>
        </p:txBody>
      </p:sp>
      <p:sp>
        <p:nvSpPr>
          <p:cNvPr id="9" name="TextBox 8">
            <a:extLst>
              <a:ext uri="{FF2B5EF4-FFF2-40B4-BE49-F238E27FC236}">
                <a16:creationId xmlns:a16="http://schemas.microsoft.com/office/drawing/2014/main" id="{7D8AFB8A-7DD7-DC3C-723E-80941E5A4DDC}"/>
              </a:ext>
            </a:extLst>
          </p:cNvPr>
          <p:cNvSpPr txBox="1"/>
          <p:nvPr/>
        </p:nvSpPr>
        <p:spPr>
          <a:xfrm>
            <a:off x="3276600" y="1219200"/>
            <a:ext cx="2590800" cy="385362"/>
          </a:xfrm>
          <a:prstGeom prst="rect">
            <a:avLst/>
          </a:prstGeom>
          <a:noFill/>
        </p:spPr>
        <p:txBody>
          <a:bodyPr wrap="square">
            <a:spAutoFit/>
          </a:bodyPr>
          <a:lstStyle/>
          <a:p>
            <a:pPr algn="just">
              <a:lnSpc>
                <a:spcPct val="115000"/>
              </a:lnSpc>
            </a:pPr>
            <a:r>
              <a:rPr lang="en-IN" b="1" dirty="0">
                <a:latin typeface="Times New Roman" panose="02020603050405020304" pitchFamily="18" charset="0"/>
                <a:ea typeface="Times New Roman" panose="02020603050405020304" pitchFamily="18" charset="0"/>
              </a:rPr>
              <a:t>Final Leader Board</a:t>
            </a:r>
            <a:endParaRPr lang="en-IN" sz="1800" dirty="0">
              <a:effectLst/>
              <a:latin typeface="Times New Roman" panose="02020603050405020304" pitchFamily="18" charset="0"/>
              <a:ea typeface="Times New Roman" panose="02020603050405020304" pitchFamily="18" charset="0"/>
            </a:endParaRPr>
          </a:p>
        </p:txBody>
      </p:sp>
      <p:graphicFrame>
        <p:nvGraphicFramePr>
          <p:cNvPr id="2" name="Table 1">
            <a:extLst>
              <a:ext uri="{FF2B5EF4-FFF2-40B4-BE49-F238E27FC236}">
                <a16:creationId xmlns:a16="http://schemas.microsoft.com/office/drawing/2014/main" id="{EC52720D-994C-792B-587C-1DB43CEA2AA2}"/>
              </a:ext>
            </a:extLst>
          </p:cNvPr>
          <p:cNvGraphicFramePr>
            <a:graphicFrameLocks noGrp="1"/>
          </p:cNvGraphicFramePr>
          <p:nvPr>
            <p:extLst>
              <p:ext uri="{D42A27DB-BD31-4B8C-83A1-F6EECF244321}">
                <p14:modId xmlns:p14="http://schemas.microsoft.com/office/powerpoint/2010/main" val="600003162"/>
              </p:ext>
            </p:extLst>
          </p:nvPr>
        </p:nvGraphicFramePr>
        <p:xfrm>
          <a:off x="1709420" y="1752600"/>
          <a:ext cx="5725160" cy="1379287"/>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4274327509"/>
                    </a:ext>
                  </a:extLst>
                </a:gridCol>
                <a:gridCol w="1431290">
                  <a:extLst>
                    <a:ext uri="{9D8B030D-6E8A-4147-A177-3AD203B41FA5}">
                      <a16:colId xmlns:a16="http://schemas.microsoft.com/office/drawing/2014/main" val="343000473"/>
                    </a:ext>
                  </a:extLst>
                </a:gridCol>
                <a:gridCol w="1431290">
                  <a:extLst>
                    <a:ext uri="{9D8B030D-6E8A-4147-A177-3AD203B41FA5}">
                      <a16:colId xmlns:a16="http://schemas.microsoft.com/office/drawing/2014/main" val="958194464"/>
                    </a:ext>
                  </a:extLst>
                </a:gridCol>
                <a:gridCol w="1431290">
                  <a:extLst>
                    <a:ext uri="{9D8B030D-6E8A-4147-A177-3AD203B41FA5}">
                      <a16:colId xmlns:a16="http://schemas.microsoft.com/office/drawing/2014/main" val="830858118"/>
                    </a:ext>
                  </a:extLst>
                </a:gridCol>
              </a:tblGrid>
              <a:tr h="0">
                <a:tc>
                  <a:txBody>
                    <a:bodyPr/>
                    <a:lstStyle/>
                    <a:p>
                      <a:pPr algn="just">
                        <a:lnSpc>
                          <a:spcPct val="115000"/>
                        </a:lnSpc>
                      </a:pPr>
                      <a:r>
                        <a:rPr lang="en-IN" sz="1200" kern="100">
                          <a:effectLst/>
                        </a:rPr>
                        <a:t>Model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RMSE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AIC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BIC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75523601"/>
                  </a:ext>
                </a:extLst>
              </a:tr>
              <a:tr h="0">
                <a:tc>
                  <a:txBody>
                    <a:bodyPr/>
                    <a:lstStyle/>
                    <a:p>
                      <a:pPr algn="just">
                        <a:lnSpc>
                          <a:spcPct val="115000"/>
                        </a:lnSpc>
                      </a:pPr>
                      <a:r>
                        <a:rPr lang="en-IN" sz="1200" kern="100">
                          <a:effectLst/>
                        </a:rPr>
                        <a:t>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5.669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762.065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767.640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9874073"/>
                  </a:ext>
                </a:extLst>
              </a:tr>
              <a:tr h="0">
                <a:tc>
                  <a:txBody>
                    <a:bodyPr/>
                    <a:lstStyle/>
                    <a:p>
                      <a:pPr algn="just">
                        <a:lnSpc>
                          <a:spcPct val="115000"/>
                        </a:lnSpc>
                      </a:pPr>
                      <a:r>
                        <a:rPr lang="en-IN" sz="1200" kern="100">
                          <a:effectLst/>
                        </a:rPr>
                        <a:t>SARIMA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5.441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721.997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735.408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17410888"/>
                  </a:ext>
                </a:extLst>
              </a:tr>
              <a:tr h="0">
                <a:tc>
                  <a:txBody>
                    <a:bodyPr/>
                    <a:lstStyle/>
                    <a:p>
                      <a:pPr algn="just">
                        <a:lnSpc>
                          <a:spcPct val="115000"/>
                        </a:lnSpc>
                      </a:pPr>
                      <a:r>
                        <a:rPr lang="en-IN" sz="1200" kern="100">
                          <a:effectLst/>
                        </a:rPr>
                        <a:t>SARIMAX</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5.189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761.798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784.164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35610245"/>
                  </a:ext>
                </a:extLst>
              </a:tr>
              <a:tr h="0">
                <a:tc>
                  <a:txBody>
                    <a:bodyPr/>
                    <a:lstStyle/>
                    <a:p>
                      <a:pPr algn="just">
                        <a:lnSpc>
                          <a:spcPct val="115000"/>
                        </a:lnSpc>
                      </a:pPr>
                      <a:r>
                        <a:rPr lang="en-IN" sz="1200" kern="100">
                          <a:effectLst/>
                        </a:rPr>
                        <a:t>ARCH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53.067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994.080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1002.47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6903771"/>
                  </a:ext>
                </a:extLst>
              </a:tr>
              <a:tr h="0">
                <a:tc>
                  <a:txBody>
                    <a:bodyPr/>
                    <a:lstStyle/>
                    <a:p>
                      <a:pPr algn="just">
                        <a:lnSpc>
                          <a:spcPct val="115000"/>
                        </a:lnSpc>
                      </a:pPr>
                      <a:r>
                        <a:rPr lang="en-IN" sz="1200" kern="100">
                          <a:effectLst/>
                        </a:rPr>
                        <a:t>GARCH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53.299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994.795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1005.98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1453569"/>
                  </a:ext>
                </a:extLst>
              </a:tr>
              <a:tr h="0">
                <a:tc>
                  <a:txBody>
                    <a:bodyPr/>
                    <a:lstStyle/>
                    <a:p>
                      <a:pPr algn="just">
                        <a:lnSpc>
                          <a:spcPct val="115000"/>
                        </a:lnSpc>
                      </a:pPr>
                      <a:r>
                        <a:rPr lang="en-IN" sz="1200" kern="100">
                          <a:effectLst/>
                        </a:rPr>
                        <a:t>LSTM</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5.360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63849.013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84235.581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48780039"/>
                  </a:ext>
                </a:extLst>
              </a:tr>
            </a:tbl>
          </a:graphicData>
        </a:graphic>
      </p:graphicFrame>
      <p:sp>
        <p:nvSpPr>
          <p:cNvPr id="13" name="TextBox 12">
            <a:extLst>
              <a:ext uri="{FF2B5EF4-FFF2-40B4-BE49-F238E27FC236}">
                <a16:creationId xmlns:a16="http://schemas.microsoft.com/office/drawing/2014/main" id="{F979B243-5145-C669-B752-427DDD3BE2D6}"/>
              </a:ext>
            </a:extLst>
          </p:cNvPr>
          <p:cNvSpPr txBox="1"/>
          <p:nvPr/>
        </p:nvSpPr>
        <p:spPr>
          <a:xfrm>
            <a:off x="2280745" y="3626755"/>
            <a:ext cx="4582510" cy="385362"/>
          </a:xfrm>
          <a:prstGeom prst="rect">
            <a:avLst/>
          </a:prstGeom>
          <a:noFill/>
        </p:spPr>
        <p:txBody>
          <a:bodyPr wrap="square">
            <a:spAutoFit/>
          </a:bodyPr>
          <a:lstStyle/>
          <a:p>
            <a:pPr marL="457200" algn="just">
              <a:lnSpc>
                <a:spcPct val="115000"/>
              </a:lnSpc>
            </a:pPr>
            <a:r>
              <a:rPr lang="en-IN" sz="1800" b="1" dirty="0">
                <a:solidFill>
                  <a:srgbClr val="000000"/>
                </a:solidFill>
                <a:effectLst/>
                <a:latin typeface="Times New Roman" panose="02020603050405020304" pitchFamily="18" charset="0"/>
                <a:ea typeface="Times New Roman" panose="02020603050405020304" pitchFamily="18" charset="0"/>
              </a:rPr>
              <a:t>Choosing the Best Model</a:t>
            </a:r>
            <a:endParaRPr lang="en-IN" sz="18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CC8C353E-6D09-EEC0-B0F7-08351F5D07A0}"/>
              </a:ext>
            </a:extLst>
          </p:cNvPr>
          <p:cNvSpPr txBox="1"/>
          <p:nvPr/>
        </p:nvSpPr>
        <p:spPr>
          <a:xfrm>
            <a:off x="389940" y="4191000"/>
            <a:ext cx="8534400" cy="1768561"/>
          </a:xfrm>
          <a:prstGeom prst="rect">
            <a:avLst/>
          </a:prstGeom>
          <a:noFill/>
        </p:spPr>
        <p:txBody>
          <a:bodyPr wrap="square">
            <a:spAutoFit/>
          </a:bodyPr>
          <a:lstStyle/>
          <a:p>
            <a:pPr marL="342900" lvl="0" indent="-342900" algn="just">
              <a:lnSpc>
                <a:spcPct val="115000"/>
              </a:lnSpc>
              <a:buSzPts val="1000"/>
              <a:buFont typeface="Symbol" pitchFamily="2"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Best Model</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b="1" dirty="0">
                <a:solidFill>
                  <a:srgbClr val="000000"/>
                </a:solidFill>
                <a:effectLst/>
                <a:latin typeface="Times New Roman" panose="02020603050405020304" pitchFamily="18" charset="0"/>
                <a:ea typeface="Times New Roman" panose="02020603050405020304" pitchFamily="18" charset="0"/>
              </a:rPr>
              <a:t>SARIMAX</a:t>
            </a:r>
            <a:r>
              <a:rPr lang="en-IN" sz="1600" dirty="0">
                <a:solidFill>
                  <a:srgbClr val="000000"/>
                </a:solidFill>
                <a:effectLst/>
                <a:latin typeface="Times New Roman" panose="02020603050405020304" pitchFamily="18" charset="0"/>
                <a:ea typeface="Times New Roman" panose="02020603050405020304" pitchFamily="18" charset="0"/>
              </a:rPr>
              <a:t> has the lowest RMSE (most accurate predictions), but </a:t>
            </a:r>
            <a:r>
              <a:rPr lang="en-IN" sz="1600" b="1" dirty="0">
                <a:solidFill>
                  <a:srgbClr val="000000"/>
                </a:solidFill>
                <a:effectLst/>
                <a:latin typeface="Times New Roman" panose="02020603050405020304" pitchFamily="18" charset="0"/>
                <a:ea typeface="Times New Roman" panose="02020603050405020304" pitchFamily="18" charset="0"/>
              </a:rPr>
              <a:t>SARIMA</a:t>
            </a:r>
            <a:r>
              <a:rPr lang="en-IN" sz="1600" dirty="0">
                <a:solidFill>
                  <a:srgbClr val="000000"/>
                </a:solidFill>
                <a:effectLst/>
                <a:latin typeface="Times New Roman" panose="02020603050405020304" pitchFamily="18" charset="0"/>
                <a:ea typeface="Times New Roman" panose="02020603050405020304" pitchFamily="18" charset="0"/>
              </a:rPr>
              <a:t> has the best balance between fit and complexity with the lowest AIC and BIC.</a:t>
            </a:r>
          </a:p>
          <a:p>
            <a:pPr marL="342900" lvl="0" indent="-342900" algn="just">
              <a:lnSpc>
                <a:spcPct val="115000"/>
              </a:lnSpc>
              <a:buSzPts val="1000"/>
              <a:buFont typeface="Symbol" pitchFamily="2"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Worst Models</a:t>
            </a:r>
            <a:r>
              <a:rPr lang="en-IN" sz="1600" dirty="0">
                <a:solidFill>
                  <a:srgbClr val="000000"/>
                </a:solidFill>
                <a:effectLst/>
                <a:latin typeface="Times New Roman" panose="02020603050405020304" pitchFamily="18" charset="0"/>
                <a:ea typeface="Times New Roman" panose="02020603050405020304" pitchFamily="18" charset="0"/>
              </a:rPr>
              <a:t>: </a:t>
            </a:r>
            <a:r>
              <a:rPr lang="en-IN" sz="1600" b="1" dirty="0">
                <a:solidFill>
                  <a:srgbClr val="000000"/>
                </a:solidFill>
                <a:effectLst/>
                <a:latin typeface="Times New Roman" panose="02020603050405020304" pitchFamily="18" charset="0"/>
                <a:ea typeface="Times New Roman" panose="02020603050405020304" pitchFamily="18" charset="0"/>
              </a:rPr>
              <a:t>ARCH</a:t>
            </a:r>
            <a:r>
              <a:rPr lang="en-IN" sz="1600" dirty="0">
                <a:solidFill>
                  <a:srgbClr val="000000"/>
                </a:solidFill>
                <a:effectLst/>
                <a:latin typeface="Times New Roman" panose="02020603050405020304" pitchFamily="18" charset="0"/>
                <a:ea typeface="Times New Roman" panose="02020603050405020304" pitchFamily="18" charset="0"/>
              </a:rPr>
              <a:t> and </a:t>
            </a:r>
            <a:r>
              <a:rPr lang="en-IN" sz="1600" b="1" dirty="0">
                <a:solidFill>
                  <a:srgbClr val="000000"/>
                </a:solidFill>
                <a:effectLst/>
                <a:latin typeface="Times New Roman" panose="02020603050405020304" pitchFamily="18" charset="0"/>
                <a:ea typeface="Times New Roman" panose="02020603050405020304" pitchFamily="18" charset="0"/>
              </a:rPr>
              <a:t>GARCH</a:t>
            </a:r>
            <a:r>
              <a:rPr lang="en-IN" sz="1600" dirty="0">
                <a:solidFill>
                  <a:srgbClr val="000000"/>
                </a:solidFill>
                <a:effectLst/>
                <a:latin typeface="Times New Roman" panose="02020603050405020304" pitchFamily="18" charset="0"/>
                <a:ea typeface="Times New Roman" panose="02020603050405020304" pitchFamily="18" charset="0"/>
              </a:rPr>
              <a:t> models have high RMSE, AIC, and BIC, indicating poor performance.</a:t>
            </a:r>
          </a:p>
          <a:p>
            <a:pPr marL="342900" lvl="0" indent="-342900" algn="just">
              <a:lnSpc>
                <a:spcPct val="115000"/>
              </a:lnSpc>
              <a:buSzPts val="1000"/>
              <a:buFont typeface="Symbol" pitchFamily="2" charset="2"/>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LSTM</a:t>
            </a:r>
            <a:r>
              <a:rPr lang="en-IN" sz="1600" dirty="0">
                <a:solidFill>
                  <a:srgbClr val="000000"/>
                </a:solidFill>
                <a:effectLst/>
                <a:latin typeface="Times New Roman" panose="02020603050405020304" pitchFamily="18" charset="0"/>
                <a:ea typeface="Times New Roman" panose="02020603050405020304" pitchFamily="18" charset="0"/>
              </a:rPr>
              <a:t> performs well in terms of RMSE but has much higher AIC and BIC, suggesting overfitting or excessive complexity for this dataset.</a:t>
            </a:r>
          </a:p>
        </p:txBody>
      </p:sp>
    </p:spTree>
    <p:extLst>
      <p:ext uri="{BB962C8B-B14F-4D97-AF65-F5344CB8AC3E}">
        <p14:creationId xmlns:p14="http://schemas.microsoft.com/office/powerpoint/2010/main" val="171834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8AB9D-DB3A-BF54-FA5E-9981833ADEC5}"/>
              </a:ext>
            </a:extLst>
          </p:cNvPr>
          <p:cNvSpPr>
            <a:spLocks noGrp="1"/>
          </p:cNvSpPr>
          <p:nvPr>
            <p:ph type="title"/>
          </p:nvPr>
        </p:nvSpPr>
        <p:spPr>
          <a:xfrm>
            <a:off x="389940" y="659130"/>
            <a:ext cx="7895590" cy="369332"/>
          </a:xfrm>
        </p:spPr>
        <p:txBody>
          <a:bodyPr/>
          <a:lstStyle/>
          <a:p>
            <a:r>
              <a:rPr lang="en-GB" sz="2400" b="1" u="none" strike="noStrike" dirty="0">
                <a:effectLst/>
                <a:latin typeface="Times New Roman" panose="02020603050405020304" pitchFamily="18" charset="0"/>
                <a:ea typeface="Calibri" panose="020F0502020204030204" pitchFamily="34" charset="0"/>
              </a:rPr>
              <a:t>Analysis of the Solution </a:t>
            </a:r>
            <a:endParaRPr lang="en-US" sz="2400" dirty="0"/>
          </a:p>
        </p:txBody>
      </p:sp>
      <p:pic>
        <p:nvPicPr>
          <p:cNvPr id="7" name="Picture 6">
            <a:extLst>
              <a:ext uri="{FF2B5EF4-FFF2-40B4-BE49-F238E27FC236}">
                <a16:creationId xmlns:a16="http://schemas.microsoft.com/office/drawing/2014/main" id="{421C2F95-6D65-F305-27AC-34BF3E2829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1143000"/>
            <a:ext cx="2590800" cy="2623952"/>
          </a:xfrm>
          <a:prstGeom prst="rect">
            <a:avLst/>
          </a:prstGeom>
        </p:spPr>
      </p:pic>
      <p:graphicFrame>
        <p:nvGraphicFramePr>
          <p:cNvPr id="3" name="Table 2">
            <a:extLst>
              <a:ext uri="{FF2B5EF4-FFF2-40B4-BE49-F238E27FC236}">
                <a16:creationId xmlns:a16="http://schemas.microsoft.com/office/drawing/2014/main" id="{04513F8A-0CE6-A503-CCC3-2BDC3B5F9ABC}"/>
              </a:ext>
            </a:extLst>
          </p:cNvPr>
          <p:cNvGraphicFramePr>
            <a:graphicFrameLocks noGrp="1"/>
          </p:cNvGraphicFramePr>
          <p:nvPr>
            <p:extLst>
              <p:ext uri="{D42A27DB-BD31-4B8C-83A1-F6EECF244321}">
                <p14:modId xmlns:p14="http://schemas.microsoft.com/office/powerpoint/2010/main" val="3989849806"/>
              </p:ext>
            </p:extLst>
          </p:nvPr>
        </p:nvGraphicFramePr>
        <p:xfrm>
          <a:off x="3770937" y="1676400"/>
          <a:ext cx="4810760" cy="1379287"/>
        </p:xfrm>
        <a:graphic>
          <a:graphicData uri="http://schemas.openxmlformats.org/drawingml/2006/table">
            <a:tbl>
              <a:tblPr firstRow="1" firstCol="1" bandRow="1">
                <a:tableStyleId>{5C22544A-7EE6-4342-B048-85BDC9FD1C3A}</a:tableStyleId>
              </a:tblPr>
              <a:tblGrid>
                <a:gridCol w="2401570">
                  <a:extLst>
                    <a:ext uri="{9D8B030D-6E8A-4147-A177-3AD203B41FA5}">
                      <a16:colId xmlns:a16="http://schemas.microsoft.com/office/drawing/2014/main" val="1323961974"/>
                    </a:ext>
                  </a:extLst>
                </a:gridCol>
                <a:gridCol w="2409190">
                  <a:extLst>
                    <a:ext uri="{9D8B030D-6E8A-4147-A177-3AD203B41FA5}">
                      <a16:colId xmlns:a16="http://schemas.microsoft.com/office/drawing/2014/main" val="754369937"/>
                    </a:ext>
                  </a:extLst>
                </a:gridCol>
              </a:tblGrid>
              <a:tr h="0">
                <a:tc>
                  <a:txBody>
                    <a:bodyPr/>
                    <a:lstStyle/>
                    <a:p>
                      <a:pPr algn="just">
                        <a:lnSpc>
                          <a:spcPct val="115000"/>
                        </a:lnSpc>
                      </a:pPr>
                      <a:r>
                        <a:rPr lang="en-IN" sz="1200" kern="100">
                          <a:effectLst/>
                        </a:rPr>
                        <a:t>Month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Crude Price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6384494"/>
                  </a:ext>
                </a:extLst>
              </a:tr>
              <a:tr h="0">
                <a:tc>
                  <a:txBody>
                    <a:bodyPr/>
                    <a:lstStyle/>
                    <a:p>
                      <a:pPr algn="just">
                        <a:lnSpc>
                          <a:spcPct val="115000"/>
                        </a:lnSpc>
                      </a:pPr>
                      <a:r>
                        <a:rPr lang="en-IN" sz="1200" kern="100">
                          <a:effectLst/>
                        </a:rPr>
                        <a:t>Aug 2024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85.59 USD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48173302"/>
                  </a:ext>
                </a:extLst>
              </a:tr>
              <a:tr h="0">
                <a:tc>
                  <a:txBody>
                    <a:bodyPr/>
                    <a:lstStyle/>
                    <a:p>
                      <a:pPr algn="just">
                        <a:lnSpc>
                          <a:spcPct val="115000"/>
                        </a:lnSpc>
                      </a:pPr>
                      <a:r>
                        <a:rPr lang="en-IN" sz="1200" kern="100">
                          <a:effectLst/>
                        </a:rPr>
                        <a:t>Sep 2024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87.07 USD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5786186"/>
                  </a:ext>
                </a:extLst>
              </a:tr>
              <a:tr h="0">
                <a:tc>
                  <a:txBody>
                    <a:bodyPr/>
                    <a:lstStyle/>
                    <a:p>
                      <a:pPr algn="just">
                        <a:lnSpc>
                          <a:spcPct val="115000"/>
                        </a:lnSpc>
                      </a:pPr>
                      <a:r>
                        <a:rPr lang="en-IN" sz="1200" kern="100">
                          <a:effectLst/>
                        </a:rPr>
                        <a:t>Oct 2024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85.14 USD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318218"/>
                  </a:ext>
                </a:extLst>
              </a:tr>
              <a:tr h="0">
                <a:tc>
                  <a:txBody>
                    <a:bodyPr/>
                    <a:lstStyle/>
                    <a:p>
                      <a:pPr algn="just">
                        <a:lnSpc>
                          <a:spcPct val="115000"/>
                        </a:lnSpc>
                      </a:pPr>
                      <a:r>
                        <a:rPr lang="en-IN" sz="1200" kern="100" dirty="0">
                          <a:effectLst/>
                        </a:rPr>
                        <a:t>Nov 2024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84.68 USD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32889200"/>
                  </a:ext>
                </a:extLst>
              </a:tr>
              <a:tr h="0">
                <a:tc>
                  <a:txBody>
                    <a:bodyPr/>
                    <a:lstStyle/>
                    <a:p>
                      <a:pPr algn="just">
                        <a:lnSpc>
                          <a:spcPct val="115000"/>
                        </a:lnSpc>
                      </a:pPr>
                      <a:r>
                        <a:rPr lang="en-IN" sz="1200" kern="100">
                          <a:effectLst/>
                        </a:rPr>
                        <a:t>Dec 2024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89.01 USD</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02031606"/>
                  </a:ext>
                </a:extLst>
              </a:tr>
              <a:tr h="0">
                <a:tc>
                  <a:txBody>
                    <a:bodyPr/>
                    <a:lstStyle/>
                    <a:p>
                      <a:pPr algn="just">
                        <a:lnSpc>
                          <a:spcPct val="115000"/>
                        </a:lnSpc>
                      </a:pPr>
                      <a:r>
                        <a:rPr lang="en-IN" sz="1200" kern="100">
                          <a:effectLst/>
                        </a:rPr>
                        <a:t>Jan 2025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89.38 USD</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9746840"/>
                  </a:ext>
                </a:extLst>
              </a:tr>
            </a:tbl>
          </a:graphicData>
        </a:graphic>
      </p:graphicFrame>
      <p:sp>
        <p:nvSpPr>
          <p:cNvPr id="10" name="TextBox 9">
            <a:extLst>
              <a:ext uri="{FF2B5EF4-FFF2-40B4-BE49-F238E27FC236}">
                <a16:creationId xmlns:a16="http://schemas.microsoft.com/office/drawing/2014/main" id="{42B306D8-95CC-9BD1-C8AF-D159FECB8000}"/>
              </a:ext>
            </a:extLst>
          </p:cNvPr>
          <p:cNvSpPr txBox="1"/>
          <p:nvPr/>
        </p:nvSpPr>
        <p:spPr>
          <a:xfrm>
            <a:off x="228600" y="3802314"/>
            <a:ext cx="8534400" cy="2367379"/>
          </a:xfrm>
          <a:prstGeom prst="rect">
            <a:avLst/>
          </a:prstGeom>
          <a:noFill/>
        </p:spPr>
        <p:txBody>
          <a:bodyPr wrap="square">
            <a:spAutoFit/>
          </a:bodyPr>
          <a:lstStyle/>
          <a:p>
            <a:pPr marL="342900" lvl="0" indent="-342900" algn="just">
              <a:lnSpc>
                <a:spcPct val="115000"/>
              </a:lnSpc>
              <a:buSzPts val="1000"/>
              <a:buFont typeface="Symbol" pitchFamily="2"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rPr>
              <a:t>The solid black line represents historical crude oil prices from 2014 to 2024. The prices exhibit significant volatility, with notable peaks around 2018 and 2022, reaching as high as approximately 120 USD per barrel. Periods of decline are also visible, with lows around 40 USD per barrel.</a:t>
            </a:r>
          </a:p>
          <a:p>
            <a:pPr marL="342900" indent="-342900" algn="just">
              <a:lnSpc>
                <a:spcPct val="115000"/>
              </a:lnSpc>
              <a:buSzPts val="1000"/>
              <a:buFont typeface="Symbol" pitchFamily="2" charset="2"/>
              <a:buChar char=""/>
              <a:tabLst>
                <a:tab pos="457200" algn="l"/>
              </a:tabLst>
            </a:pPr>
            <a:r>
              <a:rPr lang="en-IN" sz="1600" dirty="0">
                <a:solidFill>
                  <a:srgbClr val="000000"/>
                </a:solidFill>
                <a:effectLst/>
                <a:latin typeface="Times New Roman" panose="02020603050405020304" pitchFamily="18" charset="0"/>
                <a:ea typeface="Times New Roman" panose="02020603050405020304" pitchFamily="18" charset="0"/>
              </a:rPr>
              <a:t>The forecast suggests that crude oil prices will hover around 85–89 USD per barrel through late 2024 into early 2025. This indicates a relatively stable period after the volatility seen in previous years.</a:t>
            </a:r>
          </a:p>
          <a:p>
            <a:pPr marL="342900" lvl="0" indent="-342900" algn="just">
              <a:lnSpc>
                <a:spcPct val="115000"/>
              </a:lnSpc>
              <a:buSzPts val="1000"/>
              <a:buFont typeface="Symbol" pitchFamily="2" charset="2"/>
              <a:buChar char=""/>
              <a:tabLst>
                <a:tab pos="457200" algn="l"/>
              </a:tabLst>
            </a:pP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449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7210-774F-F8DB-E098-A74D3CCD11CF}"/>
              </a:ext>
            </a:extLst>
          </p:cNvPr>
          <p:cNvSpPr>
            <a:spLocks noGrp="1"/>
          </p:cNvSpPr>
          <p:nvPr>
            <p:ph type="title"/>
          </p:nvPr>
        </p:nvSpPr>
        <p:spPr>
          <a:xfrm>
            <a:off x="389940" y="659130"/>
            <a:ext cx="7895590" cy="369332"/>
          </a:xfrm>
        </p:spPr>
        <p:txBody>
          <a:bodyPr/>
          <a:lstStyle/>
          <a:p>
            <a:r>
              <a:rPr lang="en-GB" sz="2400" b="1" u="none" strike="noStrike" dirty="0">
                <a:effectLst/>
                <a:latin typeface="Times New Roman" panose="02020603050405020304" pitchFamily="18" charset="0"/>
                <a:ea typeface="Calibri" panose="020F0502020204030204" pitchFamily="34" charset="0"/>
              </a:rPr>
              <a:t>Recommendations </a:t>
            </a:r>
            <a:endParaRPr lang="en-US" sz="2400" dirty="0"/>
          </a:p>
        </p:txBody>
      </p:sp>
      <p:sp>
        <p:nvSpPr>
          <p:cNvPr id="3" name="Text Placeholder 2">
            <a:extLst>
              <a:ext uri="{FF2B5EF4-FFF2-40B4-BE49-F238E27FC236}">
                <a16:creationId xmlns:a16="http://schemas.microsoft.com/office/drawing/2014/main" id="{2C8B1B74-DE88-37AD-1542-33A6BD6A9270}"/>
              </a:ext>
            </a:extLst>
          </p:cNvPr>
          <p:cNvSpPr>
            <a:spLocks noGrp="1"/>
          </p:cNvSpPr>
          <p:nvPr>
            <p:ph type="body" idx="1"/>
          </p:nvPr>
        </p:nvSpPr>
        <p:spPr>
          <a:xfrm>
            <a:off x="392568" y="1295400"/>
            <a:ext cx="8180070" cy="5059847"/>
          </a:xfrm>
        </p:spPr>
        <p:txBody>
          <a:bodyPr/>
          <a:lstStyle/>
          <a:p>
            <a:pPr marL="342900" lvl="0" indent="-342900" algn="just">
              <a:lnSpc>
                <a:spcPct val="115000"/>
              </a:lnSpc>
              <a:buFont typeface="Arial" panose="020B0604020202020204" pitchFamily="34" charset="0"/>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Hedge Against Price Fluctuations</a:t>
            </a:r>
            <a:r>
              <a:rPr lang="en-IN" sz="1600" dirty="0">
                <a:solidFill>
                  <a:srgbClr val="000000"/>
                </a:solidFill>
                <a:effectLst/>
                <a:latin typeface="Times New Roman" panose="02020603050405020304" pitchFamily="18" charset="0"/>
                <a:ea typeface="Times New Roman" panose="02020603050405020304" pitchFamily="18" charset="0"/>
              </a:rPr>
              <a:t>: Lock in crude oil prices (84–89 USD) to stabilize costs and minimize risks from minor fluctuations.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Monitor Economic Indicators</a:t>
            </a:r>
            <a:r>
              <a:rPr lang="en-IN" sz="1600" dirty="0">
                <a:solidFill>
                  <a:srgbClr val="000000"/>
                </a:solidFill>
                <a:effectLst/>
                <a:latin typeface="Times New Roman" panose="02020603050405020304" pitchFamily="18" charset="0"/>
                <a:ea typeface="Times New Roman" panose="02020603050405020304" pitchFamily="18" charset="0"/>
              </a:rPr>
              <a:t>: Track the USD, inflation, and CPI regularly to adjust strategies based on external economic changes.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Scenario Planning</a:t>
            </a:r>
            <a:r>
              <a:rPr lang="en-IN" sz="1600" dirty="0">
                <a:solidFill>
                  <a:srgbClr val="000000"/>
                </a:solidFill>
                <a:effectLst/>
                <a:latin typeface="Times New Roman" panose="02020603050405020304" pitchFamily="18" charset="0"/>
                <a:ea typeface="Times New Roman" panose="02020603050405020304" pitchFamily="18" charset="0"/>
              </a:rPr>
              <a:t>: Prepare for uncertainties by simulating different oil price scenarios to guide decision-making.</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Diversify Energy Sources</a:t>
            </a:r>
            <a:r>
              <a:rPr lang="en-IN" sz="1600" dirty="0">
                <a:solidFill>
                  <a:srgbClr val="000000"/>
                </a:solidFill>
                <a:effectLst/>
                <a:latin typeface="Times New Roman" panose="02020603050405020304" pitchFamily="18" charset="0"/>
                <a:ea typeface="Times New Roman" panose="02020603050405020304" pitchFamily="18" charset="0"/>
              </a:rPr>
              <a:t>: Invest in renewable energy to reduce dependence on oil and mitigate long-term risks.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IN" sz="1600" b="1" dirty="0">
                <a:solidFill>
                  <a:srgbClr val="000000"/>
                </a:solidFill>
                <a:effectLst/>
                <a:latin typeface="Times New Roman" panose="02020603050405020304" pitchFamily="18" charset="0"/>
                <a:ea typeface="Times New Roman" panose="02020603050405020304" pitchFamily="18" charset="0"/>
              </a:rPr>
              <a:t>Leverage Short-Term Stability</a:t>
            </a:r>
            <a:r>
              <a:rPr lang="en-IN" sz="1600" dirty="0">
                <a:solidFill>
                  <a:srgbClr val="000000"/>
                </a:solidFill>
                <a:effectLst/>
                <a:latin typeface="Times New Roman" panose="02020603050405020304" pitchFamily="18" charset="0"/>
                <a:ea typeface="Times New Roman" panose="02020603050405020304" pitchFamily="18" charset="0"/>
              </a:rPr>
              <a:t>: Take advantage of stable crude oil prices for investments like oil futures for consistent short-term returns.</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Arial" panose="020B0604020202020204" pitchFamily="34" charset="0"/>
              <a:buChar char="•"/>
              <a:tabLst>
                <a:tab pos="457200" algn="l"/>
              </a:tabLst>
            </a:pPr>
            <a:r>
              <a:rPr lang="en-IN" sz="1600" b="1" dirty="0">
                <a:effectLst/>
                <a:latin typeface="Times New Roman" panose="02020603050405020304" pitchFamily="18" charset="0"/>
                <a:ea typeface="Times New Roman" panose="02020603050405020304" pitchFamily="18" charset="0"/>
              </a:rPr>
              <a:t>Evaluate and Adjust Pricing Strategies</a:t>
            </a:r>
            <a:r>
              <a:rPr lang="en-IN" sz="1600" dirty="0">
                <a:effectLst/>
                <a:latin typeface="Times New Roman" panose="02020603050405020304" pitchFamily="18" charset="0"/>
                <a:ea typeface="Times New Roman" panose="02020603050405020304" pitchFamily="18" charset="0"/>
              </a:rPr>
              <a:t>: For businesses directly affected by oil prices, such as transportation or manufacturing, consider adjusting pricing strategies for products and services to reflect anticipated price stability or fluctuations.</a:t>
            </a:r>
          </a:p>
          <a:p>
            <a:pPr marL="342900" lvl="0" indent="-342900" algn="just">
              <a:lnSpc>
                <a:spcPct val="115000"/>
              </a:lnSpc>
              <a:buFont typeface="Arial" panose="020B0604020202020204" pitchFamily="34" charset="0"/>
              <a:buChar char="•"/>
              <a:tabLst>
                <a:tab pos="457200" algn="l"/>
              </a:tabLst>
            </a:pPr>
            <a:r>
              <a:rPr lang="en-IN" sz="1600" b="1" dirty="0">
                <a:effectLst/>
                <a:latin typeface="Times New Roman" panose="02020603050405020304" pitchFamily="18" charset="0"/>
                <a:ea typeface="Times New Roman" panose="02020603050405020304" pitchFamily="18" charset="0"/>
              </a:rPr>
              <a:t>Review and Adjust Capital Expenditure Plans</a:t>
            </a:r>
            <a:r>
              <a:rPr lang="en-IN" sz="1600" dirty="0">
                <a:effectLst/>
                <a:latin typeface="Times New Roman" panose="02020603050405020304" pitchFamily="18" charset="0"/>
                <a:ea typeface="Times New Roman" panose="02020603050405020304" pitchFamily="18" charset="0"/>
              </a:rPr>
              <a:t>: Given the projected stability in crude oil prices, consider accelerating or delaying capital expenditures related to oil-dependent operations. Use the period of relative stability to reassess long-term investment plans and align them with future market expectations.</a:t>
            </a:r>
          </a:p>
          <a:p>
            <a:endParaRPr lang="en-US" sz="1600" dirty="0"/>
          </a:p>
        </p:txBody>
      </p:sp>
    </p:spTree>
    <p:extLst>
      <p:ext uri="{BB962C8B-B14F-4D97-AF65-F5344CB8AC3E}">
        <p14:creationId xmlns:p14="http://schemas.microsoft.com/office/powerpoint/2010/main" val="311678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36A2-9EF8-F12E-D843-F05E9E008858}"/>
              </a:ext>
            </a:extLst>
          </p:cNvPr>
          <p:cNvSpPr>
            <a:spLocks noGrp="1"/>
          </p:cNvSpPr>
          <p:nvPr>
            <p:ph type="title"/>
          </p:nvPr>
        </p:nvSpPr>
        <p:spPr>
          <a:xfrm>
            <a:off x="389940" y="659130"/>
            <a:ext cx="7895590" cy="369332"/>
          </a:xfrm>
        </p:spPr>
        <p:txBody>
          <a:bodyPr/>
          <a:lstStyle/>
          <a:p>
            <a:r>
              <a:rPr lang="en-IN" sz="2400" b="1" u="none" strike="noStrike" dirty="0">
                <a:effectLst/>
                <a:latin typeface="Times New Roman" panose="02020603050405020304" pitchFamily="18" charset="0"/>
                <a:ea typeface="Times New Roman" panose="02020603050405020304" pitchFamily="18" charset="0"/>
              </a:rPr>
              <a:t>Conclusion </a:t>
            </a:r>
            <a:endParaRPr lang="en-US" sz="2400" dirty="0"/>
          </a:p>
        </p:txBody>
      </p:sp>
      <p:sp>
        <p:nvSpPr>
          <p:cNvPr id="3" name="Text Placeholder 2">
            <a:extLst>
              <a:ext uri="{FF2B5EF4-FFF2-40B4-BE49-F238E27FC236}">
                <a16:creationId xmlns:a16="http://schemas.microsoft.com/office/drawing/2014/main" id="{24816711-69AF-8D44-FD2D-33F3CB78A32B}"/>
              </a:ext>
            </a:extLst>
          </p:cNvPr>
          <p:cNvSpPr>
            <a:spLocks noGrp="1"/>
          </p:cNvSpPr>
          <p:nvPr>
            <p:ph type="body" idx="1"/>
          </p:nvPr>
        </p:nvSpPr>
        <p:spPr>
          <a:xfrm>
            <a:off x="478332" y="1569399"/>
            <a:ext cx="8180070" cy="2554545"/>
          </a:xfrm>
        </p:spPr>
        <p:txBody>
          <a:bodyPr/>
          <a:lstStyle/>
          <a:p>
            <a:pPr algn="just"/>
            <a:r>
              <a:rPr lang="en-IN" sz="1800" dirty="0">
                <a:solidFill>
                  <a:srgbClr val="000000"/>
                </a:solidFill>
                <a:effectLst/>
                <a:latin typeface="Times New Roman" panose="02020603050405020304" pitchFamily="18" charset="0"/>
                <a:ea typeface="Times New Roman" panose="02020603050405020304" pitchFamily="18" charset="0"/>
              </a:rPr>
              <a:t>The forecasted stability of crude oil prices between 84 and 89 USD per barrel from late 2024 to early 2025 provides a window of opportunity for businesses, investors, and policymakers to make informed decisions. Despite this period of projected steadiness, the inherent uncertainty in commodity markets requires continuous monitoring of key economic indicators such as the USD index, inflation rates, and the Consumer Price Index (CPI).</a:t>
            </a:r>
            <a:r>
              <a:rPr lang="en-IN" sz="1800" kern="0" dirty="0">
                <a:solidFill>
                  <a:srgbClr val="000000"/>
                </a:solidFill>
                <a:effectLst/>
                <a:latin typeface="Times New Roman" panose="02020603050405020304" pitchFamily="18" charset="0"/>
                <a:ea typeface="Times New Roman" panose="02020603050405020304" pitchFamily="18" charset="0"/>
              </a:rPr>
              <a:t>Implementing strategies such as hedging, optimizing supply chain management, diversifying energy sources, and leveraging advanced analytics can help mitigate risks and capitalize on the current stability in oil prices.</a:t>
            </a:r>
            <a:r>
              <a:rPr lang="en-IN" dirty="0">
                <a:effectLst/>
              </a:rPr>
              <a:t> </a:t>
            </a:r>
          </a:p>
          <a:p>
            <a:pPr algn="just"/>
            <a:endParaRPr lang="en-US" dirty="0"/>
          </a:p>
        </p:txBody>
      </p:sp>
    </p:spTree>
    <p:extLst>
      <p:ext uri="{BB962C8B-B14F-4D97-AF65-F5344CB8AC3E}">
        <p14:creationId xmlns:p14="http://schemas.microsoft.com/office/powerpoint/2010/main" val="3741899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7FB06-3057-048A-C29F-4262E827A45A}"/>
              </a:ext>
            </a:extLst>
          </p:cNvPr>
          <p:cNvSpPr>
            <a:spLocks noGrp="1"/>
          </p:cNvSpPr>
          <p:nvPr>
            <p:ph type="title"/>
          </p:nvPr>
        </p:nvSpPr>
        <p:spPr>
          <a:xfrm>
            <a:off x="389940" y="659130"/>
            <a:ext cx="7895590" cy="369332"/>
          </a:xfrm>
        </p:spPr>
        <p:txBody>
          <a:bodyPr/>
          <a:lstStyle/>
          <a:p>
            <a:r>
              <a:rPr lang="en-IN" sz="2400" b="1" dirty="0">
                <a:solidFill>
                  <a:srgbClr val="000000"/>
                </a:solidFill>
                <a:effectLst/>
                <a:latin typeface="Times New Roman" panose="02020603050405020304" pitchFamily="18" charset="0"/>
              </a:rPr>
              <a:t>Data Dictionary</a:t>
            </a:r>
            <a:endParaRPr lang="en-US" sz="2400" dirty="0"/>
          </a:p>
        </p:txBody>
      </p:sp>
      <p:graphicFrame>
        <p:nvGraphicFramePr>
          <p:cNvPr id="4" name="Table 3">
            <a:extLst>
              <a:ext uri="{FF2B5EF4-FFF2-40B4-BE49-F238E27FC236}">
                <a16:creationId xmlns:a16="http://schemas.microsoft.com/office/drawing/2014/main" id="{A1B48CF3-F99D-A1FF-C76A-006938F2B5EB}"/>
              </a:ext>
            </a:extLst>
          </p:cNvPr>
          <p:cNvGraphicFramePr>
            <a:graphicFrameLocks noGrp="1"/>
          </p:cNvGraphicFramePr>
          <p:nvPr>
            <p:extLst>
              <p:ext uri="{D42A27DB-BD31-4B8C-83A1-F6EECF244321}">
                <p14:modId xmlns:p14="http://schemas.microsoft.com/office/powerpoint/2010/main" val="1868644483"/>
              </p:ext>
            </p:extLst>
          </p:nvPr>
        </p:nvGraphicFramePr>
        <p:xfrm>
          <a:off x="1720602" y="1392335"/>
          <a:ext cx="5694858" cy="4649594"/>
        </p:xfrm>
        <a:graphic>
          <a:graphicData uri="http://schemas.openxmlformats.org/drawingml/2006/table">
            <a:tbl>
              <a:tblPr/>
              <a:tblGrid>
                <a:gridCol w="1898286">
                  <a:extLst>
                    <a:ext uri="{9D8B030D-6E8A-4147-A177-3AD203B41FA5}">
                      <a16:colId xmlns:a16="http://schemas.microsoft.com/office/drawing/2014/main" val="2502114128"/>
                    </a:ext>
                  </a:extLst>
                </a:gridCol>
                <a:gridCol w="1898286">
                  <a:extLst>
                    <a:ext uri="{9D8B030D-6E8A-4147-A177-3AD203B41FA5}">
                      <a16:colId xmlns:a16="http://schemas.microsoft.com/office/drawing/2014/main" val="369067190"/>
                    </a:ext>
                  </a:extLst>
                </a:gridCol>
                <a:gridCol w="1898286">
                  <a:extLst>
                    <a:ext uri="{9D8B030D-6E8A-4147-A177-3AD203B41FA5}">
                      <a16:colId xmlns:a16="http://schemas.microsoft.com/office/drawing/2014/main" val="3044506923"/>
                    </a:ext>
                  </a:extLst>
                </a:gridCol>
              </a:tblGrid>
              <a:tr h="204232">
                <a:tc>
                  <a:txBody>
                    <a:bodyPr/>
                    <a:lstStyle/>
                    <a:p>
                      <a:pPr algn="ctr"/>
                      <a:r>
                        <a:rPr lang="en-IN" sz="1300" b="1">
                          <a:effectLst/>
                          <a:latin typeface="Helvetica Neue" panose="02000503000000020004" pitchFamily="2" charset="0"/>
                        </a:rPr>
                        <a:t>Variables</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algn="ctr"/>
                      <a:r>
                        <a:rPr lang="en-IN" sz="1300" b="1">
                          <a:effectLst/>
                          <a:latin typeface="Helvetica Neue" panose="02000503000000020004" pitchFamily="2" charset="0"/>
                        </a:rPr>
                        <a:t>Data Type</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pPr algn="ctr"/>
                      <a:r>
                        <a:rPr lang="en-IN" sz="1300" b="1">
                          <a:effectLst/>
                          <a:latin typeface="Helvetica Neue" panose="02000503000000020004" pitchFamily="2" charset="0"/>
                        </a:rPr>
                        <a:t>Description</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715295014"/>
                  </a:ext>
                </a:extLst>
              </a:tr>
              <a:tr h="586174">
                <a:tc>
                  <a:txBody>
                    <a:bodyPr/>
                    <a:lstStyle/>
                    <a:p>
                      <a:r>
                        <a:rPr lang="en-IN" sz="1300" b="1">
                          <a:effectLst/>
                          <a:latin typeface="Helvetica Neue" panose="02000503000000020004" pitchFamily="2" charset="0"/>
                        </a:rPr>
                        <a:t>Date</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Date/Time</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The date of the observation in MM/DD/YY format.</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709030283"/>
                  </a:ext>
                </a:extLst>
              </a:tr>
              <a:tr h="586174">
                <a:tc>
                  <a:txBody>
                    <a:bodyPr/>
                    <a:lstStyle/>
                    <a:p>
                      <a:r>
                        <a:rPr lang="en-IN" sz="1300" b="1">
                          <a:effectLst/>
                          <a:latin typeface="Helvetica Neue" panose="02000503000000020004" pitchFamily="2" charset="0"/>
                        </a:rPr>
                        <a:t>Crude_Price</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Float</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dirty="0">
                          <a:effectLst/>
                          <a:latin typeface="Helvetica Neue" panose="02000503000000020004" pitchFamily="2" charset="0"/>
                        </a:rPr>
                        <a:t>The price of crude oil (USD per barrel) at the given date.</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896126071"/>
                  </a:ext>
                </a:extLst>
              </a:tr>
              <a:tr h="777144">
                <a:tc>
                  <a:txBody>
                    <a:bodyPr/>
                    <a:lstStyle/>
                    <a:p>
                      <a:r>
                        <a:rPr lang="en-IN" sz="1300" b="1">
                          <a:effectLst/>
                          <a:latin typeface="Helvetica Neue" panose="02000503000000020004" pitchFamily="2" charset="0"/>
                        </a:rPr>
                        <a:t>USD_Currency_Index</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Float</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A measure of the value of the U.S. dollar relative to a basket of foreign currencies.</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2040672313"/>
                  </a:ext>
                </a:extLst>
              </a:tr>
              <a:tr h="586174">
                <a:tc>
                  <a:txBody>
                    <a:bodyPr/>
                    <a:lstStyle/>
                    <a:p>
                      <a:r>
                        <a:rPr lang="en-IN" sz="1300" b="1">
                          <a:effectLst/>
                          <a:latin typeface="Helvetica Neue" panose="02000503000000020004" pitchFamily="2" charset="0"/>
                        </a:rPr>
                        <a:t>US_Inflation_Rate</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String</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The inflation rate in the U.S. as a percentage (e.g., "2.1%").</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353923233"/>
                  </a:ext>
                </a:extLst>
              </a:tr>
              <a:tr h="777144">
                <a:tc>
                  <a:txBody>
                    <a:bodyPr/>
                    <a:lstStyle/>
                    <a:p>
                      <a:r>
                        <a:rPr lang="en-IN" sz="1300" b="1">
                          <a:effectLst/>
                          <a:latin typeface="Helvetica Neue" panose="02000503000000020004" pitchFamily="2" charset="0"/>
                        </a:rPr>
                        <a:t>US_Inflation</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Float</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The inflation factor, a decimal representation of the inflation rate (e.g., 0.021 for 2.1%).</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104889489"/>
                  </a:ext>
                </a:extLst>
              </a:tr>
              <a:tr h="777144">
                <a:tc>
                  <a:txBody>
                    <a:bodyPr/>
                    <a:lstStyle/>
                    <a:p>
                      <a:r>
                        <a:rPr lang="en-IN" sz="1300" b="1">
                          <a:effectLst/>
                          <a:latin typeface="Helvetica Neue" panose="02000503000000020004" pitchFamily="2" charset="0"/>
                        </a:rPr>
                        <a:t>US_CPI</a:t>
                      </a:r>
                      <a:endParaRPr lang="en-IN" sz="1300">
                        <a:effectLst/>
                        <a:latin typeface="Helvetica Neue" panose="02000503000000020004" pitchFamily="2" charset="0"/>
                      </a:endParaRP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a:effectLst/>
                          <a:latin typeface="Helvetica Neue" panose="02000503000000020004" pitchFamily="2" charset="0"/>
                        </a:rPr>
                        <a:t>Float</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tc>
                  <a:txBody>
                    <a:bodyPr/>
                    <a:lstStyle/>
                    <a:p>
                      <a:r>
                        <a:rPr lang="en-IN" sz="1300" dirty="0">
                          <a:effectLst/>
                          <a:latin typeface="Helvetica Neue" panose="02000503000000020004" pitchFamily="2" charset="0"/>
                        </a:rPr>
                        <a:t>The U.S. Consumer Price Index, which measures changes in the price level of consumer goods.</a:t>
                      </a:r>
                    </a:p>
                  </a:txBody>
                  <a:tcPr marL="33155" marR="33155" marT="6631" marB="6631">
                    <a:lnL w="9525" cap="flat" cmpd="sng" algn="ctr">
                      <a:solidFill>
                        <a:srgbClr val="9A9A9A"/>
                      </a:solidFill>
                      <a:prstDash val="solid"/>
                      <a:round/>
                      <a:headEnd type="none" w="med" len="med"/>
                      <a:tailEnd type="none" w="med" len="med"/>
                    </a:lnL>
                    <a:lnR w="9525" cap="flat" cmpd="sng" algn="ctr">
                      <a:solidFill>
                        <a:srgbClr val="9A9A9A"/>
                      </a:solidFill>
                      <a:prstDash val="solid"/>
                      <a:round/>
                      <a:headEnd type="none" w="med" len="med"/>
                      <a:tailEnd type="none" w="med" len="med"/>
                    </a:lnR>
                    <a:lnT w="9525" cap="flat" cmpd="sng" algn="ctr">
                      <a:solidFill>
                        <a:srgbClr val="9A9A9A"/>
                      </a:solidFill>
                      <a:prstDash val="solid"/>
                      <a:round/>
                      <a:headEnd type="none" w="med" len="med"/>
                      <a:tailEnd type="none" w="med" len="med"/>
                    </a:lnT>
                    <a:lnB w="9525" cap="flat" cmpd="sng" algn="ctr">
                      <a:solidFill>
                        <a:srgbClr val="9A9A9A"/>
                      </a:solidFill>
                      <a:prstDash val="solid"/>
                      <a:round/>
                      <a:headEnd type="none" w="med" len="med"/>
                      <a:tailEnd type="none" w="med" len="med"/>
                    </a:lnB>
                  </a:tcPr>
                </a:tc>
                <a:extLst>
                  <a:ext uri="{0D108BD9-81ED-4DB2-BD59-A6C34878D82A}">
                    <a16:rowId xmlns:a16="http://schemas.microsoft.com/office/drawing/2014/main" val="1449156254"/>
                  </a:ext>
                </a:extLst>
              </a:tr>
            </a:tbl>
          </a:graphicData>
        </a:graphic>
      </p:graphicFrame>
    </p:spTree>
    <p:extLst>
      <p:ext uri="{BB962C8B-B14F-4D97-AF65-F5344CB8AC3E}">
        <p14:creationId xmlns:p14="http://schemas.microsoft.com/office/powerpoint/2010/main" val="1586058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26DC-F971-323D-0669-BB0140AA1744}"/>
              </a:ext>
            </a:extLst>
          </p:cNvPr>
          <p:cNvSpPr>
            <a:spLocks noGrp="1"/>
          </p:cNvSpPr>
          <p:nvPr>
            <p:ph type="title"/>
          </p:nvPr>
        </p:nvSpPr>
        <p:spPr>
          <a:xfrm>
            <a:off x="389940" y="659130"/>
            <a:ext cx="7895590" cy="369332"/>
          </a:xfrm>
        </p:spPr>
        <p:txBody>
          <a:bodyPr/>
          <a:lstStyle/>
          <a:p>
            <a:r>
              <a:rPr lang="en-IN" sz="2400" b="1" dirty="0">
                <a:solidFill>
                  <a:srgbClr val="000000"/>
                </a:solidFill>
                <a:effectLst/>
                <a:latin typeface="Times New Roman" panose="02020603050405020304" pitchFamily="18" charset="0"/>
              </a:rPr>
              <a:t>Proposed Solution</a:t>
            </a:r>
            <a:endParaRPr lang="en-US" sz="2400" dirty="0"/>
          </a:p>
        </p:txBody>
      </p:sp>
      <p:pic>
        <p:nvPicPr>
          <p:cNvPr id="5" name="Picture 4">
            <a:extLst>
              <a:ext uri="{FF2B5EF4-FFF2-40B4-BE49-F238E27FC236}">
                <a16:creationId xmlns:a16="http://schemas.microsoft.com/office/drawing/2014/main" id="{B4AC06F6-17AE-82C0-2C72-512D5736F5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913969"/>
            <a:ext cx="3352800" cy="3315811"/>
          </a:xfrm>
          <a:prstGeom prst="rect">
            <a:avLst/>
          </a:prstGeom>
        </p:spPr>
      </p:pic>
      <p:pic>
        <p:nvPicPr>
          <p:cNvPr id="6" name="Picture 5">
            <a:extLst>
              <a:ext uri="{FF2B5EF4-FFF2-40B4-BE49-F238E27FC236}">
                <a16:creationId xmlns:a16="http://schemas.microsoft.com/office/drawing/2014/main" id="{DF209134-7DCD-62D0-278F-E289C19EEB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143124"/>
            <a:ext cx="3048000" cy="3014505"/>
          </a:xfrm>
          <a:prstGeom prst="rect">
            <a:avLst/>
          </a:prstGeom>
        </p:spPr>
      </p:pic>
      <p:sp>
        <p:nvSpPr>
          <p:cNvPr id="7" name="TextBox 6">
            <a:extLst>
              <a:ext uri="{FF2B5EF4-FFF2-40B4-BE49-F238E27FC236}">
                <a16:creationId xmlns:a16="http://schemas.microsoft.com/office/drawing/2014/main" id="{00780A28-EA12-C14F-B567-5CCC8D4C9FA8}"/>
              </a:ext>
            </a:extLst>
          </p:cNvPr>
          <p:cNvSpPr txBox="1"/>
          <p:nvPr/>
        </p:nvSpPr>
        <p:spPr>
          <a:xfrm>
            <a:off x="685800" y="5619574"/>
            <a:ext cx="7239000" cy="352789"/>
          </a:xfrm>
          <a:prstGeom prst="rect">
            <a:avLst/>
          </a:prstGeom>
          <a:noFill/>
        </p:spPr>
        <p:txBody>
          <a:bodyPr wrap="square">
            <a:spAutoFit/>
          </a:bodyPr>
          <a:lstStyle/>
          <a:p>
            <a:pPr algn="ctr">
              <a:lnSpc>
                <a:spcPct val="115000"/>
              </a:lnSpc>
            </a:pPr>
            <a:r>
              <a:rPr lang="en-IN" sz="1600" dirty="0">
                <a:effectLst/>
                <a:latin typeface="Times New Roman" panose="02020603050405020304" pitchFamily="18" charset="0"/>
                <a:ea typeface="Times New Roman" panose="02020603050405020304" pitchFamily="18" charset="0"/>
              </a:rPr>
              <a:t>The graph shows that crude price has both trend and seasonality</a:t>
            </a:r>
          </a:p>
        </p:txBody>
      </p:sp>
    </p:spTree>
    <p:extLst>
      <p:ext uri="{BB962C8B-B14F-4D97-AF65-F5344CB8AC3E}">
        <p14:creationId xmlns:p14="http://schemas.microsoft.com/office/powerpoint/2010/main" val="410590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271C4-9885-0258-3386-3052C6534FAE}"/>
              </a:ext>
            </a:extLst>
          </p:cNvPr>
          <p:cNvSpPr>
            <a:spLocks noGrp="1"/>
          </p:cNvSpPr>
          <p:nvPr>
            <p:ph type="title"/>
          </p:nvPr>
        </p:nvSpPr>
        <p:spPr>
          <a:xfrm>
            <a:off x="389940" y="659130"/>
            <a:ext cx="7895590" cy="276999"/>
          </a:xfrm>
        </p:spPr>
        <p:txBody>
          <a:bodyPr/>
          <a:lstStyle/>
          <a:p>
            <a:r>
              <a:rPr lang="en-IN" sz="1800" b="1" dirty="0">
                <a:effectLst/>
                <a:latin typeface="Times New Roman" panose="02020603050405020304" pitchFamily="18" charset="0"/>
                <a:ea typeface="Times New Roman" panose="02020603050405020304" pitchFamily="18" charset="0"/>
              </a:rPr>
              <a:t>1.ARIMA</a:t>
            </a:r>
            <a:endParaRPr lang="en-US" dirty="0"/>
          </a:p>
        </p:txBody>
      </p:sp>
      <p:pic>
        <p:nvPicPr>
          <p:cNvPr id="14" name="Picture 13">
            <a:extLst>
              <a:ext uri="{FF2B5EF4-FFF2-40B4-BE49-F238E27FC236}">
                <a16:creationId xmlns:a16="http://schemas.microsoft.com/office/drawing/2014/main" id="{70781BD5-3158-CE67-AE57-38621342A1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312" y="1582006"/>
            <a:ext cx="2716530" cy="2686050"/>
          </a:xfrm>
          <a:prstGeom prst="rect">
            <a:avLst/>
          </a:prstGeom>
        </p:spPr>
      </p:pic>
      <p:pic>
        <p:nvPicPr>
          <p:cNvPr id="15" name="Picture 14">
            <a:extLst>
              <a:ext uri="{FF2B5EF4-FFF2-40B4-BE49-F238E27FC236}">
                <a16:creationId xmlns:a16="http://schemas.microsoft.com/office/drawing/2014/main" id="{46EECB6E-341D-9D17-D70D-E27560BD0B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09290" y="1603177"/>
            <a:ext cx="2725420" cy="2694940"/>
          </a:xfrm>
          <a:prstGeom prst="rect">
            <a:avLst/>
          </a:prstGeom>
        </p:spPr>
      </p:pic>
      <p:sp>
        <p:nvSpPr>
          <p:cNvPr id="17" name="TextBox 16">
            <a:extLst>
              <a:ext uri="{FF2B5EF4-FFF2-40B4-BE49-F238E27FC236}">
                <a16:creationId xmlns:a16="http://schemas.microsoft.com/office/drawing/2014/main" id="{85C3A236-3B82-F621-556E-DBA4981711EE}"/>
              </a:ext>
            </a:extLst>
          </p:cNvPr>
          <p:cNvSpPr txBox="1"/>
          <p:nvPr/>
        </p:nvSpPr>
        <p:spPr>
          <a:xfrm>
            <a:off x="342900" y="4557290"/>
            <a:ext cx="8458200" cy="1517916"/>
          </a:xfrm>
          <a:prstGeom prst="rect">
            <a:avLst/>
          </a:prstGeom>
          <a:noFill/>
        </p:spPr>
        <p:txBody>
          <a:bodyPr wrap="square">
            <a:spAutoFit/>
          </a:bodyPr>
          <a:lstStyle/>
          <a:p>
            <a:pPr marL="285750" indent="-285750" algn="just">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rPr>
              <a:t>Graph is dying down. so p value in </a:t>
            </a:r>
            <a:r>
              <a:rPr lang="en-IN" sz="1600" dirty="0" err="1">
                <a:effectLst/>
                <a:latin typeface="Times New Roman" panose="02020603050405020304" pitchFamily="18" charset="0"/>
                <a:ea typeface="Times New Roman" panose="02020603050405020304" pitchFamily="18" charset="0"/>
              </a:rPr>
              <a:t>p,d,q</a:t>
            </a:r>
            <a:r>
              <a:rPr lang="en-IN" sz="1600" dirty="0">
                <a:effectLst/>
                <a:latin typeface="Times New Roman" panose="02020603050405020304" pitchFamily="18" charset="0"/>
                <a:ea typeface="Times New Roman" panose="02020603050405020304" pitchFamily="18" charset="0"/>
              </a:rPr>
              <a:t> in 0.</a:t>
            </a:r>
          </a:p>
          <a:p>
            <a:pPr marL="285750" indent="-285750" algn="just">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rPr>
              <a:t>One spike is above blue line, so q is 1</a:t>
            </a:r>
          </a:p>
          <a:p>
            <a:pPr marL="285750" indent="-285750" algn="just">
              <a:lnSpc>
                <a:spcPct val="115000"/>
              </a:lnSpc>
              <a:buFont typeface="Arial" panose="020B0604020202020204" pitchFamily="34" charset="0"/>
              <a:buChar char="•"/>
            </a:pPr>
            <a:r>
              <a:rPr lang="en-IN" sz="1600" dirty="0">
                <a:effectLst/>
                <a:latin typeface="Times New Roman" panose="02020603050405020304" pitchFamily="18" charset="0"/>
                <a:ea typeface="Times New Roman" panose="02020603050405020304" pitchFamily="18" charset="0"/>
              </a:rPr>
              <a:t>p value is 0.088 &gt;0.05 so it is not stationary, so make it stationary. no. of differentiation is 1 </a:t>
            </a:r>
            <a:r>
              <a:rPr lang="en-IN" sz="1600" dirty="0" err="1">
                <a:effectLst/>
                <a:latin typeface="Times New Roman" panose="02020603050405020304" pitchFamily="18" charset="0"/>
                <a:ea typeface="Times New Roman" panose="02020603050405020304" pitchFamily="18" charset="0"/>
              </a:rPr>
              <a:t>ie</a:t>
            </a:r>
            <a:r>
              <a:rPr lang="en-IN" sz="1600" dirty="0">
                <a:effectLst/>
                <a:latin typeface="Times New Roman" panose="02020603050405020304" pitchFamily="18" charset="0"/>
                <a:ea typeface="Times New Roman" panose="02020603050405020304" pitchFamily="18" charset="0"/>
              </a:rPr>
              <a:t>, d=1 is needed to make the series stationary</a:t>
            </a:r>
          </a:p>
          <a:p>
            <a:pPr algn="just">
              <a:lnSpc>
                <a:spcPct val="115000"/>
              </a:lnSpc>
            </a:pPr>
            <a:endParaRPr lang="en-IN" sz="1800" dirty="0">
              <a:effectLst/>
              <a:latin typeface="Times New Roman" panose="02020603050405020304" pitchFamily="18" charset="0"/>
              <a:ea typeface="Times New Roman" panose="02020603050405020304" pitchFamily="18" charset="0"/>
            </a:endParaRPr>
          </a:p>
        </p:txBody>
      </p:sp>
      <p:sp>
        <p:nvSpPr>
          <p:cNvPr id="19" name="TextBox 18">
            <a:extLst>
              <a:ext uri="{FF2B5EF4-FFF2-40B4-BE49-F238E27FC236}">
                <a16:creationId xmlns:a16="http://schemas.microsoft.com/office/drawing/2014/main" id="{ED27BD1C-B7B0-9824-CDD6-5B1798B5D4BF}"/>
              </a:ext>
            </a:extLst>
          </p:cNvPr>
          <p:cNvSpPr txBox="1"/>
          <p:nvPr/>
        </p:nvSpPr>
        <p:spPr>
          <a:xfrm>
            <a:off x="1219200" y="1344004"/>
            <a:ext cx="7162800" cy="307777"/>
          </a:xfrm>
          <a:prstGeom prst="rect">
            <a:avLst/>
          </a:prstGeom>
          <a:noFill/>
        </p:spPr>
        <p:txBody>
          <a:bodyPr wrap="square">
            <a:spAutoFit/>
          </a:bodyPr>
          <a:lstStyle/>
          <a:p>
            <a:r>
              <a:rPr lang="en-IN" sz="1400" b="1" dirty="0">
                <a:effectLst/>
                <a:latin typeface="Times New Roman" panose="02020603050405020304" pitchFamily="18" charset="0"/>
                <a:ea typeface="Times New Roman" panose="02020603050405020304" pitchFamily="18" charset="0"/>
              </a:rPr>
              <a:t> ACF Test                                               PACF Test                                      ADF Test</a:t>
            </a:r>
            <a:endParaRPr lang="en-US" sz="1400" dirty="0"/>
          </a:p>
        </p:txBody>
      </p:sp>
      <p:pic>
        <p:nvPicPr>
          <p:cNvPr id="20" name="Picture 19">
            <a:extLst>
              <a:ext uri="{FF2B5EF4-FFF2-40B4-BE49-F238E27FC236}">
                <a16:creationId xmlns:a16="http://schemas.microsoft.com/office/drawing/2014/main" id="{B2807576-5A11-8174-49BF-C2C937C0C88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4054"/>
          <a:stretch/>
        </p:blipFill>
        <p:spPr>
          <a:xfrm>
            <a:off x="5934710" y="2292827"/>
            <a:ext cx="3163268" cy="840740"/>
          </a:xfrm>
          <a:prstGeom prst="rect">
            <a:avLst/>
          </a:prstGeom>
        </p:spPr>
      </p:pic>
    </p:spTree>
    <p:extLst>
      <p:ext uri="{BB962C8B-B14F-4D97-AF65-F5344CB8AC3E}">
        <p14:creationId xmlns:p14="http://schemas.microsoft.com/office/powerpoint/2010/main" val="2899905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050A94-9290-A0F2-9C37-F9579E4E1B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90800" y="915356"/>
            <a:ext cx="3352800" cy="3315546"/>
          </a:xfrm>
          <a:prstGeom prst="rect">
            <a:avLst/>
          </a:prstGeom>
        </p:spPr>
      </p:pic>
      <p:sp>
        <p:nvSpPr>
          <p:cNvPr id="8" name="TextBox 7">
            <a:extLst>
              <a:ext uri="{FF2B5EF4-FFF2-40B4-BE49-F238E27FC236}">
                <a16:creationId xmlns:a16="http://schemas.microsoft.com/office/drawing/2014/main" id="{2ACAC952-3281-4B47-6F8B-6DC3CB434D9C}"/>
              </a:ext>
            </a:extLst>
          </p:cNvPr>
          <p:cNvSpPr txBox="1"/>
          <p:nvPr/>
        </p:nvSpPr>
        <p:spPr>
          <a:xfrm>
            <a:off x="3352800" y="4487128"/>
            <a:ext cx="1752600"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Leader Board</a:t>
            </a:r>
            <a:endParaRPr lang="en-IN" sz="1800" dirty="0">
              <a:effectLst/>
              <a:latin typeface="Times New Roman" panose="02020603050405020304" pitchFamily="18" charset="0"/>
              <a:ea typeface="Times New Roman" panose="02020603050405020304" pitchFamily="18" charset="0"/>
            </a:endParaRPr>
          </a:p>
        </p:txBody>
      </p:sp>
      <p:graphicFrame>
        <p:nvGraphicFramePr>
          <p:cNvPr id="9" name="Table 8">
            <a:extLst>
              <a:ext uri="{FF2B5EF4-FFF2-40B4-BE49-F238E27FC236}">
                <a16:creationId xmlns:a16="http://schemas.microsoft.com/office/drawing/2014/main" id="{5F51579E-EF4B-3369-ADF1-BC3FB3CF3EB7}"/>
              </a:ext>
            </a:extLst>
          </p:cNvPr>
          <p:cNvGraphicFramePr>
            <a:graphicFrameLocks noGrp="1"/>
          </p:cNvGraphicFramePr>
          <p:nvPr>
            <p:extLst>
              <p:ext uri="{D42A27DB-BD31-4B8C-83A1-F6EECF244321}">
                <p14:modId xmlns:p14="http://schemas.microsoft.com/office/powerpoint/2010/main" val="3585535079"/>
              </p:ext>
            </p:extLst>
          </p:nvPr>
        </p:nvGraphicFramePr>
        <p:xfrm>
          <a:off x="2133600" y="5097185"/>
          <a:ext cx="5000152" cy="513714"/>
        </p:xfrm>
        <a:graphic>
          <a:graphicData uri="http://schemas.openxmlformats.org/drawingml/2006/table">
            <a:tbl>
              <a:tblPr firstRow="1" firstCol="1" bandRow="1">
                <a:tableStyleId>{5C22544A-7EE6-4342-B048-85BDC9FD1C3A}</a:tableStyleId>
              </a:tblPr>
              <a:tblGrid>
                <a:gridCol w="1250038">
                  <a:extLst>
                    <a:ext uri="{9D8B030D-6E8A-4147-A177-3AD203B41FA5}">
                      <a16:colId xmlns:a16="http://schemas.microsoft.com/office/drawing/2014/main" val="247855984"/>
                    </a:ext>
                  </a:extLst>
                </a:gridCol>
                <a:gridCol w="1250038">
                  <a:extLst>
                    <a:ext uri="{9D8B030D-6E8A-4147-A177-3AD203B41FA5}">
                      <a16:colId xmlns:a16="http://schemas.microsoft.com/office/drawing/2014/main" val="1437404130"/>
                    </a:ext>
                  </a:extLst>
                </a:gridCol>
                <a:gridCol w="1250038">
                  <a:extLst>
                    <a:ext uri="{9D8B030D-6E8A-4147-A177-3AD203B41FA5}">
                      <a16:colId xmlns:a16="http://schemas.microsoft.com/office/drawing/2014/main" val="2460892538"/>
                    </a:ext>
                  </a:extLst>
                </a:gridCol>
                <a:gridCol w="1250038">
                  <a:extLst>
                    <a:ext uri="{9D8B030D-6E8A-4147-A177-3AD203B41FA5}">
                      <a16:colId xmlns:a16="http://schemas.microsoft.com/office/drawing/2014/main" val="844720153"/>
                    </a:ext>
                  </a:extLst>
                </a:gridCol>
              </a:tblGrid>
              <a:tr h="256857">
                <a:tc>
                  <a:txBody>
                    <a:bodyPr/>
                    <a:lstStyle/>
                    <a:p>
                      <a:pPr algn="just">
                        <a:lnSpc>
                          <a:spcPct val="115000"/>
                        </a:lnSpc>
                      </a:pPr>
                      <a:r>
                        <a:rPr lang="en-IN" sz="1200" kern="100">
                          <a:effectLst/>
                        </a:rPr>
                        <a:t>Model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RMSE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AIC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BIC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0540879"/>
                  </a:ext>
                </a:extLst>
              </a:tr>
              <a:tr h="256857">
                <a:tc>
                  <a:txBody>
                    <a:bodyPr/>
                    <a:lstStyle/>
                    <a:p>
                      <a:pPr algn="just">
                        <a:lnSpc>
                          <a:spcPct val="115000"/>
                        </a:lnSpc>
                      </a:pPr>
                      <a:r>
                        <a:rPr lang="en-IN" sz="1200" kern="100">
                          <a:effectLst/>
                        </a:rPr>
                        <a:t>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5.669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762.065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767.640</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80228237"/>
                  </a:ext>
                </a:extLst>
              </a:tr>
            </a:tbl>
          </a:graphicData>
        </a:graphic>
      </p:graphicFrame>
      <p:sp>
        <p:nvSpPr>
          <p:cNvPr id="10" name="Rectangle 2">
            <a:extLst>
              <a:ext uri="{FF2B5EF4-FFF2-40B4-BE49-F238E27FC236}">
                <a16:creationId xmlns:a16="http://schemas.microsoft.com/office/drawing/2014/main" id="{768F0A1A-C9CB-E050-34FD-A4BF133A6211}"/>
              </a:ext>
            </a:extLst>
          </p:cNvPr>
          <p:cNvSpPr>
            <a:spLocks noChangeArrowheads="1"/>
          </p:cNvSpPr>
          <p:nvPr/>
        </p:nvSpPr>
        <p:spPr bwMode="auto">
          <a:xfrm>
            <a:off x="1704975" y="3385456"/>
            <a:ext cx="7986035" cy="595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1" name="Title 1">
            <a:extLst>
              <a:ext uri="{FF2B5EF4-FFF2-40B4-BE49-F238E27FC236}">
                <a16:creationId xmlns:a16="http://schemas.microsoft.com/office/drawing/2014/main" id="{C7496DD1-CB3D-465D-F22A-542DA58F059F}"/>
              </a:ext>
            </a:extLst>
          </p:cNvPr>
          <p:cNvSpPr>
            <a:spLocks noGrp="1"/>
          </p:cNvSpPr>
          <p:nvPr>
            <p:ph type="title"/>
          </p:nvPr>
        </p:nvSpPr>
        <p:spPr>
          <a:xfrm>
            <a:off x="389940" y="659130"/>
            <a:ext cx="7895590" cy="276999"/>
          </a:xfrm>
        </p:spPr>
        <p:txBody>
          <a:bodyPr/>
          <a:lstStyle/>
          <a:p>
            <a:r>
              <a:rPr lang="en-IN" sz="1800" b="1" dirty="0">
                <a:effectLst/>
                <a:latin typeface="Times New Roman" panose="02020603050405020304" pitchFamily="18" charset="0"/>
                <a:ea typeface="Times New Roman" panose="02020603050405020304" pitchFamily="18" charset="0"/>
              </a:rPr>
              <a:t>1.ARIMA</a:t>
            </a:r>
            <a:endParaRPr lang="en-US" dirty="0"/>
          </a:p>
        </p:txBody>
      </p:sp>
    </p:spTree>
    <p:extLst>
      <p:ext uri="{BB962C8B-B14F-4D97-AF65-F5344CB8AC3E}">
        <p14:creationId xmlns:p14="http://schemas.microsoft.com/office/powerpoint/2010/main" val="152789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8AB9D-DB3A-BF54-FA5E-9981833ADEC5}"/>
              </a:ext>
            </a:extLst>
          </p:cNvPr>
          <p:cNvSpPr>
            <a:spLocks noGrp="1"/>
          </p:cNvSpPr>
          <p:nvPr>
            <p:ph type="title"/>
          </p:nvPr>
        </p:nvSpPr>
        <p:spPr>
          <a:xfrm>
            <a:off x="389940" y="659130"/>
            <a:ext cx="7895590" cy="276999"/>
          </a:xfrm>
        </p:spPr>
        <p:txBody>
          <a:bodyPr/>
          <a:lstStyle/>
          <a:p>
            <a:r>
              <a:rPr lang="en-IN" sz="1800" dirty="0">
                <a:latin typeface="Times New Roman" panose="02020603050405020304" pitchFamily="18" charset="0"/>
              </a:rPr>
              <a:t>2. SARIMA</a:t>
            </a:r>
            <a:endParaRPr lang="en-US" dirty="0"/>
          </a:p>
        </p:txBody>
      </p:sp>
      <p:pic>
        <p:nvPicPr>
          <p:cNvPr id="5" name="Picture 4">
            <a:extLst>
              <a:ext uri="{FF2B5EF4-FFF2-40B4-BE49-F238E27FC236}">
                <a16:creationId xmlns:a16="http://schemas.microsoft.com/office/drawing/2014/main" id="{02F0D33C-3F91-9492-5D88-8B34DDE4EE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4482" y="1143000"/>
            <a:ext cx="3455035" cy="3416935"/>
          </a:xfrm>
          <a:prstGeom prst="rect">
            <a:avLst/>
          </a:prstGeom>
        </p:spPr>
      </p:pic>
      <p:sp>
        <p:nvSpPr>
          <p:cNvPr id="9" name="TextBox 8">
            <a:extLst>
              <a:ext uri="{FF2B5EF4-FFF2-40B4-BE49-F238E27FC236}">
                <a16:creationId xmlns:a16="http://schemas.microsoft.com/office/drawing/2014/main" id="{7D8AFB8A-7DD7-DC3C-723E-80941E5A4DDC}"/>
              </a:ext>
            </a:extLst>
          </p:cNvPr>
          <p:cNvSpPr txBox="1"/>
          <p:nvPr/>
        </p:nvSpPr>
        <p:spPr>
          <a:xfrm>
            <a:off x="3687254" y="4381444"/>
            <a:ext cx="4582510"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Leader Board</a:t>
            </a:r>
            <a:endParaRPr lang="en-IN" sz="1800" dirty="0">
              <a:effectLst/>
              <a:latin typeface="Times New Roman" panose="02020603050405020304" pitchFamily="18" charset="0"/>
              <a:ea typeface="Times New Roman" panose="02020603050405020304" pitchFamily="18" charset="0"/>
            </a:endParaRPr>
          </a:p>
        </p:txBody>
      </p:sp>
      <p:graphicFrame>
        <p:nvGraphicFramePr>
          <p:cNvPr id="10" name="Table 9">
            <a:extLst>
              <a:ext uri="{FF2B5EF4-FFF2-40B4-BE49-F238E27FC236}">
                <a16:creationId xmlns:a16="http://schemas.microsoft.com/office/drawing/2014/main" id="{D3340CFC-A710-9CE1-F4CA-459A9B1AD335}"/>
              </a:ext>
            </a:extLst>
          </p:cNvPr>
          <p:cNvGraphicFramePr>
            <a:graphicFrameLocks noGrp="1"/>
          </p:cNvGraphicFramePr>
          <p:nvPr>
            <p:extLst>
              <p:ext uri="{D42A27DB-BD31-4B8C-83A1-F6EECF244321}">
                <p14:modId xmlns:p14="http://schemas.microsoft.com/office/powerpoint/2010/main" val="1737647563"/>
              </p:ext>
            </p:extLst>
          </p:nvPr>
        </p:nvGraphicFramePr>
        <p:xfrm>
          <a:off x="1709419" y="5137015"/>
          <a:ext cx="5725160" cy="591123"/>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2712049798"/>
                    </a:ext>
                  </a:extLst>
                </a:gridCol>
                <a:gridCol w="1431290">
                  <a:extLst>
                    <a:ext uri="{9D8B030D-6E8A-4147-A177-3AD203B41FA5}">
                      <a16:colId xmlns:a16="http://schemas.microsoft.com/office/drawing/2014/main" val="766109847"/>
                    </a:ext>
                  </a:extLst>
                </a:gridCol>
                <a:gridCol w="1431290">
                  <a:extLst>
                    <a:ext uri="{9D8B030D-6E8A-4147-A177-3AD203B41FA5}">
                      <a16:colId xmlns:a16="http://schemas.microsoft.com/office/drawing/2014/main" val="4011633714"/>
                    </a:ext>
                  </a:extLst>
                </a:gridCol>
                <a:gridCol w="1431290">
                  <a:extLst>
                    <a:ext uri="{9D8B030D-6E8A-4147-A177-3AD203B41FA5}">
                      <a16:colId xmlns:a16="http://schemas.microsoft.com/office/drawing/2014/main" val="2239402792"/>
                    </a:ext>
                  </a:extLst>
                </a:gridCol>
              </a:tblGrid>
              <a:tr h="0">
                <a:tc>
                  <a:txBody>
                    <a:bodyPr/>
                    <a:lstStyle/>
                    <a:p>
                      <a:pPr algn="just">
                        <a:lnSpc>
                          <a:spcPct val="115000"/>
                        </a:lnSpc>
                      </a:pPr>
                      <a:r>
                        <a:rPr lang="en-IN" sz="1200" kern="100">
                          <a:effectLst/>
                        </a:rPr>
                        <a:t>Model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RMSE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AIC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BIC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609995027"/>
                  </a:ext>
                </a:extLst>
              </a:tr>
              <a:tr h="0">
                <a:tc>
                  <a:txBody>
                    <a:bodyPr/>
                    <a:lstStyle/>
                    <a:p>
                      <a:pPr algn="just">
                        <a:lnSpc>
                          <a:spcPct val="115000"/>
                        </a:lnSpc>
                      </a:pPr>
                      <a:r>
                        <a:rPr lang="en-IN" sz="1200" kern="100">
                          <a:effectLst/>
                        </a:rPr>
                        <a:t>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5.669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762.065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767.640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54935535"/>
                  </a:ext>
                </a:extLst>
              </a:tr>
              <a:tr h="0">
                <a:tc>
                  <a:txBody>
                    <a:bodyPr/>
                    <a:lstStyle/>
                    <a:p>
                      <a:pPr algn="just">
                        <a:lnSpc>
                          <a:spcPct val="115000"/>
                        </a:lnSpc>
                      </a:pPr>
                      <a:r>
                        <a:rPr lang="en-IN" sz="1200" kern="100">
                          <a:effectLst/>
                        </a:rPr>
                        <a:t>SARIMA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5.441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721.997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735.408</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0533035"/>
                  </a:ext>
                </a:extLst>
              </a:tr>
            </a:tbl>
          </a:graphicData>
        </a:graphic>
      </p:graphicFrame>
    </p:spTree>
    <p:extLst>
      <p:ext uri="{BB962C8B-B14F-4D97-AF65-F5344CB8AC3E}">
        <p14:creationId xmlns:p14="http://schemas.microsoft.com/office/powerpoint/2010/main" val="398235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8AB9D-DB3A-BF54-FA5E-9981833ADEC5}"/>
              </a:ext>
            </a:extLst>
          </p:cNvPr>
          <p:cNvSpPr>
            <a:spLocks noGrp="1"/>
          </p:cNvSpPr>
          <p:nvPr>
            <p:ph type="title"/>
          </p:nvPr>
        </p:nvSpPr>
        <p:spPr>
          <a:xfrm>
            <a:off x="389940" y="659130"/>
            <a:ext cx="7895590" cy="276999"/>
          </a:xfrm>
        </p:spPr>
        <p:txBody>
          <a:bodyPr/>
          <a:lstStyle/>
          <a:p>
            <a:r>
              <a:rPr lang="en-IN" sz="1800" dirty="0">
                <a:latin typeface="Times New Roman" panose="02020603050405020304" pitchFamily="18" charset="0"/>
              </a:rPr>
              <a:t>3. SARIMAX</a:t>
            </a:r>
            <a:endParaRPr lang="en-US" dirty="0"/>
          </a:p>
        </p:txBody>
      </p:sp>
      <p:sp>
        <p:nvSpPr>
          <p:cNvPr id="9" name="TextBox 8">
            <a:extLst>
              <a:ext uri="{FF2B5EF4-FFF2-40B4-BE49-F238E27FC236}">
                <a16:creationId xmlns:a16="http://schemas.microsoft.com/office/drawing/2014/main" id="{7D8AFB8A-7DD7-DC3C-723E-80941E5A4DDC}"/>
              </a:ext>
            </a:extLst>
          </p:cNvPr>
          <p:cNvSpPr txBox="1"/>
          <p:nvPr/>
        </p:nvSpPr>
        <p:spPr>
          <a:xfrm>
            <a:off x="3687254" y="4381444"/>
            <a:ext cx="4582510"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Leader Board</a:t>
            </a:r>
            <a:endParaRPr lang="en-IN" sz="1800" dirty="0">
              <a:effectLst/>
              <a:latin typeface="Times New Roman" panose="02020603050405020304" pitchFamily="18" charset="0"/>
              <a:ea typeface="Times New Roman" panose="02020603050405020304" pitchFamily="18" charset="0"/>
            </a:endParaRPr>
          </a:p>
        </p:txBody>
      </p:sp>
      <p:pic>
        <p:nvPicPr>
          <p:cNvPr id="6" name="Picture 5">
            <a:extLst>
              <a:ext uri="{FF2B5EF4-FFF2-40B4-BE49-F238E27FC236}">
                <a16:creationId xmlns:a16="http://schemas.microsoft.com/office/drawing/2014/main" id="{8DB8B19B-1F01-82CE-73DC-EB0B6F8141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8660" y="1303710"/>
            <a:ext cx="2978150" cy="2945130"/>
          </a:xfrm>
          <a:prstGeom prst="rect">
            <a:avLst/>
          </a:prstGeom>
        </p:spPr>
      </p:pic>
      <p:graphicFrame>
        <p:nvGraphicFramePr>
          <p:cNvPr id="2" name="Table 1">
            <a:extLst>
              <a:ext uri="{FF2B5EF4-FFF2-40B4-BE49-F238E27FC236}">
                <a16:creationId xmlns:a16="http://schemas.microsoft.com/office/drawing/2014/main" id="{31DB0BFD-1405-E0CE-C8C7-60CF27FD0B1C}"/>
              </a:ext>
            </a:extLst>
          </p:cNvPr>
          <p:cNvGraphicFramePr>
            <a:graphicFrameLocks noGrp="1"/>
          </p:cNvGraphicFramePr>
          <p:nvPr>
            <p:extLst>
              <p:ext uri="{D42A27DB-BD31-4B8C-83A1-F6EECF244321}">
                <p14:modId xmlns:p14="http://schemas.microsoft.com/office/powerpoint/2010/main" val="2869159986"/>
              </p:ext>
            </p:extLst>
          </p:nvPr>
        </p:nvGraphicFramePr>
        <p:xfrm>
          <a:off x="1709420" y="5160208"/>
          <a:ext cx="5725160" cy="788164"/>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72231561"/>
                    </a:ext>
                  </a:extLst>
                </a:gridCol>
                <a:gridCol w="1431290">
                  <a:extLst>
                    <a:ext uri="{9D8B030D-6E8A-4147-A177-3AD203B41FA5}">
                      <a16:colId xmlns:a16="http://schemas.microsoft.com/office/drawing/2014/main" val="1841811525"/>
                    </a:ext>
                  </a:extLst>
                </a:gridCol>
                <a:gridCol w="1431290">
                  <a:extLst>
                    <a:ext uri="{9D8B030D-6E8A-4147-A177-3AD203B41FA5}">
                      <a16:colId xmlns:a16="http://schemas.microsoft.com/office/drawing/2014/main" val="3390386195"/>
                    </a:ext>
                  </a:extLst>
                </a:gridCol>
                <a:gridCol w="1431290">
                  <a:extLst>
                    <a:ext uri="{9D8B030D-6E8A-4147-A177-3AD203B41FA5}">
                      <a16:colId xmlns:a16="http://schemas.microsoft.com/office/drawing/2014/main" val="2808159682"/>
                    </a:ext>
                  </a:extLst>
                </a:gridCol>
              </a:tblGrid>
              <a:tr h="0">
                <a:tc>
                  <a:txBody>
                    <a:bodyPr/>
                    <a:lstStyle/>
                    <a:p>
                      <a:pPr algn="just">
                        <a:lnSpc>
                          <a:spcPct val="115000"/>
                        </a:lnSpc>
                      </a:pPr>
                      <a:r>
                        <a:rPr lang="en-IN" sz="1200" kern="100">
                          <a:effectLst/>
                        </a:rPr>
                        <a:t>Model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RMSE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AIC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BIC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18443141"/>
                  </a:ext>
                </a:extLst>
              </a:tr>
              <a:tr h="0">
                <a:tc>
                  <a:txBody>
                    <a:bodyPr/>
                    <a:lstStyle/>
                    <a:p>
                      <a:pPr algn="just">
                        <a:lnSpc>
                          <a:spcPct val="115000"/>
                        </a:lnSpc>
                      </a:pPr>
                      <a:r>
                        <a:rPr lang="en-IN" sz="1200" kern="100">
                          <a:effectLst/>
                        </a:rPr>
                        <a:t>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5.669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762.065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767.640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78940598"/>
                  </a:ext>
                </a:extLst>
              </a:tr>
              <a:tr h="0">
                <a:tc>
                  <a:txBody>
                    <a:bodyPr/>
                    <a:lstStyle/>
                    <a:p>
                      <a:pPr algn="just">
                        <a:lnSpc>
                          <a:spcPct val="115000"/>
                        </a:lnSpc>
                      </a:pPr>
                      <a:r>
                        <a:rPr lang="en-IN" sz="1200" kern="100">
                          <a:effectLst/>
                        </a:rPr>
                        <a:t>SARIMA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5.441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721.997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735.408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2921993"/>
                  </a:ext>
                </a:extLst>
              </a:tr>
              <a:tr h="0">
                <a:tc>
                  <a:txBody>
                    <a:bodyPr/>
                    <a:lstStyle/>
                    <a:p>
                      <a:pPr algn="just">
                        <a:lnSpc>
                          <a:spcPct val="115000"/>
                        </a:lnSpc>
                      </a:pPr>
                      <a:r>
                        <a:rPr lang="en-IN" sz="1200" kern="100">
                          <a:effectLst/>
                        </a:rPr>
                        <a:t>SARIMAX</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5.189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761.798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784.164</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0783446"/>
                  </a:ext>
                </a:extLst>
              </a:tr>
            </a:tbl>
          </a:graphicData>
        </a:graphic>
      </p:graphicFrame>
    </p:spTree>
    <p:extLst>
      <p:ext uri="{BB962C8B-B14F-4D97-AF65-F5344CB8AC3E}">
        <p14:creationId xmlns:p14="http://schemas.microsoft.com/office/powerpoint/2010/main" val="6537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8AB9D-DB3A-BF54-FA5E-9981833ADEC5}"/>
              </a:ext>
            </a:extLst>
          </p:cNvPr>
          <p:cNvSpPr>
            <a:spLocks noGrp="1"/>
          </p:cNvSpPr>
          <p:nvPr>
            <p:ph type="title"/>
          </p:nvPr>
        </p:nvSpPr>
        <p:spPr>
          <a:xfrm>
            <a:off x="389940" y="659130"/>
            <a:ext cx="7895590" cy="492443"/>
          </a:xfrm>
        </p:spPr>
        <p:txBody>
          <a:bodyPr/>
          <a:lstStyle/>
          <a:p>
            <a:r>
              <a:rPr lang="en-IN" sz="1800" dirty="0">
                <a:latin typeface="Times New Roman" panose="02020603050405020304" pitchFamily="18" charset="0"/>
              </a:rPr>
              <a:t>4. </a:t>
            </a:r>
            <a:r>
              <a:rPr lang="en-IN" sz="1800" b="1" kern="0" dirty="0">
                <a:effectLst/>
                <a:latin typeface="Times New Roman" panose="02020603050405020304" pitchFamily="18" charset="0"/>
                <a:ea typeface="Times New Roman" panose="02020603050405020304" pitchFamily="18" charset="0"/>
              </a:rPr>
              <a:t>ARCH and GARCH</a:t>
            </a:r>
            <a:r>
              <a:rPr lang="en-IN" dirty="0">
                <a:effectLst/>
              </a:rPr>
              <a:t> </a:t>
            </a:r>
            <a:endParaRPr lang="en-US" dirty="0"/>
          </a:p>
        </p:txBody>
      </p:sp>
      <p:sp>
        <p:nvSpPr>
          <p:cNvPr id="9" name="TextBox 8">
            <a:extLst>
              <a:ext uri="{FF2B5EF4-FFF2-40B4-BE49-F238E27FC236}">
                <a16:creationId xmlns:a16="http://schemas.microsoft.com/office/drawing/2014/main" id="{7D8AFB8A-7DD7-DC3C-723E-80941E5A4DDC}"/>
              </a:ext>
            </a:extLst>
          </p:cNvPr>
          <p:cNvSpPr txBox="1"/>
          <p:nvPr/>
        </p:nvSpPr>
        <p:spPr>
          <a:xfrm>
            <a:off x="3687254" y="4381444"/>
            <a:ext cx="4582510"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Leader Board</a:t>
            </a:r>
            <a:endParaRPr lang="en-IN"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EC01B3EE-FB6D-4FAB-4824-28038CE608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371600"/>
            <a:ext cx="2657475" cy="2627630"/>
          </a:xfrm>
          <a:prstGeom prst="rect">
            <a:avLst/>
          </a:prstGeom>
        </p:spPr>
      </p:pic>
      <p:pic>
        <p:nvPicPr>
          <p:cNvPr id="8" name="Picture 7">
            <a:extLst>
              <a:ext uri="{FF2B5EF4-FFF2-40B4-BE49-F238E27FC236}">
                <a16:creationId xmlns:a16="http://schemas.microsoft.com/office/drawing/2014/main" id="{D7D8BA36-428E-D446-0189-F49DC80A81B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882" b="4619"/>
          <a:stretch/>
        </p:blipFill>
        <p:spPr bwMode="auto">
          <a:xfrm>
            <a:off x="3505200" y="1568623"/>
            <a:ext cx="2778125" cy="2458720"/>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71922093-06D8-FAD0-6F60-5D96F5C408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83325" y="1521075"/>
            <a:ext cx="2329815" cy="2303780"/>
          </a:xfrm>
          <a:prstGeom prst="rect">
            <a:avLst/>
          </a:prstGeom>
        </p:spPr>
      </p:pic>
      <p:graphicFrame>
        <p:nvGraphicFramePr>
          <p:cNvPr id="3" name="Table 2">
            <a:extLst>
              <a:ext uri="{FF2B5EF4-FFF2-40B4-BE49-F238E27FC236}">
                <a16:creationId xmlns:a16="http://schemas.microsoft.com/office/drawing/2014/main" id="{748F618C-E516-A581-C2E9-1A2EABD3FBFA}"/>
              </a:ext>
            </a:extLst>
          </p:cNvPr>
          <p:cNvGraphicFramePr>
            <a:graphicFrameLocks noGrp="1"/>
          </p:cNvGraphicFramePr>
          <p:nvPr>
            <p:extLst>
              <p:ext uri="{D42A27DB-BD31-4B8C-83A1-F6EECF244321}">
                <p14:modId xmlns:p14="http://schemas.microsoft.com/office/powerpoint/2010/main" val="2797490111"/>
              </p:ext>
            </p:extLst>
          </p:nvPr>
        </p:nvGraphicFramePr>
        <p:xfrm>
          <a:off x="1709420" y="4769434"/>
          <a:ext cx="5725160" cy="1182246"/>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2770565096"/>
                    </a:ext>
                  </a:extLst>
                </a:gridCol>
                <a:gridCol w="1431290">
                  <a:extLst>
                    <a:ext uri="{9D8B030D-6E8A-4147-A177-3AD203B41FA5}">
                      <a16:colId xmlns:a16="http://schemas.microsoft.com/office/drawing/2014/main" val="4271273595"/>
                    </a:ext>
                  </a:extLst>
                </a:gridCol>
                <a:gridCol w="1431290">
                  <a:extLst>
                    <a:ext uri="{9D8B030D-6E8A-4147-A177-3AD203B41FA5}">
                      <a16:colId xmlns:a16="http://schemas.microsoft.com/office/drawing/2014/main" val="3607708473"/>
                    </a:ext>
                  </a:extLst>
                </a:gridCol>
                <a:gridCol w="1431290">
                  <a:extLst>
                    <a:ext uri="{9D8B030D-6E8A-4147-A177-3AD203B41FA5}">
                      <a16:colId xmlns:a16="http://schemas.microsoft.com/office/drawing/2014/main" val="2533974018"/>
                    </a:ext>
                  </a:extLst>
                </a:gridCol>
              </a:tblGrid>
              <a:tr h="0">
                <a:tc>
                  <a:txBody>
                    <a:bodyPr/>
                    <a:lstStyle/>
                    <a:p>
                      <a:pPr algn="just">
                        <a:lnSpc>
                          <a:spcPct val="115000"/>
                        </a:lnSpc>
                      </a:pPr>
                      <a:r>
                        <a:rPr lang="en-IN" sz="1200" kern="100">
                          <a:effectLst/>
                        </a:rPr>
                        <a:t>Model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RMSE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AIC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BIC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77443744"/>
                  </a:ext>
                </a:extLst>
              </a:tr>
              <a:tr h="0">
                <a:tc>
                  <a:txBody>
                    <a:bodyPr/>
                    <a:lstStyle/>
                    <a:p>
                      <a:pPr algn="just">
                        <a:lnSpc>
                          <a:spcPct val="115000"/>
                        </a:lnSpc>
                      </a:pPr>
                      <a:r>
                        <a:rPr lang="en-IN" sz="1200" kern="100">
                          <a:effectLst/>
                        </a:rPr>
                        <a:t>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5.669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762.065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767.640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01399982"/>
                  </a:ext>
                </a:extLst>
              </a:tr>
              <a:tr h="0">
                <a:tc>
                  <a:txBody>
                    <a:bodyPr/>
                    <a:lstStyle/>
                    <a:p>
                      <a:pPr algn="just">
                        <a:lnSpc>
                          <a:spcPct val="115000"/>
                        </a:lnSpc>
                      </a:pPr>
                      <a:r>
                        <a:rPr lang="en-IN" sz="1200" kern="100">
                          <a:effectLst/>
                        </a:rPr>
                        <a:t>SARIMA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5.441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721.997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735.408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21141825"/>
                  </a:ext>
                </a:extLst>
              </a:tr>
              <a:tr h="0">
                <a:tc>
                  <a:txBody>
                    <a:bodyPr/>
                    <a:lstStyle/>
                    <a:p>
                      <a:pPr algn="just">
                        <a:lnSpc>
                          <a:spcPct val="115000"/>
                        </a:lnSpc>
                      </a:pPr>
                      <a:r>
                        <a:rPr lang="en-IN" sz="1200" kern="100">
                          <a:effectLst/>
                        </a:rPr>
                        <a:t>SARIMAX</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5.189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761.798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784.164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31328539"/>
                  </a:ext>
                </a:extLst>
              </a:tr>
              <a:tr h="0">
                <a:tc>
                  <a:txBody>
                    <a:bodyPr/>
                    <a:lstStyle/>
                    <a:p>
                      <a:pPr algn="just">
                        <a:lnSpc>
                          <a:spcPct val="115000"/>
                        </a:lnSpc>
                      </a:pPr>
                      <a:r>
                        <a:rPr lang="en-IN" sz="1200" kern="100">
                          <a:effectLst/>
                        </a:rPr>
                        <a:t>ARCH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53.067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994.080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1002.47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8695245"/>
                  </a:ext>
                </a:extLst>
              </a:tr>
              <a:tr h="0">
                <a:tc>
                  <a:txBody>
                    <a:bodyPr/>
                    <a:lstStyle/>
                    <a:p>
                      <a:pPr algn="just">
                        <a:lnSpc>
                          <a:spcPct val="115000"/>
                        </a:lnSpc>
                      </a:pPr>
                      <a:r>
                        <a:rPr lang="en-IN" sz="1200" kern="100">
                          <a:effectLst/>
                        </a:rPr>
                        <a:t>GARCH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53.299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994.795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1005.98</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1794588"/>
                  </a:ext>
                </a:extLst>
              </a:tr>
            </a:tbl>
          </a:graphicData>
        </a:graphic>
      </p:graphicFrame>
    </p:spTree>
    <p:extLst>
      <p:ext uri="{BB962C8B-B14F-4D97-AF65-F5344CB8AC3E}">
        <p14:creationId xmlns:p14="http://schemas.microsoft.com/office/powerpoint/2010/main" val="658845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8AB9D-DB3A-BF54-FA5E-9981833ADEC5}"/>
              </a:ext>
            </a:extLst>
          </p:cNvPr>
          <p:cNvSpPr>
            <a:spLocks noGrp="1"/>
          </p:cNvSpPr>
          <p:nvPr>
            <p:ph type="title"/>
          </p:nvPr>
        </p:nvSpPr>
        <p:spPr>
          <a:xfrm>
            <a:off x="389940" y="659130"/>
            <a:ext cx="7895590" cy="492443"/>
          </a:xfrm>
        </p:spPr>
        <p:txBody>
          <a:bodyPr/>
          <a:lstStyle/>
          <a:p>
            <a:r>
              <a:rPr lang="en-IN" sz="1800" dirty="0">
                <a:latin typeface="Times New Roman" panose="02020603050405020304" pitchFamily="18" charset="0"/>
              </a:rPr>
              <a:t>5. </a:t>
            </a:r>
            <a:r>
              <a:rPr lang="en-IN" sz="1800" b="1" kern="0" dirty="0">
                <a:effectLst/>
                <a:latin typeface="Times New Roman" panose="02020603050405020304" pitchFamily="18" charset="0"/>
                <a:ea typeface="Times New Roman" panose="02020603050405020304" pitchFamily="18" charset="0"/>
              </a:rPr>
              <a:t>LSTM</a:t>
            </a:r>
            <a:r>
              <a:rPr lang="en-IN" dirty="0">
                <a:effectLst/>
              </a:rPr>
              <a:t> </a:t>
            </a:r>
            <a:endParaRPr lang="en-US" dirty="0"/>
          </a:p>
        </p:txBody>
      </p:sp>
      <p:sp>
        <p:nvSpPr>
          <p:cNvPr id="9" name="TextBox 8">
            <a:extLst>
              <a:ext uri="{FF2B5EF4-FFF2-40B4-BE49-F238E27FC236}">
                <a16:creationId xmlns:a16="http://schemas.microsoft.com/office/drawing/2014/main" id="{7D8AFB8A-7DD7-DC3C-723E-80941E5A4DDC}"/>
              </a:ext>
            </a:extLst>
          </p:cNvPr>
          <p:cNvSpPr txBox="1"/>
          <p:nvPr/>
        </p:nvSpPr>
        <p:spPr>
          <a:xfrm>
            <a:off x="3689472" y="4183647"/>
            <a:ext cx="4582510" cy="385362"/>
          </a:xfrm>
          <a:prstGeom prst="rect">
            <a:avLst/>
          </a:prstGeom>
          <a:noFill/>
        </p:spPr>
        <p:txBody>
          <a:bodyPr wrap="square">
            <a:spAutoFit/>
          </a:bodyPr>
          <a:lstStyle/>
          <a:p>
            <a:pPr algn="just">
              <a:lnSpc>
                <a:spcPct val="115000"/>
              </a:lnSpc>
            </a:pPr>
            <a:r>
              <a:rPr lang="en-IN" sz="1800" b="1" dirty="0">
                <a:effectLst/>
                <a:latin typeface="Times New Roman" panose="02020603050405020304" pitchFamily="18" charset="0"/>
                <a:ea typeface="Times New Roman" panose="02020603050405020304" pitchFamily="18" charset="0"/>
              </a:rPr>
              <a:t>Leader Board</a:t>
            </a:r>
            <a:endParaRPr lang="en-IN" sz="1800" dirty="0">
              <a:effectLst/>
              <a:latin typeface="Times New Roman" panose="02020603050405020304" pitchFamily="18" charset="0"/>
              <a:ea typeface="Times New Roman" panose="02020603050405020304" pitchFamily="18" charset="0"/>
            </a:endParaRPr>
          </a:p>
        </p:txBody>
      </p:sp>
      <p:pic>
        <p:nvPicPr>
          <p:cNvPr id="11" name="Picture 10">
            <a:extLst>
              <a:ext uri="{FF2B5EF4-FFF2-40B4-BE49-F238E27FC236}">
                <a16:creationId xmlns:a16="http://schemas.microsoft.com/office/drawing/2014/main" id="{61316B9B-7C56-0A9E-C229-3D47C185AC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800" y="1568253"/>
            <a:ext cx="3785870" cy="2338705"/>
          </a:xfrm>
          <a:prstGeom prst="rect">
            <a:avLst/>
          </a:prstGeom>
        </p:spPr>
      </p:pic>
      <p:sp>
        <p:nvSpPr>
          <p:cNvPr id="12" name="TextBox 11">
            <a:extLst>
              <a:ext uri="{FF2B5EF4-FFF2-40B4-BE49-F238E27FC236}">
                <a16:creationId xmlns:a16="http://schemas.microsoft.com/office/drawing/2014/main" id="{B9DF935D-915D-9EEA-5154-9960A0537319}"/>
              </a:ext>
            </a:extLst>
          </p:cNvPr>
          <p:cNvSpPr txBox="1"/>
          <p:nvPr/>
        </p:nvSpPr>
        <p:spPr>
          <a:xfrm>
            <a:off x="2280745" y="1159381"/>
            <a:ext cx="4582510" cy="385298"/>
          </a:xfrm>
          <a:prstGeom prst="rect">
            <a:avLst/>
          </a:prstGeom>
          <a:noFill/>
        </p:spPr>
        <p:txBody>
          <a:bodyPr wrap="square">
            <a:spAutoFit/>
          </a:bodyPr>
          <a:lstStyle/>
          <a:p>
            <a:pPr algn="ctr">
              <a:lnSpc>
                <a:spcPct val="115000"/>
              </a:lnSpc>
            </a:pPr>
            <a:r>
              <a:rPr lang="en-IN" sz="1800" dirty="0">
                <a:effectLst/>
                <a:latin typeface="Times New Roman" panose="02020603050405020304" pitchFamily="18" charset="0"/>
                <a:ea typeface="Times New Roman" panose="02020603050405020304" pitchFamily="18" charset="0"/>
              </a:rPr>
              <a:t>Forecasted Value Plot</a:t>
            </a:r>
          </a:p>
        </p:txBody>
      </p:sp>
      <p:graphicFrame>
        <p:nvGraphicFramePr>
          <p:cNvPr id="5" name="Table 4">
            <a:extLst>
              <a:ext uri="{FF2B5EF4-FFF2-40B4-BE49-F238E27FC236}">
                <a16:creationId xmlns:a16="http://schemas.microsoft.com/office/drawing/2014/main" id="{2A8C92BA-9C4E-79DC-8D2B-8E0244257BB1}"/>
              </a:ext>
            </a:extLst>
          </p:cNvPr>
          <p:cNvGraphicFramePr>
            <a:graphicFrameLocks noGrp="1"/>
          </p:cNvGraphicFramePr>
          <p:nvPr>
            <p:extLst>
              <p:ext uri="{D42A27DB-BD31-4B8C-83A1-F6EECF244321}">
                <p14:modId xmlns:p14="http://schemas.microsoft.com/office/powerpoint/2010/main" val="1205459692"/>
              </p:ext>
            </p:extLst>
          </p:nvPr>
        </p:nvGraphicFramePr>
        <p:xfrm>
          <a:off x="1709420" y="4600103"/>
          <a:ext cx="5725160" cy="1379287"/>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698809503"/>
                    </a:ext>
                  </a:extLst>
                </a:gridCol>
                <a:gridCol w="1431290">
                  <a:extLst>
                    <a:ext uri="{9D8B030D-6E8A-4147-A177-3AD203B41FA5}">
                      <a16:colId xmlns:a16="http://schemas.microsoft.com/office/drawing/2014/main" val="1939462932"/>
                    </a:ext>
                  </a:extLst>
                </a:gridCol>
                <a:gridCol w="1431290">
                  <a:extLst>
                    <a:ext uri="{9D8B030D-6E8A-4147-A177-3AD203B41FA5}">
                      <a16:colId xmlns:a16="http://schemas.microsoft.com/office/drawing/2014/main" val="3587046193"/>
                    </a:ext>
                  </a:extLst>
                </a:gridCol>
                <a:gridCol w="1431290">
                  <a:extLst>
                    <a:ext uri="{9D8B030D-6E8A-4147-A177-3AD203B41FA5}">
                      <a16:colId xmlns:a16="http://schemas.microsoft.com/office/drawing/2014/main" val="2593777302"/>
                    </a:ext>
                  </a:extLst>
                </a:gridCol>
              </a:tblGrid>
              <a:tr h="0">
                <a:tc>
                  <a:txBody>
                    <a:bodyPr/>
                    <a:lstStyle/>
                    <a:p>
                      <a:pPr algn="just">
                        <a:lnSpc>
                          <a:spcPct val="115000"/>
                        </a:lnSpc>
                      </a:pPr>
                      <a:r>
                        <a:rPr lang="en-IN" sz="1200" kern="100">
                          <a:effectLst/>
                        </a:rPr>
                        <a:t>Model</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RMSE</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AIC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BIC</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16222156"/>
                  </a:ext>
                </a:extLst>
              </a:tr>
              <a:tr h="0">
                <a:tc>
                  <a:txBody>
                    <a:bodyPr/>
                    <a:lstStyle/>
                    <a:p>
                      <a:pPr algn="just">
                        <a:lnSpc>
                          <a:spcPct val="115000"/>
                        </a:lnSpc>
                      </a:pPr>
                      <a:r>
                        <a:rPr lang="en-IN" sz="1200" kern="100">
                          <a:effectLst/>
                        </a:rPr>
                        <a:t>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5.669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762.065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767.640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9736737"/>
                  </a:ext>
                </a:extLst>
              </a:tr>
              <a:tr h="0">
                <a:tc>
                  <a:txBody>
                    <a:bodyPr/>
                    <a:lstStyle/>
                    <a:p>
                      <a:pPr algn="just">
                        <a:lnSpc>
                          <a:spcPct val="115000"/>
                        </a:lnSpc>
                      </a:pPr>
                      <a:r>
                        <a:rPr lang="en-IN" sz="1200" kern="100">
                          <a:effectLst/>
                        </a:rPr>
                        <a:t>SARIMA</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5.441</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721.997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735.408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8425397"/>
                  </a:ext>
                </a:extLst>
              </a:tr>
              <a:tr h="0">
                <a:tc>
                  <a:txBody>
                    <a:bodyPr/>
                    <a:lstStyle/>
                    <a:p>
                      <a:pPr algn="just">
                        <a:lnSpc>
                          <a:spcPct val="115000"/>
                        </a:lnSpc>
                      </a:pPr>
                      <a:r>
                        <a:rPr lang="en-IN" sz="1200" kern="100">
                          <a:effectLst/>
                        </a:rPr>
                        <a:t>SARIMAX</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5.189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761.798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784.164</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6263661"/>
                  </a:ext>
                </a:extLst>
              </a:tr>
              <a:tr h="0">
                <a:tc>
                  <a:txBody>
                    <a:bodyPr/>
                    <a:lstStyle/>
                    <a:p>
                      <a:pPr algn="just">
                        <a:lnSpc>
                          <a:spcPct val="115000"/>
                        </a:lnSpc>
                      </a:pPr>
                      <a:r>
                        <a:rPr lang="en-IN" sz="1200" kern="100">
                          <a:effectLst/>
                        </a:rPr>
                        <a:t>ARCH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53.067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994.080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1002.47</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48575047"/>
                  </a:ext>
                </a:extLst>
              </a:tr>
              <a:tr h="0">
                <a:tc>
                  <a:txBody>
                    <a:bodyPr/>
                    <a:lstStyle/>
                    <a:p>
                      <a:pPr algn="just">
                        <a:lnSpc>
                          <a:spcPct val="115000"/>
                        </a:lnSpc>
                      </a:pPr>
                      <a:r>
                        <a:rPr lang="en-IN" sz="1200" kern="100">
                          <a:effectLst/>
                        </a:rPr>
                        <a:t>GARCH</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53.299</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994.795</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1005.98</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79087867"/>
                  </a:ext>
                </a:extLst>
              </a:tr>
              <a:tr h="0">
                <a:tc>
                  <a:txBody>
                    <a:bodyPr/>
                    <a:lstStyle/>
                    <a:p>
                      <a:pPr algn="just">
                        <a:lnSpc>
                          <a:spcPct val="115000"/>
                        </a:lnSpc>
                      </a:pPr>
                      <a:r>
                        <a:rPr lang="en-IN" sz="1200" kern="100">
                          <a:effectLst/>
                        </a:rPr>
                        <a:t>LSTM</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5.360</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a:effectLst/>
                        </a:rPr>
                        <a:t>63849.013</a:t>
                      </a:r>
                      <a:endParaRPr lang="en-IN" sz="12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115000"/>
                        </a:lnSpc>
                      </a:pPr>
                      <a:r>
                        <a:rPr lang="en-IN" sz="1200" kern="100" dirty="0">
                          <a:effectLst/>
                        </a:rPr>
                        <a:t>84235.581</a:t>
                      </a:r>
                      <a:endParaRPr lang="en-IN" sz="12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1784513"/>
                  </a:ext>
                </a:extLst>
              </a:tr>
            </a:tbl>
          </a:graphicData>
        </a:graphic>
      </p:graphicFrame>
    </p:spTree>
    <p:extLst>
      <p:ext uri="{BB962C8B-B14F-4D97-AF65-F5344CB8AC3E}">
        <p14:creationId xmlns:p14="http://schemas.microsoft.com/office/powerpoint/2010/main" val="1353717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837</TotalTime>
  <Words>1015</Words>
  <Application>Microsoft Macintosh PowerPoint</Application>
  <PresentationFormat>On-screen Show (4:3)</PresentationFormat>
  <Paragraphs>200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MT</vt:lpstr>
      <vt:lpstr>Calibri</vt:lpstr>
      <vt:lpstr>Georgia</vt:lpstr>
      <vt:lpstr>Helvetica Neue</vt:lpstr>
      <vt:lpstr>Symbol</vt:lpstr>
      <vt:lpstr>Times New Roman</vt:lpstr>
      <vt:lpstr>Office Theme</vt:lpstr>
      <vt:lpstr>Introduction</vt:lpstr>
      <vt:lpstr>Data Dictionary</vt:lpstr>
      <vt:lpstr>Proposed Solution</vt:lpstr>
      <vt:lpstr>1.ARIMA</vt:lpstr>
      <vt:lpstr>1.ARIMA</vt:lpstr>
      <vt:lpstr>2. SARIMA</vt:lpstr>
      <vt:lpstr>3. SARIMAX</vt:lpstr>
      <vt:lpstr>4. ARCH and GARCH </vt:lpstr>
      <vt:lpstr>5. LSTM </vt:lpstr>
      <vt:lpstr>Model Comparison</vt:lpstr>
      <vt:lpstr>Analysis of the Solution </vt:lpstr>
      <vt:lpstr>Recommendations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Febin Francis</cp:lastModifiedBy>
  <cp:revision>59</cp:revision>
  <dcterms:created xsi:type="dcterms:W3CDTF">2024-04-05T08:00:51Z</dcterms:created>
  <dcterms:modified xsi:type="dcterms:W3CDTF">2025-04-06T11:51:23Z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2024-02-01T00:00:00Z</vt:filetime>
  </property>
  <property fmtid="{D5CDD505-2E9C-101B-9397-08002B2CF9AE}" pid="3" name="Creator">
    <vt:lpwstr>Microsoft® PowerPoint® 2019</vt:lpwstr>
  </property>
  <property fmtid="{D5CDD505-2E9C-101B-9397-08002B2CF9AE}" pid="4" name="LastSaved">
    <vt:filetime>2024-04-05T00:00:00Z</vt:filetime>
  </property>
  <property fmtid="{D5CDD505-2E9C-101B-9397-08002B2CF9AE}" pid="5" name="Producer">
    <vt:lpwstr>Microsoft® PowerPoint® 2019</vt:lpwstr>
  </property>
</Properties>
</file>