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3"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88"/>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4/9/24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4/9/24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FDFC-9656-E4C9-4F14-4EE804347918}"/>
              </a:ext>
            </a:extLst>
          </p:cNvPr>
          <p:cNvSpPr>
            <a:spLocks noGrp="1"/>
          </p:cNvSpPr>
          <p:nvPr>
            <p:ph type="ctrTitle"/>
          </p:nvPr>
        </p:nvSpPr>
        <p:spPr>
          <a:xfrm>
            <a:off x="648182" y="1964267"/>
            <a:ext cx="10511943" cy="2421464"/>
          </a:xfrm>
        </p:spPr>
        <p:txBody>
          <a:bodyPr/>
          <a:lstStyle/>
          <a:p>
            <a:pPr algn="ctr"/>
            <a:r>
              <a:rPr lang="en-IN" b="0" i="0" dirty="0">
                <a:effectLst/>
                <a:latin typeface="arial" panose="020B0604020202020204" pitchFamily="34" charset="0"/>
              </a:rPr>
              <a:t>exploratory data  analysis</a:t>
            </a:r>
            <a:br>
              <a:rPr lang="en-IN" b="0" i="0" dirty="0">
                <a:effectLst/>
                <a:latin typeface="arial" panose="020B0604020202020204" pitchFamily="34" charset="0"/>
              </a:rPr>
            </a:br>
            <a:r>
              <a:rPr lang="en-IN" b="0" i="0" dirty="0">
                <a:effectLst/>
                <a:latin typeface="arial" panose="020B0604020202020204" pitchFamily="34" charset="0"/>
              </a:rPr>
              <a:t>ETE</a:t>
            </a:r>
            <a:br>
              <a:rPr lang="en-IN" b="0" i="0" dirty="0">
                <a:solidFill>
                  <a:srgbClr val="681DA8"/>
                </a:solidFill>
                <a:effectLst/>
                <a:latin typeface="arial" panose="020B0604020202020204" pitchFamily="34" charset="0"/>
              </a:rPr>
            </a:br>
            <a:endParaRPr lang="en-US" dirty="0"/>
          </a:p>
        </p:txBody>
      </p:sp>
      <p:sp>
        <p:nvSpPr>
          <p:cNvPr id="3" name="Subtitle 2">
            <a:extLst>
              <a:ext uri="{FF2B5EF4-FFF2-40B4-BE49-F238E27FC236}">
                <a16:creationId xmlns:a16="http://schemas.microsoft.com/office/drawing/2014/main" id="{F0ECBADB-541B-44ED-A3A2-282C5C666B4A}"/>
              </a:ext>
            </a:extLst>
          </p:cNvPr>
          <p:cNvSpPr>
            <a:spLocks noGrp="1"/>
          </p:cNvSpPr>
          <p:nvPr>
            <p:ph type="subTitle" idx="1"/>
          </p:nvPr>
        </p:nvSpPr>
        <p:spPr>
          <a:xfrm>
            <a:off x="7349923" y="4385732"/>
            <a:ext cx="3810201" cy="1405467"/>
          </a:xfrm>
        </p:spPr>
        <p:txBody>
          <a:bodyPr/>
          <a:lstStyle/>
          <a:p>
            <a:r>
              <a:rPr lang="en-US" dirty="0"/>
              <a:t>Submitted By: </a:t>
            </a:r>
            <a:r>
              <a:rPr lang="en-US" dirty="0" err="1"/>
              <a:t>Febin</a:t>
            </a:r>
            <a:r>
              <a:rPr lang="en-US" dirty="0"/>
              <a:t> Francis </a:t>
            </a:r>
          </a:p>
          <a:p>
            <a:r>
              <a:rPr lang="en-US" dirty="0"/>
              <a:t>2327216</a:t>
            </a:r>
          </a:p>
        </p:txBody>
      </p:sp>
    </p:spTree>
    <p:extLst>
      <p:ext uri="{BB962C8B-B14F-4D97-AF65-F5344CB8AC3E}">
        <p14:creationId xmlns:p14="http://schemas.microsoft.com/office/powerpoint/2010/main" val="3817530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21759-E3E1-7A76-51BD-04FB2F918DC3}"/>
              </a:ext>
            </a:extLst>
          </p:cNvPr>
          <p:cNvSpPr>
            <a:spLocks noGrp="1"/>
          </p:cNvSpPr>
          <p:nvPr>
            <p:ph idx="1"/>
          </p:nvPr>
        </p:nvSpPr>
        <p:spPr>
          <a:xfrm>
            <a:off x="674227" y="1146644"/>
            <a:ext cx="10131425" cy="3649133"/>
          </a:xfrm>
        </p:spPr>
        <p:txBody>
          <a:bodyPr>
            <a:normAutofit fontScale="62500" lnSpcReduction="20000"/>
          </a:bodyPr>
          <a:lstStyle/>
          <a:p>
            <a:r>
              <a:rPr lang="en-US" dirty="0"/>
              <a:t>#Interpretation</a:t>
            </a:r>
          </a:p>
          <a:p>
            <a:r>
              <a:rPr lang="en-US" dirty="0"/>
              <a:t>#The scatter plot  is of Active Workers vs. Total Number of Active Job Cards.</a:t>
            </a:r>
          </a:p>
          <a:p>
            <a:r>
              <a:rPr lang="en-US" dirty="0"/>
              <a:t>  </a:t>
            </a:r>
          </a:p>
          <a:p>
            <a:r>
              <a:rPr lang="en-US" dirty="0"/>
              <a:t>#- The x-axis represents the "Total Number of Active Job Cards", ranging from 0 to 1,000,000.</a:t>
            </a:r>
          </a:p>
          <a:p>
            <a:r>
              <a:rPr lang="en-US" dirty="0"/>
              <a:t>#- The y-axis represents the "Total Number of Active Workers", ranging from 0 to 1,500,000.</a:t>
            </a:r>
          </a:p>
          <a:p>
            <a:r>
              <a:rPr lang="en-US" dirty="0"/>
              <a:t>#- The black dots represent data points scattered across the graph. There is a general trend where an increase in active job cards correlates with an increase in active workers.</a:t>
            </a:r>
          </a:p>
          <a:p>
            <a:r>
              <a:rPr lang="en-US" dirty="0"/>
              <a:t>#- A blue line runs diagonally across the plot, indicating a linear relationship between the two variables. This suggests a positive correlation between the total number of active workers and the total number of active job cards. As the number of active workers increases, so does the total number of job cards.</a:t>
            </a:r>
          </a:p>
          <a:p>
            <a:r>
              <a:rPr lang="en-US" dirty="0"/>
              <a:t>#- There are several outliers visible where there are more job cards than would be expected for the given number of workers. These could be instances where job cards are issued but not all are being utilized by active workers.</a:t>
            </a:r>
          </a:p>
          <a:p>
            <a:endParaRPr lang="en-US" dirty="0"/>
          </a:p>
          <a:p>
            <a:r>
              <a:rPr lang="en-US" dirty="0"/>
              <a:t>#In summary, this scatter plot suggests that there is a positive correlation between the total number of active workers and the total number of active job cards. However, the presence of outliers indicates that there may be other factors at play affecting the relationship between these two variables.</a:t>
            </a:r>
          </a:p>
          <a:p>
            <a:endParaRPr lang="en-US" dirty="0"/>
          </a:p>
        </p:txBody>
      </p:sp>
    </p:spTree>
    <p:extLst>
      <p:ext uri="{BB962C8B-B14F-4D97-AF65-F5344CB8AC3E}">
        <p14:creationId xmlns:p14="http://schemas.microsoft.com/office/powerpoint/2010/main" val="173830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73B4-849D-C145-9B3D-90342B8B582D}"/>
              </a:ext>
            </a:extLst>
          </p:cNvPr>
          <p:cNvSpPr>
            <a:spLocks noGrp="1"/>
          </p:cNvSpPr>
          <p:nvPr>
            <p:ph type="title"/>
          </p:nvPr>
        </p:nvSpPr>
        <p:spPr/>
        <p:txBody>
          <a:bodyPr/>
          <a:lstStyle/>
          <a:p>
            <a:r>
              <a:rPr lang="en-US" dirty="0"/>
              <a:t>2)</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relationship between variables</a:t>
            </a:r>
            <a:r>
              <a:rPr lang="en-IN" dirty="0">
                <a:effectLst/>
              </a:rPr>
              <a:t> </a:t>
            </a:r>
            <a:endParaRPr lang="en-US" dirty="0"/>
          </a:p>
        </p:txBody>
      </p:sp>
      <p:sp>
        <p:nvSpPr>
          <p:cNvPr id="3" name="Content Placeholder 2">
            <a:extLst>
              <a:ext uri="{FF2B5EF4-FFF2-40B4-BE49-F238E27FC236}">
                <a16:creationId xmlns:a16="http://schemas.microsoft.com/office/drawing/2014/main" id="{3343A43E-7E3B-BE62-98C6-DADAF6960586}"/>
              </a:ext>
            </a:extLst>
          </p:cNvPr>
          <p:cNvSpPr>
            <a:spLocks noGrp="1"/>
          </p:cNvSpPr>
          <p:nvPr>
            <p:ph idx="1"/>
          </p:nvPr>
        </p:nvSpPr>
        <p:spPr/>
        <p:txBody>
          <a:bodyPr/>
          <a:lstStyle/>
          <a:p>
            <a:r>
              <a:rPr lang="en-US" dirty="0"/>
              <a:t>Categorical Variable Analysis: Contingency Tables and Chi-square Tests</a:t>
            </a:r>
          </a:p>
          <a:p>
            <a:r>
              <a:rPr lang="en-US" dirty="0"/>
              <a:t>Pearson's Chi-squared test</a:t>
            </a:r>
          </a:p>
          <a:p>
            <a:r>
              <a:rPr lang="en-US" dirty="0"/>
              <a:t>data:  </a:t>
            </a:r>
            <a:r>
              <a:rPr lang="en-US" dirty="0" err="1"/>
              <a:t>contingency_table</a:t>
            </a:r>
            <a:endParaRPr lang="en-US" dirty="0"/>
          </a:p>
          <a:p>
            <a:r>
              <a:rPr lang="en-US" dirty="0"/>
              <a:t>X-squared = 537980, </a:t>
            </a:r>
            <a:r>
              <a:rPr lang="en-US" dirty="0" err="1"/>
              <a:t>df</a:t>
            </a:r>
            <a:r>
              <a:rPr lang="en-US" dirty="0"/>
              <a:t> = 537253, p-value = 0.2414</a:t>
            </a:r>
          </a:p>
        </p:txBody>
      </p:sp>
    </p:spTree>
    <p:extLst>
      <p:ext uri="{BB962C8B-B14F-4D97-AF65-F5344CB8AC3E}">
        <p14:creationId xmlns:p14="http://schemas.microsoft.com/office/powerpoint/2010/main" val="292738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D873E-59DF-FF88-9EB1-003E0C8CFEA8}"/>
              </a:ext>
            </a:extLst>
          </p:cNvPr>
          <p:cNvSpPr>
            <a:spLocks noGrp="1"/>
          </p:cNvSpPr>
          <p:nvPr>
            <p:ph idx="1"/>
          </p:nvPr>
        </p:nvSpPr>
        <p:spPr>
          <a:xfrm>
            <a:off x="685801" y="821803"/>
            <a:ext cx="10131425" cy="4969397"/>
          </a:xfrm>
        </p:spPr>
        <p:txBody>
          <a:bodyPr>
            <a:normAutofit fontScale="85000" lnSpcReduction="20000"/>
          </a:bodyPr>
          <a:lstStyle/>
          <a:p>
            <a:pPr marL="0" indent="0">
              <a:buNone/>
            </a:pPr>
            <a:r>
              <a:rPr lang="en-US" dirty="0"/>
              <a:t>Regression Analysis (</a:t>
            </a:r>
            <a:r>
              <a:rPr lang="en-US" dirty="0" err="1"/>
              <a:t>Total.Households.Worked</a:t>
            </a:r>
            <a:r>
              <a:rPr lang="en-US" dirty="0"/>
              <a:t>` ~ `Total.No..</a:t>
            </a:r>
            <a:r>
              <a:rPr lang="en-US" dirty="0" err="1"/>
              <a:t>of.Workers</a:t>
            </a:r>
            <a:r>
              <a:rPr lang="en-US" dirty="0"/>
              <a:t>`)</a:t>
            </a:r>
          </a:p>
          <a:p>
            <a:r>
              <a:rPr lang="en-US" dirty="0"/>
              <a:t>Residuals:</a:t>
            </a:r>
          </a:p>
          <a:p>
            <a:r>
              <a:rPr lang="en-US" dirty="0"/>
              <a:t>    Min      1Q  Median      3Q     Max </a:t>
            </a:r>
          </a:p>
          <a:p>
            <a:r>
              <a:rPr lang="en-US" dirty="0"/>
              <a:t>-230857  -27445  -11051   16030  364803 </a:t>
            </a:r>
          </a:p>
          <a:p>
            <a:endParaRPr lang="en-US" dirty="0"/>
          </a:p>
          <a:p>
            <a:r>
              <a:rPr lang="en-US" dirty="0"/>
              <a:t>Coefficients:</a:t>
            </a:r>
          </a:p>
          <a:p>
            <a:r>
              <a:rPr lang="en-US" dirty="0"/>
              <a:t>                      Estimate Std. Error t value </a:t>
            </a:r>
            <a:r>
              <a:rPr lang="en-US" dirty="0" err="1"/>
              <a:t>Pr</a:t>
            </a:r>
            <a:r>
              <a:rPr lang="en-US" dirty="0"/>
              <a:t>(&gt;|t|)    </a:t>
            </a:r>
          </a:p>
          <a:p>
            <a:r>
              <a:rPr lang="en-US" dirty="0"/>
              <a:t>(Intercept)          3.141e+04  3.160e+03   9.943   &lt;2e-16 ***</a:t>
            </a:r>
          </a:p>
          <a:p>
            <a:r>
              <a:rPr lang="en-US" dirty="0"/>
              <a:t>Total.No..</a:t>
            </a:r>
            <a:r>
              <a:rPr lang="en-US" dirty="0" err="1"/>
              <a:t>of.Workers</a:t>
            </a:r>
            <a:r>
              <a:rPr lang="en-US" dirty="0"/>
              <a:t> 8.625e-02  6.493e-03  13.283   &lt;2e-16 ***</a:t>
            </a:r>
          </a:p>
          <a:p>
            <a:r>
              <a:rPr lang="en-US" dirty="0"/>
              <a:t>---</a:t>
            </a:r>
          </a:p>
          <a:p>
            <a:r>
              <a:rPr lang="en-US" dirty="0" err="1"/>
              <a:t>Signif</a:t>
            </a:r>
            <a:r>
              <a:rPr lang="en-US" dirty="0"/>
              <a:t>. codes:  0 ‘***’ 0.001 ‘**’ 0.01 ‘*’ 0.05 ‘.’ 0.1 ‘ ’ 1</a:t>
            </a:r>
          </a:p>
          <a:p>
            <a:endParaRPr lang="en-US" dirty="0"/>
          </a:p>
          <a:p>
            <a:r>
              <a:rPr lang="en-US" dirty="0"/>
              <a:t>Residual standard error: 57070 on 738 degrees of freedom</a:t>
            </a:r>
          </a:p>
          <a:p>
            <a:r>
              <a:rPr lang="en-US" dirty="0"/>
              <a:t>Multiple R-squared:  0.1929,	Adjusted R-squared:  0.1918 </a:t>
            </a:r>
          </a:p>
          <a:p>
            <a:r>
              <a:rPr lang="en-US" dirty="0"/>
              <a:t>F-statistic: 176.4 on 1 and 738 DF,  p-value: &lt; 2.2e-16</a:t>
            </a:r>
          </a:p>
          <a:p>
            <a:endParaRPr lang="en-US" dirty="0"/>
          </a:p>
        </p:txBody>
      </p:sp>
    </p:spTree>
    <p:extLst>
      <p:ext uri="{BB962C8B-B14F-4D97-AF65-F5344CB8AC3E}">
        <p14:creationId xmlns:p14="http://schemas.microsoft.com/office/powerpoint/2010/main" val="416270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EA065-8F78-2805-8BAF-F8C551CE8A80}"/>
              </a:ext>
            </a:extLst>
          </p:cNvPr>
          <p:cNvSpPr>
            <a:spLocks noGrp="1"/>
          </p:cNvSpPr>
          <p:nvPr>
            <p:ph idx="1"/>
          </p:nvPr>
        </p:nvSpPr>
        <p:spPr>
          <a:xfrm>
            <a:off x="859421" y="718382"/>
            <a:ext cx="10131425" cy="554834"/>
          </a:xfrm>
        </p:spPr>
        <p:txBody>
          <a:bodyPr/>
          <a:lstStyle/>
          <a:p>
            <a:pPr marL="0" indent="0">
              <a:buNone/>
            </a:pPr>
            <a:r>
              <a:rPr lang="en-US" dirty="0"/>
              <a:t>Scatter Plot</a:t>
            </a:r>
          </a:p>
          <a:p>
            <a:endParaRPr lang="en-US" dirty="0"/>
          </a:p>
        </p:txBody>
      </p:sp>
      <p:pic>
        <p:nvPicPr>
          <p:cNvPr id="5" name="Picture 4">
            <a:extLst>
              <a:ext uri="{FF2B5EF4-FFF2-40B4-BE49-F238E27FC236}">
                <a16:creationId xmlns:a16="http://schemas.microsoft.com/office/drawing/2014/main" id="{640FBE12-DA28-DB0B-932E-D7EE076AF1F5}"/>
              </a:ext>
            </a:extLst>
          </p:cNvPr>
          <p:cNvPicPr>
            <a:picLocks noChangeAspect="1"/>
          </p:cNvPicPr>
          <p:nvPr/>
        </p:nvPicPr>
        <p:blipFill>
          <a:blip r:embed="rId2"/>
          <a:stretch>
            <a:fillRect/>
          </a:stretch>
        </p:blipFill>
        <p:spPr>
          <a:xfrm>
            <a:off x="2071079" y="1273216"/>
            <a:ext cx="6320568" cy="4558824"/>
          </a:xfrm>
          <a:prstGeom prst="rect">
            <a:avLst/>
          </a:prstGeom>
        </p:spPr>
      </p:pic>
    </p:spTree>
    <p:extLst>
      <p:ext uri="{BB962C8B-B14F-4D97-AF65-F5344CB8AC3E}">
        <p14:creationId xmlns:p14="http://schemas.microsoft.com/office/powerpoint/2010/main" val="58806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FD5C-9F2D-486A-B50C-092ADE17D564}"/>
              </a:ext>
            </a:extLst>
          </p:cNvPr>
          <p:cNvSpPr>
            <a:spLocks noGrp="1"/>
          </p:cNvSpPr>
          <p:nvPr>
            <p:ph type="title"/>
          </p:nvPr>
        </p:nvSpPr>
        <p:spPr/>
        <p:txBody>
          <a:bodyPr/>
          <a:lstStyle/>
          <a:p>
            <a:r>
              <a:rPr lang="en-US" dirty="0"/>
              <a:t>Section B</a:t>
            </a:r>
          </a:p>
        </p:txBody>
      </p:sp>
      <p:sp>
        <p:nvSpPr>
          <p:cNvPr id="3" name="Content Placeholder 2">
            <a:extLst>
              <a:ext uri="{FF2B5EF4-FFF2-40B4-BE49-F238E27FC236}">
                <a16:creationId xmlns:a16="http://schemas.microsoft.com/office/drawing/2014/main" id="{48E1E4D5-5E14-F461-3CF7-6F60BC92E2F7}"/>
              </a:ext>
            </a:extLst>
          </p:cNvPr>
          <p:cNvSpPr>
            <a:spLocks noGrp="1"/>
          </p:cNvSpPr>
          <p:nvPr>
            <p:ph idx="1"/>
          </p:nvPr>
        </p:nvSpPr>
        <p:spPr>
          <a:xfrm>
            <a:off x="685801" y="1774571"/>
            <a:ext cx="10131425" cy="1654429"/>
          </a:xfrm>
        </p:spPr>
        <p:txBody>
          <a:bodyPr/>
          <a:lstStyle/>
          <a:p>
            <a:r>
              <a:rPr lang="en-US" dirty="0"/>
              <a:t>1) Based on these models, Model 3 seems to be the most optimal for predicting the total number of job cards issued. It includes both significant independent variables, Total Number of Workers and Approved </a:t>
            </a:r>
            <a:r>
              <a:rPr lang="en-US" dirty="0" err="1"/>
              <a:t>Labour</a:t>
            </a:r>
            <a:r>
              <a:rPr lang="en-US" dirty="0"/>
              <a:t> Budget, resulting in the highest R-squared value and the best model fit.</a:t>
            </a:r>
          </a:p>
          <a:p>
            <a:endParaRPr lang="en-US" dirty="0"/>
          </a:p>
        </p:txBody>
      </p:sp>
      <p:pic>
        <p:nvPicPr>
          <p:cNvPr id="5" name="Picture 4">
            <a:extLst>
              <a:ext uri="{FF2B5EF4-FFF2-40B4-BE49-F238E27FC236}">
                <a16:creationId xmlns:a16="http://schemas.microsoft.com/office/drawing/2014/main" id="{678A62AF-7684-3792-C8E7-5ADB9ED7D50F}"/>
              </a:ext>
            </a:extLst>
          </p:cNvPr>
          <p:cNvPicPr>
            <a:picLocks noChangeAspect="1"/>
          </p:cNvPicPr>
          <p:nvPr/>
        </p:nvPicPr>
        <p:blipFill>
          <a:blip r:embed="rId2"/>
          <a:stretch>
            <a:fillRect/>
          </a:stretch>
        </p:blipFill>
        <p:spPr>
          <a:xfrm>
            <a:off x="2896243" y="3657734"/>
            <a:ext cx="4222187" cy="2879469"/>
          </a:xfrm>
          <a:prstGeom prst="rect">
            <a:avLst/>
          </a:prstGeom>
        </p:spPr>
      </p:pic>
    </p:spTree>
    <p:extLst>
      <p:ext uri="{BB962C8B-B14F-4D97-AF65-F5344CB8AC3E}">
        <p14:creationId xmlns:p14="http://schemas.microsoft.com/office/powerpoint/2010/main" val="248536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65ACE-2D23-BC8D-20BF-EFB967D2C54A}"/>
              </a:ext>
            </a:extLst>
          </p:cNvPr>
          <p:cNvSpPr>
            <a:spLocks noGrp="1"/>
          </p:cNvSpPr>
          <p:nvPr>
            <p:ph idx="1"/>
          </p:nvPr>
        </p:nvSpPr>
        <p:spPr/>
        <p:txBody>
          <a:bodyPr/>
          <a:lstStyle/>
          <a:p>
            <a:r>
              <a:rPr lang="en-US" dirty="0"/>
              <a:t>30 % increase = 7651.182 </a:t>
            </a:r>
          </a:p>
        </p:txBody>
      </p:sp>
    </p:spTree>
    <p:extLst>
      <p:ext uri="{BB962C8B-B14F-4D97-AF65-F5344CB8AC3E}">
        <p14:creationId xmlns:p14="http://schemas.microsoft.com/office/powerpoint/2010/main" val="169210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E86E9-2E42-9C75-2BEF-975485442CEA}"/>
              </a:ext>
            </a:extLst>
          </p:cNvPr>
          <p:cNvSpPr>
            <a:spLocks noGrp="1"/>
          </p:cNvSpPr>
          <p:nvPr>
            <p:ph idx="1"/>
          </p:nvPr>
        </p:nvSpPr>
        <p:spPr>
          <a:xfrm>
            <a:off x="674226" y="521611"/>
            <a:ext cx="10131425" cy="1286933"/>
          </a:xfrm>
        </p:spPr>
        <p:txBody>
          <a:bodyPr/>
          <a:lstStyle/>
          <a:p>
            <a:r>
              <a:rPr lang="en-US" dirty="0"/>
              <a:t>2) Based on these models, Model 1 and Model 3 seem to be the most promising for predicting worker engagement.</a:t>
            </a:r>
          </a:p>
        </p:txBody>
      </p:sp>
      <p:pic>
        <p:nvPicPr>
          <p:cNvPr id="5" name="Picture 4">
            <a:extLst>
              <a:ext uri="{FF2B5EF4-FFF2-40B4-BE49-F238E27FC236}">
                <a16:creationId xmlns:a16="http://schemas.microsoft.com/office/drawing/2014/main" id="{5B80DE41-BA7B-EA38-8F28-314F49715D3F}"/>
              </a:ext>
            </a:extLst>
          </p:cNvPr>
          <p:cNvPicPr>
            <a:picLocks noChangeAspect="1"/>
          </p:cNvPicPr>
          <p:nvPr/>
        </p:nvPicPr>
        <p:blipFill>
          <a:blip r:embed="rId2"/>
          <a:stretch>
            <a:fillRect/>
          </a:stretch>
        </p:blipFill>
        <p:spPr>
          <a:xfrm>
            <a:off x="3011990" y="1901598"/>
            <a:ext cx="5409168" cy="3688973"/>
          </a:xfrm>
          <a:prstGeom prst="rect">
            <a:avLst/>
          </a:prstGeom>
        </p:spPr>
      </p:pic>
    </p:spTree>
    <p:extLst>
      <p:ext uri="{BB962C8B-B14F-4D97-AF65-F5344CB8AC3E}">
        <p14:creationId xmlns:p14="http://schemas.microsoft.com/office/powerpoint/2010/main" val="2850070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32A2A-71FF-74D6-DFAB-FAAF44FC9783}"/>
              </a:ext>
            </a:extLst>
          </p:cNvPr>
          <p:cNvSpPr>
            <a:spLocks noGrp="1"/>
          </p:cNvSpPr>
          <p:nvPr>
            <p:ph idx="1"/>
          </p:nvPr>
        </p:nvSpPr>
        <p:spPr/>
        <p:txBody>
          <a:bodyPr/>
          <a:lstStyle/>
          <a:p>
            <a:r>
              <a:rPr lang="en-US" dirty="0"/>
              <a:t>20 % increase = 124456.6 </a:t>
            </a:r>
          </a:p>
        </p:txBody>
      </p:sp>
    </p:spTree>
    <p:extLst>
      <p:ext uri="{BB962C8B-B14F-4D97-AF65-F5344CB8AC3E}">
        <p14:creationId xmlns:p14="http://schemas.microsoft.com/office/powerpoint/2010/main" val="73718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539D-D1BA-D51A-4774-2B0BC850AF97}"/>
              </a:ext>
            </a:extLst>
          </p:cNvPr>
          <p:cNvSpPr>
            <a:spLocks noGrp="1"/>
          </p:cNvSpPr>
          <p:nvPr>
            <p:ph type="title"/>
          </p:nvPr>
        </p:nvSpPr>
        <p:spPr/>
        <p:txBody>
          <a:bodyPr/>
          <a:lstStyle/>
          <a:p>
            <a:r>
              <a:rPr lang="en-US" dirty="0"/>
              <a:t>SECTION A</a:t>
            </a:r>
          </a:p>
        </p:txBody>
      </p:sp>
      <p:sp>
        <p:nvSpPr>
          <p:cNvPr id="3" name="Content Placeholder 2">
            <a:extLst>
              <a:ext uri="{FF2B5EF4-FFF2-40B4-BE49-F238E27FC236}">
                <a16:creationId xmlns:a16="http://schemas.microsoft.com/office/drawing/2014/main" id="{C4B45450-66E0-045A-40F5-5F71EC0F08C7}"/>
              </a:ext>
            </a:extLst>
          </p:cNvPr>
          <p:cNvSpPr>
            <a:spLocks noGrp="1"/>
          </p:cNvSpPr>
          <p:nvPr>
            <p:ph idx="1"/>
          </p:nvPr>
        </p:nvSpPr>
        <p:spPr>
          <a:xfrm>
            <a:off x="685801" y="2142067"/>
            <a:ext cx="10131425" cy="1286933"/>
          </a:xfrm>
        </p:spPr>
        <p:txBody>
          <a:bodyPr>
            <a:normAutofit/>
          </a:bodyPr>
          <a:lstStyle/>
          <a:p>
            <a:pPr marL="342900" indent="-342900">
              <a:buAutoNum type="arabicParenR"/>
            </a:pPr>
            <a:r>
              <a:rPr lang="en-US" dirty="0"/>
              <a:t>Problem Statement : Problem Statement: To evaluate the effectiveness of the Mahatma Gandhi National Rural Employment Guarantee Act (MGNREGA) in various districts across different states, this study aims to analyze the factors influencing job creation and expenditure management within MGNREGA programs.</a:t>
            </a:r>
          </a:p>
        </p:txBody>
      </p:sp>
      <p:sp>
        <p:nvSpPr>
          <p:cNvPr id="4" name="Content Placeholder 2">
            <a:extLst>
              <a:ext uri="{FF2B5EF4-FFF2-40B4-BE49-F238E27FC236}">
                <a16:creationId xmlns:a16="http://schemas.microsoft.com/office/drawing/2014/main" id="{58EA871B-0D86-DD07-D87C-6D0DF11990C3}"/>
              </a:ext>
            </a:extLst>
          </p:cNvPr>
          <p:cNvSpPr txBox="1">
            <a:spLocks/>
          </p:cNvSpPr>
          <p:nvPr/>
        </p:nvSpPr>
        <p:spPr>
          <a:xfrm>
            <a:off x="815051" y="3208867"/>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buFont typeface="Arial"/>
              <a:buAutoNum type="arabicParenR"/>
            </a:pPr>
            <a:r>
              <a:rPr lang="en-IN" b="1" u="sng" dirty="0">
                <a:latin typeface="Times New Roman" panose="02020603050405020304" pitchFamily="18" charset="0"/>
                <a:ea typeface="Calibri" panose="020F0502020204030204" pitchFamily="34" charset="0"/>
              </a:rPr>
              <a:t>Analyse descriptive </a:t>
            </a:r>
          </a:p>
          <a:p>
            <a:pPr marL="0" indent="0">
              <a:buFont typeface="Arial"/>
              <a:buNone/>
            </a:pPr>
            <a:endParaRPr lang="en-IN" b="1" u="sng" dirty="0">
              <a:latin typeface="Times New Roman" panose="02020603050405020304" pitchFamily="18" charset="0"/>
              <a:ea typeface="Calibri" panose="020F0502020204030204" pitchFamily="34" charset="0"/>
            </a:endParaRPr>
          </a:p>
          <a:p>
            <a:r>
              <a:rPr lang="en-US" dirty="0"/>
              <a:t>Mean (</a:t>
            </a:r>
            <a:r>
              <a:rPr lang="en-US" dirty="0" err="1"/>
              <a:t>Total.No..Of</a:t>
            </a:r>
            <a:r>
              <a:rPr lang="en-US" dirty="0"/>
              <a:t>. Workers) - 363828.8</a:t>
            </a:r>
          </a:p>
          <a:p>
            <a:r>
              <a:rPr lang="en-US" dirty="0"/>
              <a:t>Median (</a:t>
            </a:r>
            <a:r>
              <a:rPr lang="en-US" dirty="0" err="1"/>
              <a:t>Total.No..Of</a:t>
            </a:r>
            <a:r>
              <a:rPr lang="en-US" dirty="0"/>
              <a:t>. Workers) – 289863</a:t>
            </a:r>
          </a:p>
          <a:p>
            <a:r>
              <a:rPr lang="en-US" dirty="0"/>
              <a:t>Standard Deviation (</a:t>
            </a:r>
            <a:r>
              <a:rPr lang="en-US" dirty="0" err="1"/>
              <a:t>Total.No..Of</a:t>
            </a:r>
            <a:r>
              <a:rPr lang="en-US" dirty="0"/>
              <a:t>. Workers)- 323341.8</a:t>
            </a:r>
          </a:p>
          <a:p>
            <a:r>
              <a:rPr lang="en-US" dirty="0"/>
              <a:t>Range (</a:t>
            </a:r>
            <a:r>
              <a:rPr lang="en-US" dirty="0" err="1"/>
              <a:t>Total.No..Of</a:t>
            </a:r>
            <a:r>
              <a:rPr lang="en-US" dirty="0"/>
              <a:t>. Workers) - 2790 2362498</a:t>
            </a:r>
          </a:p>
        </p:txBody>
      </p:sp>
    </p:spTree>
    <p:extLst>
      <p:ext uri="{BB962C8B-B14F-4D97-AF65-F5344CB8AC3E}">
        <p14:creationId xmlns:p14="http://schemas.microsoft.com/office/powerpoint/2010/main" val="52196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95B6-DDCD-0436-90AD-450FD8282A29}"/>
              </a:ext>
            </a:extLst>
          </p:cNvPr>
          <p:cNvSpPr>
            <a:spLocks noGrp="1"/>
          </p:cNvSpPr>
          <p:nvPr>
            <p:ph type="title"/>
          </p:nvPr>
        </p:nvSpPr>
        <p:spPr/>
        <p:txBody>
          <a:bodyPr/>
          <a:lstStyle/>
          <a:p>
            <a:r>
              <a:rPr lang="en-US" dirty="0"/>
              <a:t>Graphs </a:t>
            </a:r>
            <a:r>
              <a:rPr lang="en-US" dirty="0" err="1"/>
              <a:t>Ploted</a:t>
            </a:r>
            <a:endParaRPr lang="en-US" dirty="0"/>
          </a:p>
        </p:txBody>
      </p:sp>
      <p:sp>
        <p:nvSpPr>
          <p:cNvPr id="3" name="Content Placeholder 2">
            <a:extLst>
              <a:ext uri="{FF2B5EF4-FFF2-40B4-BE49-F238E27FC236}">
                <a16:creationId xmlns:a16="http://schemas.microsoft.com/office/drawing/2014/main" id="{7B229383-01AC-A8F9-577D-310C253A24D9}"/>
              </a:ext>
            </a:extLst>
          </p:cNvPr>
          <p:cNvSpPr>
            <a:spLocks noGrp="1"/>
          </p:cNvSpPr>
          <p:nvPr>
            <p:ph idx="1"/>
          </p:nvPr>
        </p:nvSpPr>
        <p:spPr>
          <a:xfrm>
            <a:off x="685801" y="1695853"/>
            <a:ext cx="10131425" cy="740028"/>
          </a:xfrm>
        </p:spPr>
        <p:txBody>
          <a:bodyPr/>
          <a:lstStyle/>
          <a:p>
            <a:pPr marL="0" indent="0">
              <a:buNone/>
            </a:pPr>
            <a:r>
              <a:rPr lang="en-US" dirty="0"/>
              <a:t>1) Histogram (</a:t>
            </a:r>
            <a:r>
              <a:rPr lang="en-US" dirty="0" err="1"/>
              <a:t>Average.days.of.employment.provided.per.Household</a:t>
            </a:r>
            <a:r>
              <a:rPr lang="en-US" dirty="0"/>
              <a:t>)</a:t>
            </a:r>
          </a:p>
        </p:txBody>
      </p:sp>
      <p:pic>
        <p:nvPicPr>
          <p:cNvPr id="5" name="Picture 4">
            <a:extLst>
              <a:ext uri="{FF2B5EF4-FFF2-40B4-BE49-F238E27FC236}">
                <a16:creationId xmlns:a16="http://schemas.microsoft.com/office/drawing/2014/main" id="{5E54210D-A262-082A-FE3A-04ACF01AF7CA}"/>
              </a:ext>
            </a:extLst>
          </p:cNvPr>
          <p:cNvPicPr>
            <a:picLocks noChangeAspect="1"/>
          </p:cNvPicPr>
          <p:nvPr/>
        </p:nvPicPr>
        <p:blipFill>
          <a:blip r:embed="rId2"/>
          <a:stretch>
            <a:fillRect/>
          </a:stretch>
        </p:blipFill>
        <p:spPr>
          <a:xfrm>
            <a:off x="1637577" y="2435881"/>
            <a:ext cx="5608175" cy="3784194"/>
          </a:xfrm>
          <a:prstGeom prst="rect">
            <a:avLst/>
          </a:prstGeom>
        </p:spPr>
      </p:pic>
    </p:spTree>
    <p:extLst>
      <p:ext uri="{BB962C8B-B14F-4D97-AF65-F5344CB8AC3E}">
        <p14:creationId xmlns:p14="http://schemas.microsoft.com/office/powerpoint/2010/main" val="248885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D6C73-300C-7B8E-F090-F3B492060241}"/>
              </a:ext>
            </a:extLst>
          </p:cNvPr>
          <p:cNvSpPr>
            <a:spLocks noGrp="1"/>
          </p:cNvSpPr>
          <p:nvPr>
            <p:ph idx="1"/>
          </p:nvPr>
        </p:nvSpPr>
        <p:spPr>
          <a:xfrm>
            <a:off x="1030287" y="1320264"/>
            <a:ext cx="10131425" cy="3649133"/>
          </a:xfrm>
        </p:spPr>
        <p:txBody>
          <a:bodyPr>
            <a:normAutofit fontScale="85000" lnSpcReduction="20000"/>
          </a:bodyPr>
          <a:lstStyle/>
          <a:p>
            <a:pPr marL="0" indent="0">
              <a:buNone/>
            </a:pPr>
            <a:r>
              <a:rPr lang="en-US" dirty="0"/>
              <a:t>#Interpretation</a:t>
            </a:r>
          </a:p>
          <a:p>
            <a:pPr marL="0" indent="0">
              <a:buNone/>
            </a:pPr>
            <a:r>
              <a:rPr lang="en-US" dirty="0"/>
              <a:t>#The histogram is of "Average days of employment provided per Household Distribution".</a:t>
            </a:r>
          </a:p>
          <a:p>
            <a:pPr marL="0" indent="0">
              <a:buNone/>
            </a:pPr>
            <a:r>
              <a:rPr lang="en-US" dirty="0"/>
              <a:t>  </a:t>
            </a:r>
          </a:p>
          <a:p>
            <a:pPr marL="0" indent="0">
              <a:buNone/>
            </a:pPr>
            <a:r>
              <a:rPr lang="en-US" dirty="0"/>
              <a:t>#- The x-axis represents the "Average days of employment provided per Household", ranging from 0 to over 40.</a:t>
            </a:r>
          </a:p>
          <a:p>
            <a:pPr marL="0" indent="0">
              <a:buNone/>
            </a:pPr>
            <a:r>
              <a:rPr lang="en-US" dirty="0"/>
              <a:t>#- The y-axis represents the frequency, indicating how many households fall into each category of average days employed, ranging from 0 to over 80.</a:t>
            </a:r>
          </a:p>
          <a:p>
            <a:pPr marL="0" indent="0">
              <a:buNone/>
            </a:pPr>
            <a:r>
              <a:rPr lang="en-US" dirty="0"/>
              <a:t>#- The bars are colored in blue.</a:t>
            </a:r>
          </a:p>
          <a:p>
            <a:pPr marL="0" indent="0">
              <a:buNone/>
            </a:pPr>
            <a:r>
              <a:rPr lang="en-US" dirty="0"/>
              <a:t>#- Most households have around 20-25 average days of employment, as indicated by the highest bars in the center.</a:t>
            </a:r>
          </a:p>
          <a:p>
            <a:pPr marL="0" indent="0">
              <a:buNone/>
            </a:pPr>
            <a:r>
              <a:rPr lang="en-US" dirty="0"/>
              <a:t>#- There are fewer households with very low or very high average days of employment, shown by shorter bars on either end.</a:t>
            </a:r>
          </a:p>
          <a:p>
            <a:pPr marL="0" indent="0">
              <a:buNone/>
            </a:pPr>
            <a:endParaRPr lang="en-US" dirty="0"/>
          </a:p>
          <a:p>
            <a:pPr marL="0" indent="0">
              <a:buNone/>
            </a:pPr>
            <a:r>
              <a:rPr lang="en-US" dirty="0"/>
              <a:t>#In summary, this histogram suggests that the most common average days of employment provided per household is around 20-25 days.</a:t>
            </a:r>
          </a:p>
        </p:txBody>
      </p:sp>
    </p:spTree>
    <p:extLst>
      <p:ext uri="{BB962C8B-B14F-4D97-AF65-F5344CB8AC3E}">
        <p14:creationId xmlns:p14="http://schemas.microsoft.com/office/powerpoint/2010/main" val="67949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27967B2-5316-50BD-70F6-CF3F2C090882}"/>
              </a:ext>
            </a:extLst>
          </p:cNvPr>
          <p:cNvPicPr>
            <a:picLocks noGrp="1" noChangeAspect="1"/>
          </p:cNvPicPr>
          <p:nvPr>
            <p:ph idx="1"/>
          </p:nvPr>
        </p:nvPicPr>
        <p:blipFill>
          <a:blip r:embed="rId2"/>
          <a:stretch>
            <a:fillRect/>
          </a:stretch>
        </p:blipFill>
        <p:spPr>
          <a:xfrm>
            <a:off x="2128305" y="1998621"/>
            <a:ext cx="6552707" cy="4321999"/>
          </a:xfrm>
        </p:spPr>
      </p:pic>
      <p:sp>
        <p:nvSpPr>
          <p:cNvPr id="4" name="Content Placeholder 2">
            <a:extLst>
              <a:ext uri="{FF2B5EF4-FFF2-40B4-BE49-F238E27FC236}">
                <a16:creationId xmlns:a16="http://schemas.microsoft.com/office/drawing/2014/main" id="{8C01BC6E-61D0-0F89-35C5-C9B799A14BE5}"/>
              </a:ext>
            </a:extLst>
          </p:cNvPr>
          <p:cNvSpPr txBox="1">
            <a:spLocks/>
          </p:cNvSpPr>
          <p:nvPr/>
        </p:nvSpPr>
        <p:spPr>
          <a:xfrm>
            <a:off x="685801" y="1209716"/>
            <a:ext cx="10131425" cy="74002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t>2) </a:t>
            </a:r>
            <a:r>
              <a:rPr lang="en-US" dirty="0" err="1"/>
              <a:t>Bargraph</a:t>
            </a:r>
            <a:r>
              <a:rPr lang="en-US" dirty="0"/>
              <a:t> (state name)</a:t>
            </a:r>
          </a:p>
        </p:txBody>
      </p:sp>
    </p:spTree>
    <p:extLst>
      <p:ext uri="{BB962C8B-B14F-4D97-AF65-F5344CB8AC3E}">
        <p14:creationId xmlns:p14="http://schemas.microsoft.com/office/powerpoint/2010/main" val="223074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5423B-D9E4-6735-4558-85FADBF9DAF6}"/>
              </a:ext>
            </a:extLst>
          </p:cNvPr>
          <p:cNvSpPr>
            <a:spLocks noGrp="1"/>
          </p:cNvSpPr>
          <p:nvPr>
            <p:ph idx="1"/>
          </p:nvPr>
        </p:nvSpPr>
        <p:spPr/>
        <p:txBody>
          <a:bodyPr>
            <a:normAutofit fontScale="92500" lnSpcReduction="20000"/>
          </a:bodyPr>
          <a:lstStyle/>
          <a:p>
            <a:r>
              <a:rPr lang="en-US" dirty="0"/>
              <a:t>#Interpretation</a:t>
            </a:r>
          </a:p>
          <a:p>
            <a:r>
              <a:rPr lang="en-US" dirty="0"/>
              <a:t>#This bar graph represents data across various states in India.</a:t>
            </a:r>
          </a:p>
          <a:p>
            <a:r>
              <a:rPr lang="en-US" dirty="0"/>
              <a:t>#The x-axis represents different states in India.</a:t>
            </a:r>
          </a:p>
          <a:p>
            <a:r>
              <a:rPr lang="en-US" dirty="0"/>
              <a:t>#The y-axis represents counts from 0 to 80. </a:t>
            </a:r>
          </a:p>
          <a:p>
            <a:r>
              <a:rPr lang="en-US" dirty="0"/>
              <a:t>#Different colors represent different states; for example, orange bars represent Andaman and Nicobar Islands through Gujarat, blue bars represent Haryana through Lakshadweep, etc.</a:t>
            </a:r>
          </a:p>
          <a:p>
            <a:r>
              <a:rPr lang="en-US" dirty="0"/>
              <a:t>#Uttar Pradesh (pink) has the highest bar reaching close to 80 on the y-axis.</a:t>
            </a:r>
          </a:p>
          <a:p>
            <a:r>
              <a:rPr lang="en-US" dirty="0"/>
              <a:t>#Maharashtra (also pink) and Andhra Pradesh (orange) have significant counts as well but are less than Uttar Pradesh.</a:t>
            </a:r>
          </a:p>
          <a:p>
            <a:r>
              <a:rPr lang="en-US" dirty="0"/>
              <a:t>#Some states like Nagaland (blue), Sikkim (purple), and Mizoram (pink) have very low counts.</a:t>
            </a:r>
          </a:p>
          <a:p>
            <a:r>
              <a:rPr lang="en-US" dirty="0"/>
              <a:t>#In summary, this bar graph suggests Uttar Pradesh has the highest count of the unspecified metric, followed by Maharashtra and Andhra Pradesh</a:t>
            </a:r>
          </a:p>
        </p:txBody>
      </p:sp>
    </p:spTree>
    <p:extLst>
      <p:ext uri="{BB962C8B-B14F-4D97-AF65-F5344CB8AC3E}">
        <p14:creationId xmlns:p14="http://schemas.microsoft.com/office/powerpoint/2010/main" val="414701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24D80C-D7DA-CC25-901D-FA9E7E8605E9}"/>
              </a:ext>
            </a:extLst>
          </p:cNvPr>
          <p:cNvPicPr>
            <a:picLocks noGrp="1" noChangeAspect="1"/>
          </p:cNvPicPr>
          <p:nvPr>
            <p:ph idx="1"/>
          </p:nvPr>
        </p:nvPicPr>
        <p:blipFill>
          <a:blip r:embed="rId2"/>
          <a:stretch>
            <a:fillRect/>
          </a:stretch>
        </p:blipFill>
        <p:spPr>
          <a:xfrm>
            <a:off x="3403677" y="2141538"/>
            <a:ext cx="4695671" cy="3649662"/>
          </a:xfrm>
        </p:spPr>
      </p:pic>
      <p:sp>
        <p:nvSpPr>
          <p:cNvPr id="4" name="Content Placeholder 2">
            <a:extLst>
              <a:ext uri="{FF2B5EF4-FFF2-40B4-BE49-F238E27FC236}">
                <a16:creationId xmlns:a16="http://schemas.microsoft.com/office/drawing/2014/main" id="{28789F7E-FDDC-52A5-F550-7E36929FC30D}"/>
              </a:ext>
            </a:extLst>
          </p:cNvPr>
          <p:cNvSpPr txBox="1">
            <a:spLocks/>
          </p:cNvSpPr>
          <p:nvPr/>
        </p:nvSpPr>
        <p:spPr>
          <a:xfrm>
            <a:off x="685801" y="1209716"/>
            <a:ext cx="10131425" cy="74002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t>3) Scatter Plot (x = Total.No..</a:t>
            </a:r>
            <a:r>
              <a:rPr lang="en-US" dirty="0" err="1"/>
              <a:t>of.Workers</a:t>
            </a:r>
            <a:r>
              <a:rPr lang="en-US" dirty="0"/>
              <a:t>, y = Total.Exp.Rs..</a:t>
            </a:r>
            <a:r>
              <a:rPr lang="en-US" dirty="0" err="1"/>
              <a:t>in.Lakhs</a:t>
            </a:r>
            <a:r>
              <a:rPr lang="en-US" dirty="0"/>
              <a:t>..)</a:t>
            </a:r>
          </a:p>
        </p:txBody>
      </p:sp>
    </p:spTree>
    <p:extLst>
      <p:ext uri="{BB962C8B-B14F-4D97-AF65-F5344CB8AC3E}">
        <p14:creationId xmlns:p14="http://schemas.microsoft.com/office/powerpoint/2010/main" val="511507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DB5332-9D19-6C69-D194-FD3BD7EED47C}"/>
              </a:ext>
            </a:extLst>
          </p:cNvPr>
          <p:cNvSpPr>
            <a:spLocks noGrp="1"/>
          </p:cNvSpPr>
          <p:nvPr>
            <p:ph idx="1"/>
          </p:nvPr>
        </p:nvSpPr>
        <p:spPr/>
        <p:txBody>
          <a:bodyPr>
            <a:normAutofit fontScale="85000" lnSpcReduction="20000"/>
          </a:bodyPr>
          <a:lstStyle/>
          <a:p>
            <a:r>
              <a:rPr lang="en-US" dirty="0"/>
              <a:t>#Interpretation</a:t>
            </a:r>
          </a:p>
          <a:p>
            <a:r>
              <a:rPr lang="en-US" dirty="0"/>
              <a:t># This Scatter Plot is of Total Expenditure vs. Total Number of Workers".</a:t>
            </a:r>
          </a:p>
          <a:p>
            <a:r>
              <a:rPr lang="en-US" dirty="0"/>
              <a:t>  </a:t>
            </a:r>
          </a:p>
          <a:p>
            <a:r>
              <a:rPr lang="en-US" dirty="0"/>
              <a:t>#- The x-axis represents the "Total Number of Workers", ranging from 0 to 2,000,000.</a:t>
            </a:r>
          </a:p>
          <a:p>
            <a:r>
              <a:rPr lang="en-US" dirty="0"/>
              <a:t>#- The y-axis represents the "Total Expenditure (Rs in lakhs)", ranging from 0 to 50,000.</a:t>
            </a:r>
          </a:p>
          <a:p>
            <a:r>
              <a:rPr lang="en-US" dirty="0"/>
              <a:t>#- The black dots represent data points scattered across the graph. There is a dense clustering at the lower left corner indicating many instances where both total expenditure and number of workers are relatively low.</a:t>
            </a:r>
          </a:p>
          <a:p>
            <a:r>
              <a:rPr lang="en-US" dirty="0"/>
              <a:t>#- A blue line runs diagonally from the origin towards the upper right corner. This line represents the trend in the data and indicates a positive correlation between the two variables. This means as the number of workers increases, the total expenditure also tends to increase.</a:t>
            </a:r>
          </a:p>
          <a:p>
            <a:endParaRPr lang="en-US" dirty="0"/>
          </a:p>
          <a:p>
            <a:r>
              <a:rPr lang="en-US" dirty="0"/>
              <a:t>#In </a:t>
            </a:r>
            <a:r>
              <a:rPr lang="en-US" dirty="0" err="1"/>
              <a:t>summary,there</a:t>
            </a:r>
            <a:r>
              <a:rPr lang="en-US" dirty="0"/>
              <a:t> is a positive correlation between the total number of workers and the total expenditure. As the number of workers increases, the total expenditure also tends to increase. </a:t>
            </a:r>
          </a:p>
        </p:txBody>
      </p:sp>
    </p:spTree>
    <p:extLst>
      <p:ext uri="{BB962C8B-B14F-4D97-AF65-F5344CB8AC3E}">
        <p14:creationId xmlns:p14="http://schemas.microsoft.com/office/powerpoint/2010/main" val="76207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CCE86B-363C-5E9E-AA96-F7E7D663D295}"/>
              </a:ext>
            </a:extLst>
          </p:cNvPr>
          <p:cNvPicPr>
            <a:picLocks noGrp="1" noChangeAspect="1"/>
          </p:cNvPicPr>
          <p:nvPr>
            <p:ph idx="1"/>
          </p:nvPr>
        </p:nvPicPr>
        <p:blipFill>
          <a:blip r:embed="rId2"/>
          <a:stretch>
            <a:fillRect/>
          </a:stretch>
        </p:blipFill>
        <p:spPr>
          <a:xfrm>
            <a:off x="3403677" y="2141538"/>
            <a:ext cx="4695671" cy="3649662"/>
          </a:xfrm>
        </p:spPr>
      </p:pic>
      <p:sp>
        <p:nvSpPr>
          <p:cNvPr id="4" name="Content Placeholder 2">
            <a:extLst>
              <a:ext uri="{FF2B5EF4-FFF2-40B4-BE49-F238E27FC236}">
                <a16:creationId xmlns:a16="http://schemas.microsoft.com/office/drawing/2014/main" id="{191A1ED8-2EFE-C5C0-C1B3-90C257F4EAF5}"/>
              </a:ext>
            </a:extLst>
          </p:cNvPr>
          <p:cNvSpPr txBox="1">
            <a:spLocks/>
          </p:cNvSpPr>
          <p:nvPr/>
        </p:nvSpPr>
        <p:spPr>
          <a:xfrm>
            <a:off x="685801" y="1209716"/>
            <a:ext cx="10131425" cy="74002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dirty="0"/>
              <a:t>4) Scatter Plot (x = Total.No..</a:t>
            </a:r>
            <a:r>
              <a:rPr lang="en-US" dirty="0" err="1"/>
              <a:t>of.Active.Job.Cards</a:t>
            </a:r>
            <a:r>
              <a:rPr lang="en-US" dirty="0"/>
              <a:t>, y = Total.No..</a:t>
            </a:r>
            <a:r>
              <a:rPr lang="en-US" dirty="0" err="1"/>
              <a:t>of.Active.Workers</a:t>
            </a:r>
            <a:r>
              <a:rPr lang="en-US" dirty="0"/>
              <a:t>)</a:t>
            </a:r>
          </a:p>
        </p:txBody>
      </p:sp>
    </p:spTree>
    <p:extLst>
      <p:ext uri="{BB962C8B-B14F-4D97-AF65-F5344CB8AC3E}">
        <p14:creationId xmlns:p14="http://schemas.microsoft.com/office/powerpoint/2010/main" val="4027115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48</TotalTime>
  <Words>1153</Words>
  <Application>Microsoft Macintosh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Calibri</vt:lpstr>
      <vt:lpstr>Calibri Light</vt:lpstr>
      <vt:lpstr>Times New Roman</vt:lpstr>
      <vt:lpstr>Celestial</vt:lpstr>
      <vt:lpstr>exploratory data  analysis ETE </vt:lpstr>
      <vt:lpstr>SECTION A</vt:lpstr>
      <vt:lpstr>Graphs Ploted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relationship between variables </vt:lpstr>
      <vt:lpstr>PowerPoint Presentation</vt:lpstr>
      <vt:lpstr>PowerPoint Presentation</vt:lpstr>
      <vt:lpstr>Section B</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ETE </dc:title>
  <dc:creator>Febin Francis</dc:creator>
  <cp:lastModifiedBy>Febin Francis</cp:lastModifiedBy>
  <cp:revision>1</cp:revision>
  <dcterms:created xsi:type="dcterms:W3CDTF">2024-04-09T07:38:16Z</dcterms:created>
  <dcterms:modified xsi:type="dcterms:W3CDTF">2024-04-09T08:26:18Z</dcterms:modified>
</cp:coreProperties>
</file>