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libri" panose="020F0502020204030204" pitchFamily="34" charset="0"/>
      <p:regular r:id="rId13"/>
      <p:bold r:id="rId14"/>
      <p:italic r:id="rId15"/>
      <p:boldItalic r:id="rId16"/>
    </p:embeddedFont>
    <p:embeddedFont>
      <p:font typeface="Crimson Pro" pitchFamily="2" charset="77"/>
      <p:regular r:id="rId17"/>
    </p:embeddedFont>
    <p:embeddedFont>
      <p:font typeface="Heebo" pitchFamily="2" charset="-79"/>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597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31505"/>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374106"/>
            <a:ext cx="4869061" cy="3481388"/>
          </a:xfrm>
          <a:prstGeom prst="rect">
            <a:avLst/>
          </a:prstGeom>
        </p:spPr>
      </p:pic>
      <p:sp>
        <p:nvSpPr>
          <p:cNvPr id="4" name="Text 0"/>
          <p:cNvSpPr/>
          <p:nvPr/>
        </p:nvSpPr>
        <p:spPr>
          <a:xfrm>
            <a:off x="6350437" y="1602819"/>
            <a:ext cx="7415927" cy="4258628"/>
          </a:xfrm>
          <a:prstGeom prst="rect">
            <a:avLst/>
          </a:prstGeom>
          <a:noFill/>
          <a:ln/>
        </p:spPr>
        <p:txBody>
          <a:bodyPr wrap="square" lIns="0" tIns="0" rIns="0" bIns="0" rtlCol="0" anchor="t"/>
          <a:lstStyle/>
          <a:p>
            <a:pPr marL="0" indent="0">
              <a:lnSpc>
                <a:spcPts val="8350"/>
              </a:lnSpc>
              <a:buNone/>
            </a:pPr>
            <a:r>
              <a:rPr lang="en-US" sz="6700" dirty="0">
                <a:solidFill>
                  <a:srgbClr val="152D47"/>
                </a:solidFill>
                <a:latin typeface="Crimson Pro" pitchFamily="34" charset="0"/>
                <a:ea typeface="Crimson Pro" pitchFamily="34" charset="-122"/>
                <a:cs typeface="Crimson Pro" pitchFamily="34" charset="-120"/>
              </a:rPr>
              <a:t>Machine Learning Algorithms</a:t>
            </a:r>
            <a:endParaRPr lang="en-US" sz="6700" dirty="0"/>
          </a:p>
        </p:txBody>
      </p:sp>
      <p:sp>
        <p:nvSpPr>
          <p:cNvPr id="5" name="Text 1"/>
          <p:cNvSpPr/>
          <p:nvPr/>
        </p:nvSpPr>
        <p:spPr>
          <a:xfrm>
            <a:off x="6350437" y="6231731"/>
            <a:ext cx="7415927" cy="395049"/>
          </a:xfrm>
          <a:prstGeom prst="rect">
            <a:avLst/>
          </a:prstGeom>
          <a:noFill/>
          <a:ln/>
        </p:spPr>
        <p:txBody>
          <a:bodyPr wrap="non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.By : </a:t>
            </a:r>
            <a:r>
              <a:rPr lang="en-US" sz="1900" dirty="0" err="1">
                <a:solidFill>
                  <a:srgbClr val="4C4C4D"/>
                </a:solidFill>
                <a:latin typeface="Heebo" pitchFamily="34" charset="0"/>
                <a:ea typeface="Heebo" pitchFamily="34" charset="-122"/>
                <a:cs typeface="Heebo" pitchFamily="34" charset="-120"/>
              </a:rPr>
              <a:t>Febin</a:t>
            </a:r>
            <a:r>
              <a:rPr lang="en-US" sz="1900" dirty="0">
                <a:solidFill>
                  <a:srgbClr val="4C4C4D"/>
                </a:solidFill>
                <a:latin typeface="Heebo" pitchFamily="34" charset="0"/>
                <a:ea typeface="Heebo" pitchFamily="34" charset="-122"/>
                <a:cs typeface="Heebo" pitchFamily="34" charset="-120"/>
              </a:rPr>
              <a:t> Francis</a:t>
            </a:r>
            <a:endParaRPr lang="en-US" sz="1900" dirty="0"/>
          </a:p>
        </p:txBody>
      </p:sp>
      <p:sp>
        <p:nvSpPr>
          <p:cNvPr id="8" name="TextBox 7">
            <a:extLst>
              <a:ext uri="{FF2B5EF4-FFF2-40B4-BE49-F238E27FC236}">
                <a16:creationId xmlns:a16="http://schemas.microsoft.com/office/drawing/2014/main" id="{59982616-662E-6516-BDB8-C8D2267C317A}"/>
              </a:ext>
            </a:extLst>
          </p:cNvPr>
          <p:cNvSpPr txBox="1"/>
          <p:nvPr/>
        </p:nvSpPr>
        <p:spPr>
          <a:xfrm>
            <a:off x="12791924" y="7735576"/>
            <a:ext cx="1838476" cy="49402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1688306"/>
            <a:ext cx="4869061" cy="4852868"/>
          </a:xfrm>
          <a:prstGeom prst="rect">
            <a:avLst/>
          </a:prstGeom>
        </p:spPr>
      </p:pic>
      <p:sp>
        <p:nvSpPr>
          <p:cNvPr id="4" name="Text 0"/>
          <p:cNvSpPr/>
          <p:nvPr/>
        </p:nvSpPr>
        <p:spPr>
          <a:xfrm>
            <a:off x="6350437" y="1982272"/>
            <a:ext cx="7415927" cy="2314575"/>
          </a:xfrm>
          <a:prstGeom prst="rect">
            <a:avLst/>
          </a:prstGeom>
          <a:noFill/>
          <a:ln/>
        </p:spPr>
        <p:txBody>
          <a:bodyPr wrap="squar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Fine-Tuning Cut-Off Value with Cost of Misclassification</a:t>
            </a:r>
            <a:endParaRPr lang="en-US" sz="4850" dirty="0"/>
          </a:p>
        </p:txBody>
      </p:sp>
      <p:sp>
        <p:nvSpPr>
          <p:cNvPr id="5" name="Text 1"/>
          <p:cNvSpPr/>
          <p:nvPr/>
        </p:nvSpPr>
        <p:spPr>
          <a:xfrm>
            <a:off x="6350437" y="4667131"/>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The cut-off value is adjusted to maximize the number of Not Joining cases classified correctly. The model prioritizes identifying class 1 cases (high recall for class 1) but at the expense of precision and overall accuracy.</a:t>
            </a:r>
            <a:endParaRPr lang="en-US" sz="1900" dirty="0"/>
          </a:p>
        </p:txBody>
      </p:sp>
      <p:sp>
        <p:nvSpPr>
          <p:cNvPr id="6" name="TextBox 5">
            <a:extLst>
              <a:ext uri="{FF2B5EF4-FFF2-40B4-BE49-F238E27FC236}">
                <a16:creationId xmlns:a16="http://schemas.microsoft.com/office/drawing/2014/main" id="{F0FBEE0C-2EDD-6078-52C5-70E5608CAC92}"/>
              </a:ext>
            </a:extLst>
          </p:cNvPr>
          <p:cNvSpPr txBox="1"/>
          <p:nvPr/>
        </p:nvSpPr>
        <p:spPr>
          <a:xfrm>
            <a:off x="12791924" y="7735576"/>
            <a:ext cx="1838476" cy="49402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52610" y="2288858"/>
            <a:ext cx="4869180" cy="3651885"/>
          </a:xfrm>
          <a:prstGeom prst="rect">
            <a:avLst/>
          </a:prstGeom>
        </p:spPr>
      </p:pic>
      <p:sp>
        <p:nvSpPr>
          <p:cNvPr id="4" name="Text 0"/>
          <p:cNvSpPr/>
          <p:nvPr/>
        </p:nvSpPr>
        <p:spPr>
          <a:xfrm>
            <a:off x="864037" y="1893213"/>
            <a:ext cx="7049214" cy="771525"/>
          </a:xfrm>
          <a:prstGeom prst="rect">
            <a:avLst/>
          </a:prstGeom>
          <a:noFill/>
          <a:ln/>
        </p:spPr>
        <p:txBody>
          <a:bodyPr wrap="non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Correlation Matrix Analysis</a:t>
            </a:r>
            <a:endParaRPr lang="en-US" sz="4850" dirty="0"/>
          </a:p>
        </p:txBody>
      </p:sp>
      <p:sp>
        <p:nvSpPr>
          <p:cNvPr id="5" name="Shape 1"/>
          <p:cNvSpPr/>
          <p:nvPr/>
        </p:nvSpPr>
        <p:spPr>
          <a:xfrm>
            <a:off x="864037" y="3035022"/>
            <a:ext cx="7415927" cy="1443514"/>
          </a:xfrm>
          <a:prstGeom prst="roundRect">
            <a:avLst>
              <a:gd name="adj" fmla="val 2565"/>
            </a:avLst>
          </a:prstGeom>
          <a:noFill/>
          <a:ln w="15240">
            <a:solidFill>
              <a:srgbClr val="000000">
                <a:alpha val="8000"/>
              </a:srgbClr>
            </a:solidFill>
            <a:prstDash val="solid"/>
          </a:ln>
        </p:spPr>
      </p:sp>
      <p:sp>
        <p:nvSpPr>
          <p:cNvPr id="6" name="Shape 2"/>
          <p:cNvSpPr/>
          <p:nvPr/>
        </p:nvSpPr>
        <p:spPr>
          <a:xfrm>
            <a:off x="879277" y="3050262"/>
            <a:ext cx="7385447" cy="706517"/>
          </a:xfrm>
          <a:prstGeom prst="rect">
            <a:avLst/>
          </a:prstGeom>
          <a:solidFill>
            <a:srgbClr val="FFFFFF">
              <a:alpha val="4000"/>
            </a:srgbClr>
          </a:solidFill>
          <a:ln/>
        </p:spPr>
      </p:sp>
      <p:sp>
        <p:nvSpPr>
          <p:cNvPr id="7" name="Text 3"/>
          <p:cNvSpPr/>
          <p:nvPr/>
        </p:nvSpPr>
        <p:spPr>
          <a:xfrm>
            <a:off x="1126093" y="3205996"/>
            <a:ext cx="3195280" cy="395049"/>
          </a:xfrm>
          <a:prstGeom prst="rect">
            <a:avLst/>
          </a:prstGeom>
          <a:noFill/>
          <a:ln/>
        </p:spPr>
        <p:txBody>
          <a:bodyPr wrap="non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SLNO and Candidate Ref</a:t>
            </a:r>
            <a:endParaRPr lang="en-US" sz="1900" dirty="0"/>
          </a:p>
        </p:txBody>
      </p:sp>
      <p:sp>
        <p:nvSpPr>
          <p:cNvPr id="8" name="Text 4"/>
          <p:cNvSpPr/>
          <p:nvPr/>
        </p:nvSpPr>
        <p:spPr>
          <a:xfrm>
            <a:off x="4822627" y="3205996"/>
            <a:ext cx="3195280" cy="395049"/>
          </a:xfrm>
          <a:prstGeom prst="rect">
            <a:avLst/>
          </a:prstGeom>
          <a:noFill/>
          <a:ln/>
        </p:spPr>
        <p:txBody>
          <a:bodyPr wrap="non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0.898788</a:t>
            </a:r>
            <a:endParaRPr lang="en-US" sz="1900" dirty="0"/>
          </a:p>
        </p:txBody>
      </p:sp>
      <p:sp>
        <p:nvSpPr>
          <p:cNvPr id="9" name="Shape 5"/>
          <p:cNvSpPr/>
          <p:nvPr/>
        </p:nvSpPr>
        <p:spPr>
          <a:xfrm>
            <a:off x="879277" y="3756779"/>
            <a:ext cx="7385447" cy="706517"/>
          </a:xfrm>
          <a:prstGeom prst="rect">
            <a:avLst/>
          </a:prstGeom>
          <a:solidFill>
            <a:srgbClr val="000000">
              <a:alpha val="4000"/>
            </a:srgbClr>
          </a:solidFill>
          <a:ln/>
        </p:spPr>
      </p:sp>
      <p:sp>
        <p:nvSpPr>
          <p:cNvPr id="10" name="Text 6"/>
          <p:cNvSpPr/>
          <p:nvPr/>
        </p:nvSpPr>
        <p:spPr>
          <a:xfrm>
            <a:off x="1126093" y="3912513"/>
            <a:ext cx="3195280" cy="395049"/>
          </a:xfrm>
          <a:prstGeom prst="rect">
            <a:avLst/>
          </a:prstGeom>
          <a:noFill/>
          <a:ln/>
        </p:spPr>
        <p:txBody>
          <a:bodyPr wrap="non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Candidate Ref and SLNO</a:t>
            </a:r>
            <a:endParaRPr lang="en-US" sz="1900" dirty="0"/>
          </a:p>
        </p:txBody>
      </p:sp>
      <p:sp>
        <p:nvSpPr>
          <p:cNvPr id="11" name="Text 7"/>
          <p:cNvSpPr/>
          <p:nvPr/>
        </p:nvSpPr>
        <p:spPr>
          <a:xfrm>
            <a:off x="4822627" y="3912513"/>
            <a:ext cx="3195280" cy="395049"/>
          </a:xfrm>
          <a:prstGeom prst="rect">
            <a:avLst/>
          </a:prstGeom>
          <a:noFill/>
          <a:ln/>
        </p:spPr>
        <p:txBody>
          <a:bodyPr wrap="non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0.898788</a:t>
            </a:r>
            <a:endParaRPr lang="en-US" sz="1900" dirty="0"/>
          </a:p>
        </p:txBody>
      </p:sp>
      <p:sp>
        <p:nvSpPr>
          <p:cNvPr id="12" name="Text 8"/>
          <p:cNvSpPr/>
          <p:nvPr/>
        </p:nvSpPr>
        <p:spPr>
          <a:xfrm>
            <a:off x="864037" y="4756190"/>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Highly correlated features (correlation &gt; 0.70) are identified. Actions to take include removing one of the correlated features, using Principal Component Analysis (PCA), or applying regularization techniques.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505"/>
          </a:xfrm>
          <a:prstGeom prst="rect">
            <a:avLst/>
          </a:prstGeom>
        </p:spPr>
      </p:pic>
      <p:pic>
        <p:nvPicPr>
          <p:cNvPr id="3" name="Image 1" descr="preencoded.png"/>
          <p:cNvPicPr>
            <a:picLocks noChangeAspect="1"/>
          </p:cNvPicPr>
          <p:nvPr/>
        </p:nvPicPr>
        <p:blipFill>
          <a:blip r:embed="rId4"/>
          <a:stretch>
            <a:fillRect/>
          </a:stretch>
        </p:blipFill>
        <p:spPr>
          <a:xfrm>
            <a:off x="9444752" y="2487454"/>
            <a:ext cx="4884896" cy="3256598"/>
          </a:xfrm>
          <a:prstGeom prst="rect">
            <a:avLst/>
          </a:prstGeom>
        </p:spPr>
      </p:pic>
      <p:sp>
        <p:nvSpPr>
          <p:cNvPr id="4" name="Text 0"/>
          <p:cNvSpPr/>
          <p:nvPr/>
        </p:nvSpPr>
        <p:spPr>
          <a:xfrm>
            <a:off x="842248" y="661749"/>
            <a:ext cx="7124105" cy="751999"/>
          </a:xfrm>
          <a:prstGeom prst="rect">
            <a:avLst/>
          </a:prstGeom>
          <a:noFill/>
          <a:ln/>
        </p:spPr>
        <p:txBody>
          <a:bodyPr wrap="none" lIns="0" tIns="0" rIns="0" bIns="0" rtlCol="0" anchor="t"/>
          <a:lstStyle/>
          <a:p>
            <a:pPr marL="0" indent="0">
              <a:lnSpc>
                <a:spcPts val="5900"/>
              </a:lnSpc>
              <a:buNone/>
            </a:pPr>
            <a:r>
              <a:rPr lang="en-US" sz="4700" dirty="0">
                <a:solidFill>
                  <a:srgbClr val="152D47"/>
                </a:solidFill>
                <a:latin typeface="Crimson Pro" pitchFamily="34" charset="0"/>
                <a:ea typeface="Crimson Pro" pitchFamily="34" charset="-122"/>
                <a:cs typeface="Crimson Pro" pitchFamily="34" charset="-120"/>
              </a:rPr>
              <a:t>LOB\_Hike\_Offered Feature</a:t>
            </a:r>
            <a:endParaRPr lang="en-US" sz="4700" dirty="0"/>
          </a:p>
        </p:txBody>
      </p:sp>
      <p:sp>
        <p:nvSpPr>
          <p:cNvPr id="5" name="Shape 1"/>
          <p:cNvSpPr/>
          <p:nvPr/>
        </p:nvSpPr>
        <p:spPr>
          <a:xfrm>
            <a:off x="842248" y="1774627"/>
            <a:ext cx="7459504" cy="1771293"/>
          </a:xfrm>
          <a:prstGeom prst="roundRect">
            <a:avLst>
              <a:gd name="adj" fmla="val 2038"/>
            </a:avLst>
          </a:prstGeom>
          <a:solidFill>
            <a:srgbClr val="F2EEEE"/>
          </a:solidFill>
          <a:ln/>
        </p:spPr>
      </p:sp>
      <p:sp>
        <p:nvSpPr>
          <p:cNvPr id="6" name="Text 2"/>
          <p:cNvSpPr/>
          <p:nvPr/>
        </p:nvSpPr>
        <p:spPr>
          <a:xfrm>
            <a:off x="1082873" y="2015252"/>
            <a:ext cx="3679269" cy="375880"/>
          </a:xfrm>
          <a:prstGeom prst="rect">
            <a:avLst/>
          </a:prstGeom>
          <a:noFill/>
          <a:ln/>
        </p:spPr>
        <p:txBody>
          <a:bodyPr wrap="none" lIns="0" tIns="0" rIns="0" bIns="0" rtlCol="0" anchor="t"/>
          <a:lstStyle/>
          <a:p>
            <a:pPr marL="0" indent="0">
              <a:lnSpc>
                <a:spcPts val="2950"/>
              </a:lnSpc>
              <a:buNone/>
            </a:pPr>
            <a:r>
              <a:rPr lang="en-US" sz="2350" dirty="0">
                <a:solidFill>
                  <a:srgbClr val="4C4C4D"/>
                </a:solidFill>
                <a:latin typeface="Crimson Pro" pitchFamily="34" charset="0"/>
                <a:ea typeface="Crimson Pro" pitchFamily="34" charset="-122"/>
                <a:cs typeface="Crimson Pro" pitchFamily="34" charset="-120"/>
              </a:rPr>
              <a:t>Variation in Hike Across LOBs</a:t>
            </a:r>
            <a:endParaRPr lang="en-US" sz="2350" dirty="0"/>
          </a:p>
        </p:txBody>
      </p:sp>
      <p:sp>
        <p:nvSpPr>
          <p:cNvPr id="7" name="Text 3"/>
          <p:cNvSpPr/>
          <p:nvPr/>
        </p:nvSpPr>
        <p:spPr>
          <a:xfrm>
            <a:off x="1082873" y="2535436"/>
            <a:ext cx="6978253" cy="769858"/>
          </a:xfrm>
          <a:prstGeom prst="rect">
            <a:avLst/>
          </a:prstGeom>
          <a:noFill/>
          <a:ln/>
        </p:spPr>
        <p:txBody>
          <a:bodyPr wrap="square" lIns="0" tIns="0" rIns="0" bIns="0" rtlCol="0" anchor="t"/>
          <a:lstStyle/>
          <a:p>
            <a:pPr marL="0" indent="0">
              <a:lnSpc>
                <a:spcPts val="3000"/>
              </a:lnSpc>
              <a:buNone/>
            </a:pPr>
            <a:r>
              <a:rPr lang="en-US" sz="1850" dirty="0">
                <a:solidFill>
                  <a:srgbClr val="4C4C4D"/>
                </a:solidFill>
                <a:latin typeface="Heebo" pitchFamily="34" charset="0"/>
                <a:ea typeface="Heebo" pitchFamily="34" charset="-122"/>
                <a:cs typeface="Heebo" pitchFamily="34" charset="-120"/>
              </a:rPr>
              <a:t>Examines whether the percentage hike offered differs significantly across various Lines of Business.</a:t>
            </a:r>
            <a:endParaRPr lang="en-US" sz="1850" dirty="0"/>
          </a:p>
        </p:txBody>
      </p:sp>
      <p:sp>
        <p:nvSpPr>
          <p:cNvPr id="8" name="Shape 4"/>
          <p:cNvSpPr/>
          <p:nvPr/>
        </p:nvSpPr>
        <p:spPr>
          <a:xfrm>
            <a:off x="842248" y="3786545"/>
            <a:ext cx="7459504" cy="1771293"/>
          </a:xfrm>
          <a:prstGeom prst="roundRect">
            <a:avLst>
              <a:gd name="adj" fmla="val 2038"/>
            </a:avLst>
          </a:prstGeom>
          <a:solidFill>
            <a:srgbClr val="F2EEEE"/>
          </a:solidFill>
          <a:ln/>
        </p:spPr>
      </p:sp>
      <p:sp>
        <p:nvSpPr>
          <p:cNvPr id="9" name="Text 5"/>
          <p:cNvSpPr/>
          <p:nvPr/>
        </p:nvSpPr>
        <p:spPr>
          <a:xfrm>
            <a:off x="1082873" y="4027170"/>
            <a:ext cx="4047887" cy="375880"/>
          </a:xfrm>
          <a:prstGeom prst="rect">
            <a:avLst/>
          </a:prstGeom>
          <a:noFill/>
          <a:ln/>
        </p:spPr>
        <p:txBody>
          <a:bodyPr wrap="none" lIns="0" tIns="0" rIns="0" bIns="0" rtlCol="0" anchor="t"/>
          <a:lstStyle/>
          <a:p>
            <a:pPr marL="0" indent="0">
              <a:lnSpc>
                <a:spcPts val="2950"/>
              </a:lnSpc>
              <a:buNone/>
            </a:pPr>
            <a:r>
              <a:rPr lang="en-US" sz="2350" dirty="0">
                <a:solidFill>
                  <a:srgbClr val="4C4C4D"/>
                </a:solidFill>
                <a:latin typeface="Crimson Pro" pitchFamily="34" charset="0"/>
                <a:ea typeface="Crimson Pro" pitchFamily="34" charset="-122"/>
                <a:cs typeface="Crimson Pro" pitchFamily="34" charset="-120"/>
              </a:rPr>
              <a:t>Impact of LOB on Compensation</a:t>
            </a:r>
            <a:endParaRPr lang="en-US" sz="2350" dirty="0"/>
          </a:p>
        </p:txBody>
      </p:sp>
      <p:sp>
        <p:nvSpPr>
          <p:cNvPr id="10" name="Text 6"/>
          <p:cNvSpPr/>
          <p:nvPr/>
        </p:nvSpPr>
        <p:spPr>
          <a:xfrm>
            <a:off x="1082873" y="4547354"/>
            <a:ext cx="6978253" cy="769858"/>
          </a:xfrm>
          <a:prstGeom prst="rect">
            <a:avLst/>
          </a:prstGeom>
          <a:noFill/>
          <a:ln/>
        </p:spPr>
        <p:txBody>
          <a:bodyPr wrap="square" lIns="0" tIns="0" rIns="0" bIns="0" rtlCol="0" anchor="t"/>
          <a:lstStyle/>
          <a:p>
            <a:pPr marL="0" indent="0">
              <a:lnSpc>
                <a:spcPts val="3000"/>
              </a:lnSpc>
              <a:buNone/>
            </a:pPr>
            <a:r>
              <a:rPr lang="en-US" sz="1850" dirty="0">
                <a:solidFill>
                  <a:srgbClr val="4C4C4D"/>
                </a:solidFill>
                <a:latin typeface="Heebo" pitchFamily="34" charset="0"/>
                <a:ea typeface="Heebo" pitchFamily="34" charset="-122"/>
                <a:cs typeface="Heebo" pitchFamily="34" charset="-120"/>
              </a:rPr>
              <a:t>Assesses if the LOB a candidate is joining influences the percentage hike offered.</a:t>
            </a:r>
            <a:endParaRPr lang="en-US" sz="1850" dirty="0"/>
          </a:p>
        </p:txBody>
      </p:sp>
      <p:sp>
        <p:nvSpPr>
          <p:cNvPr id="11" name="Shape 7"/>
          <p:cNvSpPr/>
          <p:nvPr/>
        </p:nvSpPr>
        <p:spPr>
          <a:xfrm>
            <a:off x="842248" y="5798463"/>
            <a:ext cx="7459504" cy="1771293"/>
          </a:xfrm>
          <a:prstGeom prst="roundRect">
            <a:avLst>
              <a:gd name="adj" fmla="val 2038"/>
            </a:avLst>
          </a:prstGeom>
          <a:solidFill>
            <a:srgbClr val="F2EEEE"/>
          </a:solidFill>
          <a:ln/>
        </p:spPr>
      </p:sp>
      <p:sp>
        <p:nvSpPr>
          <p:cNvPr id="12" name="Text 8"/>
          <p:cNvSpPr/>
          <p:nvPr/>
        </p:nvSpPr>
        <p:spPr>
          <a:xfrm>
            <a:off x="1082873" y="6039088"/>
            <a:ext cx="3519845" cy="375880"/>
          </a:xfrm>
          <a:prstGeom prst="rect">
            <a:avLst/>
          </a:prstGeom>
          <a:noFill/>
          <a:ln/>
        </p:spPr>
        <p:txBody>
          <a:bodyPr wrap="none" lIns="0" tIns="0" rIns="0" bIns="0" rtlCol="0" anchor="t"/>
          <a:lstStyle/>
          <a:p>
            <a:pPr marL="0" indent="0">
              <a:lnSpc>
                <a:spcPts val="2950"/>
              </a:lnSpc>
              <a:buNone/>
            </a:pPr>
            <a:r>
              <a:rPr lang="en-US" sz="2350" dirty="0">
                <a:solidFill>
                  <a:srgbClr val="4C4C4D"/>
                </a:solidFill>
                <a:latin typeface="Crimson Pro" pitchFamily="34" charset="0"/>
                <a:ea typeface="Crimson Pro" pitchFamily="34" charset="-122"/>
                <a:cs typeface="Crimson Pro" pitchFamily="34" charset="-120"/>
              </a:rPr>
              <a:t>Grouping and Segmentation</a:t>
            </a:r>
            <a:endParaRPr lang="en-US" sz="2350" dirty="0"/>
          </a:p>
        </p:txBody>
      </p:sp>
      <p:sp>
        <p:nvSpPr>
          <p:cNvPr id="13" name="Text 9"/>
          <p:cNvSpPr/>
          <p:nvPr/>
        </p:nvSpPr>
        <p:spPr>
          <a:xfrm>
            <a:off x="1082873" y="6559272"/>
            <a:ext cx="6978253" cy="769858"/>
          </a:xfrm>
          <a:prstGeom prst="rect">
            <a:avLst/>
          </a:prstGeom>
          <a:noFill/>
          <a:ln/>
        </p:spPr>
        <p:txBody>
          <a:bodyPr wrap="square" lIns="0" tIns="0" rIns="0" bIns="0" rtlCol="0" anchor="t"/>
          <a:lstStyle/>
          <a:p>
            <a:pPr marL="0" indent="0">
              <a:lnSpc>
                <a:spcPts val="3000"/>
              </a:lnSpc>
              <a:buNone/>
            </a:pPr>
            <a:r>
              <a:rPr lang="en-US" sz="1850" dirty="0">
                <a:solidFill>
                  <a:srgbClr val="4C4C4D"/>
                </a:solidFill>
                <a:latin typeface="Heebo" pitchFamily="34" charset="0"/>
                <a:ea typeface="Heebo" pitchFamily="34" charset="-122"/>
                <a:cs typeface="Heebo" pitchFamily="34" charset="-120"/>
              </a:rPr>
              <a:t>Groups data based on the combination of LOB and hike offered to find patterns.</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937974"/>
            <a:ext cx="9328309" cy="771525"/>
          </a:xfrm>
          <a:prstGeom prst="rect">
            <a:avLst/>
          </a:prstGeom>
          <a:noFill/>
          <a:ln/>
        </p:spPr>
        <p:txBody>
          <a:bodyPr wrap="non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Feature Selection for Model Building</a:t>
            </a:r>
            <a:endParaRPr lang="en-US" sz="4850" dirty="0"/>
          </a:p>
        </p:txBody>
      </p:sp>
      <p:sp>
        <p:nvSpPr>
          <p:cNvPr id="3" name="Text 1"/>
          <p:cNvSpPr/>
          <p:nvPr/>
        </p:nvSpPr>
        <p:spPr>
          <a:xfrm>
            <a:off x="864037" y="232660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52D47"/>
                </a:solidFill>
                <a:latin typeface="Crimson Pro" pitchFamily="34" charset="0"/>
                <a:ea typeface="Crimson Pro" pitchFamily="34" charset="-122"/>
                <a:cs typeface="Crimson Pro" pitchFamily="34" charset="-120"/>
              </a:rPr>
              <a:t>Numeric Features</a:t>
            </a:r>
            <a:endParaRPr lang="en-US" sz="2400" dirty="0"/>
          </a:p>
        </p:txBody>
      </p:sp>
      <p:sp>
        <p:nvSpPr>
          <p:cNvPr id="4" name="Text 2"/>
          <p:cNvSpPr/>
          <p:nvPr/>
        </p:nvSpPr>
        <p:spPr>
          <a:xfrm>
            <a:off x="1258967" y="2959179"/>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Duration to accept the offer</a:t>
            </a:r>
            <a:endParaRPr lang="en-US" sz="1900" dirty="0"/>
          </a:p>
        </p:txBody>
      </p:sp>
      <p:sp>
        <p:nvSpPr>
          <p:cNvPr id="5" name="Text 3"/>
          <p:cNvSpPr/>
          <p:nvPr/>
        </p:nvSpPr>
        <p:spPr>
          <a:xfrm>
            <a:off x="1258967" y="3440549"/>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Notice period</a:t>
            </a:r>
            <a:endParaRPr lang="en-US" sz="1900" dirty="0"/>
          </a:p>
        </p:txBody>
      </p:sp>
      <p:sp>
        <p:nvSpPr>
          <p:cNvPr id="6" name="Text 4"/>
          <p:cNvSpPr/>
          <p:nvPr/>
        </p:nvSpPr>
        <p:spPr>
          <a:xfrm>
            <a:off x="1258967" y="3921919"/>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Percentage hike expected/offered</a:t>
            </a:r>
            <a:endParaRPr lang="en-US" sz="1900" dirty="0"/>
          </a:p>
        </p:txBody>
      </p:sp>
      <p:sp>
        <p:nvSpPr>
          <p:cNvPr id="7" name="Text 5"/>
          <p:cNvSpPr/>
          <p:nvPr/>
        </p:nvSpPr>
        <p:spPr>
          <a:xfrm>
            <a:off x="1258967" y="440328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Percent difference CTC</a:t>
            </a:r>
            <a:endParaRPr lang="en-US" sz="1900" dirty="0"/>
          </a:p>
        </p:txBody>
      </p:sp>
      <p:sp>
        <p:nvSpPr>
          <p:cNvPr id="8" name="Text 6"/>
          <p:cNvSpPr/>
          <p:nvPr/>
        </p:nvSpPr>
        <p:spPr>
          <a:xfrm>
            <a:off x="1258967" y="488465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REX (in years)</a:t>
            </a:r>
            <a:endParaRPr lang="en-US" sz="1900" dirty="0"/>
          </a:p>
        </p:txBody>
      </p:sp>
      <p:sp>
        <p:nvSpPr>
          <p:cNvPr id="9" name="Text 7"/>
          <p:cNvSpPr/>
          <p:nvPr/>
        </p:nvSpPr>
        <p:spPr>
          <a:xfrm>
            <a:off x="1258967" y="536602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Age</a:t>
            </a:r>
            <a:endParaRPr lang="en-US" sz="1900" dirty="0"/>
          </a:p>
        </p:txBody>
      </p:sp>
      <p:sp>
        <p:nvSpPr>
          <p:cNvPr id="10" name="Text 8"/>
          <p:cNvSpPr/>
          <p:nvPr/>
        </p:nvSpPr>
        <p:spPr>
          <a:xfrm>
            <a:off x="7623929" y="232660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52D47"/>
                </a:solidFill>
                <a:latin typeface="Crimson Pro" pitchFamily="34" charset="0"/>
                <a:ea typeface="Crimson Pro" pitchFamily="34" charset="-122"/>
                <a:cs typeface="Crimson Pro" pitchFamily="34" charset="-120"/>
              </a:rPr>
              <a:t>Categorical Features</a:t>
            </a:r>
            <a:endParaRPr lang="en-US" sz="2400" dirty="0"/>
          </a:p>
        </p:txBody>
      </p:sp>
      <p:sp>
        <p:nvSpPr>
          <p:cNvPr id="11" name="Text 9"/>
          <p:cNvSpPr/>
          <p:nvPr/>
        </p:nvSpPr>
        <p:spPr>
          <a:xfrm>
            <a:off x="8018859" y="2959179"/>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DOJ extended (Yes/No)</a:t>
            </a:r>
            <a:endParaRPr lang="en-US" sz="1900" dirty="0"/>
          </a:p>
        </p:txBody>
      </p:sp>
      <p:sp>
        <p:nvSpPr>
          <p:cNvPr id="12" name="Text 10"/>
          <p:cNvSpPr/>
          <p:nvPr/>
        </p:nvSpPr>
        <p:spPr>
          <a:xfrm>
            <a:off x="8018859" y="3440549"/>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Joining bonus (Yes/No)</a:t>
            </a:r>
            <a:endParaRPr lang="en-US" sz="1900" dirty="0"/>
          </a:p>
        </p:txBody>
      </p:sp>
      <p:sp>
        <p:nvSpPr>
          <p:cNvPr id="13" name="Text 11"/>
          <p:cNvSpPr/>
          <p:nvPr/>
        </p:nvSpPr>
        <p:spPr>
          <a:xfrm>
            <a:off x="8018859" y="3921919"/>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Gender (Male/Female)</a:t>
            </a:r>
            <a:endParaRPr lang="en-US" sz="1900" dirty="0"/>
          </a:p>
        </p:txBody>
      </p:sp>
      <p:sp>
        <p:nvSpPr>
          <p:cNvPr id="14" name="Text 12"/>
          <p:cNvSpPr/>
          <p:nvPr/>
        </p:nvSpPr>
        <p:spPr>
          <a:xfrm>
            <a:off x="8018859" y="440328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Candidate relocate actual (Yes/No)</a:t>
            </a:r>
            <a:endParaRPr lang="en-US" sz="1900" dirty="0"/>
          </a:p>
        </p:txBody>
      </p:sp>
      <p:sp>
        <p:nvSpPr>
          <p:cNvPr id="15" name="Text 13"/>
          <p:cNvSpPr/>
          <p:nvPr/>
        </p:nvSpPr>
        <p:spPr>
          <a:xfrm>
            <a:off x="8018859" y="488465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Status (Yes/No)</a:t>
            </a:r>
            <a:endParaRPr lang="en-US" sz="1900" dirty="0"/>
          </a:p>
        </p:txBody>
      </p:sp>
      <p:sp>
        <p:nvSpPr>
          <p:cNvPr id="16" name="Text 14"/>
          <p:cNvSpPr/>
          <p:nvPr/>
        </p:nvSpPr>
        <p:spPr>
          <a:xfrm>
            <a:off x="8018859" y="536602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Offered band (E0/E1/E2/E3)</a:t>
            </a:r>
            <a:endParaRPr lang="en-US" sz="1900" dirty="0"/>
          </a:p>
        </p:txBody>
      </p:sp>
      <p:sp>
        <p:nvSpPr>
          <p:cNvPr id="17" name="Text 15"/>
          <p:cNvSpPr/>
          <p:nvPr/>
        </p:nvSpPr>
        <p:spPr>
          <a:xfrm>
            <a:off x="8018859" y="5847398"/>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Candidate source (Employee referral/Agency/Direct)</a:t>
            </a:r>
            <a:endParaRPr lang="en-US" sz="1900" dirty="0"/>
          </a:p>
        </p:txBody>
      </p:sp>
      <p:sp>
        <p:nvSpPr>
          <p:cNvPr id="18" name="Text 16"/>
          <p:cNvSpPr/>
          <p:nvPr/>
        </p:nvSpPr>
        <p:spPr>
          <a:xfrm>
            <a:off x="8018859" y="632876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LOB (Line of Business)</a:t>
            </a:r>
            <a:endParaRPr lang="en-US" sz="1900" dirty="0"/>
          </a:p>
        </p:txBody>
      </p:sp>
      <p:sp>
        <p:nvSpPr>
          <p:cNvPr id="19" name="Text 17"/>
          <p:cNvSpPr/>
          <p:nvPr/>
        </p:nvSpPr>
        <p:spPr>
          <a:xfrm>
            <a:off x="8018859" y="681013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Location</a:t>
            </a:r>
            <a:endParaRPr lang="en-US" sz="1900" dirty="0"/>
          </a:p>
        </p:txBody>
      </p:sp>
      <p:sp>
        <p:nvSpPr>
          <p:cNvPr id="20" name="TextBox 19">
            <a:extLst>
              <a:ext uri="{FF2B5EF4-FFF2-40B4-BE49-F238E27FC236}">
                <a16:creationId xmlns:a16="http://schemas.microsoft.com/office/drawing/2014/main" id="{09249349-C292-5C6B-C50E-018BC6324F75}"/>
              </a:ext>
            </a:extLst>
          </p:cNvPr>
          <p:cNvSpPr txBox="1"/>
          <p:nvPr/>
        </p:nvSpPr>
        <p:spPr>
          <a:xfrm>
            <a:off x="12791924" y="7735576"/>
            <a:ext cx="1838476" cy="49402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376130"/>
            <a:ext cx="4869061" cy="3477339"/>
          </a:xfrm>
          <a:prstGeom prst="rect">
            <a:avLst/>
          </a:prstGeom>
        </p:spPr>
      </p:pic>
      <p:sp>
        <p:nvSpPr>
          <p:cNvPr id="4" name="Text 0"/>
          <p:cNvSpPr/>
          <p:nvPr/>
        </p:nvSpPr>
        <p:spPr>
          <a:xfrm>
            <a:off x="6350437" y="3148846"/>
            <a:ext cx="6172200" cy="771525"/>
          </a:xfrm>
          <a:prstGeom prst="rect">
            <a:avLst/>
          </a:prstGeom>
          <a:noFill/>
          <a:ln/>
        </p:spPr>
        <p:txBody>
          <a:bodyPr wrap="non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Data Splitting</a:t>
            </a:r>
            <a:endParaRPr lang="en-US" sz="4850" dirty="0"/>
          </a:p>
        </p:txBody>
      </p:sp>
      <p:sp>
        <p:nvSpPr>
          <p:cNvPr id="5" name="Text 1"/>
          <p:cNvSpPr/>
          <p:nvPr/>
        </p:nvSpPr>
        <p:spPr>
          <a:xfrm>
            <a:off x="6350437" y="4290655"/>
            <a:ext cx="7415927" cy="790099"/>
          </a:xfrm>
          <a:prstGeom prst="rect">
            <a:avLst/>
          </a:prstGeom>
          <a:noFill/>
          <a:ln/>
        </p:spPr>
        <p:txBody>
          <a:bodyPr wrap="squar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The data is split into training and test sets, with 80% for training and 20% for testing.</a:t>
            </a:r>
            <a:endParaRPr lang="en-US" sz="1900" dirty="0"/>
          </a:p>
        </p:txBody>
      </p:sp>
      <p:sp>
        <p:nvSpPr>
          <p:cNvPr id="6" name="TextBox 5">
            <a:extLst>
              <a:ext uri="{FF2B5EF4-FFF2-40B4-BE49-F238E27FC236}">
                <a16:creationId xmlns:a16="http://schemas.microsoft.com/office/drawing/2014/main" id="{E7696BCC-C3A5-012D-9737-18D82B97B4D5}"/>
              </a:ext>
            </a:extLst>
          </p:cNvPr>
          <p:cNvSpPr txBox="1"/>
          <p:nvPr/>
        </p:nvSpPr>
        <p:spPr>
          <a:xfrm>
            <a:off x="12791924" y="7735576"/>
            <a:ext cx="1838476" cy="49402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0347" y="2143006"/>
            <a:ext cx="4893707" cy="3943588"/>
          </a:xfrm>
          <a:prstGeom prst="rect">
            <a:avLst/>
          </a:prstGeom>
        </p:spPr>
      </p:pic>
      <p:sp>
        <p:nvSpPr>
          <p:cNvPr id="4" name="Text 0"/>
          <p:cNvSpPr/>
          <p:nvPr/>
        </p:nvSpPr>
        <p:spPr>
          <a:xfrm>
            <a:off x="829508" y="842843"/>
            <a:ext cx="7484983" cy="1481376"/>
          </a:xfrm>
          <a:prstGeom prst="rect">
            <a:avLst/>
          </a:prstGeom>
          <a:noFill/>
          <a:ln/>
        </p:spPr>
        <p:txBody>
          <a:bodyPr wrap="square" lIns="0" tIns="0" rIns="0" bIns="0" rtlCol="0" anchor="t"/>
          <a:lstStyle/>
          <a:p>
            <a:pPr marL="0" indent="0">
              <a:lnSpc>
                <a:spcPts val="5800"/>
              </a:lnSpc>
              <a:buNone/>
            </a:pPr>
            <a:r>
              <a:rPr lang="en-US" sz="4650" dirty="0">
                <a:solidFill>
                  <a:srgbClr val="152D47"/>
                </a:solidFill>
                <a:latin typeface="Crimson Pro" pitchFamily="34" charset="0"/>
                <a:ea typeface="Crimson Pro" pitchFamily="34" charset="-122"/>
                <a:cs typeface="Crimson Pro" pitchFamily="34" charset="-120"/>
              </a:rPr>
              <a:t>Model with Gender and Age as Predictors</a:t>
            </a:r>
            <a:endParaRPr lang="en-US" sz="4650" dirty="0"/>
          </a:p>
        </p:txBody>
      </p:sp>
      <p:sp>
        <p:nvSpPr>
          <p:cNvPr id="5" name="Shape 1"/>
          <p:cNvSpPr/>
          <p:nvPr/>
        </p:nvSpPr>
        <p:spPr>
          <a:xfrm>
            <a:off x="829508" y="2946202"/>
            <a:ext cx="533162" cy="533162"/>
          </a:xfrm>
          <a:prstGeom prst="roundRect">
            <a:avLst>
              <a:gd name="adj" fmla="val 6668"/>
            </a:avLst>
          </a:prstGeom>
          <a:solidFill>
            <a:srgbClr val="F2EEEE"/>
          </a:solidFill>
          <a:ln/>
        </p:spPr>
      </p:sp>
      <p:sp>
        <p:nvSpPr>
          <p:cNvPr id="6" name="Text 2"/>
          <p:cNvSpPr/>
          <p:nvPr/>
        </p:nvSpPr>
        <p:spPr>
          <a:xfrm>
            <a:off x="1032510" y="3035022"/>
            <a:ext cx="127040" cy="355521"/>
          </a:xfrm>
          <a:prstGeom prst="rect">
            <a:avLst/>
          </a:prstGeom>
          <a:noFill/>
          <a:ln/>
        </p:spPr>
        <p:txBody>
          <a:bodyPr wrap="none" lIns="0" tIns="0" rIns="0" bIns="0" rtlCol="0" anchor="t"/>
          <a:lstStyle/>
          <a:p>
            <a:pPr marL="0" indent="0" algn="ctr">
              <a:lnSpc>
                <a:spcPts val="2750"/>
              </a:lnSpc>
              <a:buNone/>
            </a:pPr>
            <a:r>
              <a:rPr lang="en-US" sz="2750" dirty="0">
                <a:solidFill>
                  <a:srgbClr val="4C4C4D"/>
                </a:solidFill>
                <a:latin typeface="Crimson Pro" pitchFamily="34" charset="0"/>
                <a:ea typeface="Crimson Pro" pitchFamily="34" charset="-122"/>
                <a:cs typeface="Crimson Pro" pitchFamily="34" charset="-120"/>
              </a:rPr>
              <a:t>1</a:t>
            </a:r>
            <a:endParaRPr lang="en-US" sz="2750" dirty="0"/>
          </a:p>
        </p:txBody>
      </p:sp>
      <p:sp>
        <p:nvSpPr>
          <p:cNvPr id="7" name="Text 3"/>
          <p:cNvSpPr/>
          <p:nvPr/>
        </p:nvSpPr>
        <p:spPr>
          <a:xfrm>
            <a:off x="1599605" y="2946202"/>
            <a:ext cx="2962632" cy="370284"/>
          </a:xfrm>
          <a:prstGeom prst="rect">
            <a:avLst/>
          </a:prstGeom>
          <a:noFill/>
          <a:ln/>
        </p:spPr>
        <p:txBody>
          <a:bodyPr wrap="none" lIns="0" tIns="0" rIns="0" bIns="0" rtlCol="0" anchor="t"/>
          <a:lstStyle/>
          <a:p>
            <a:pPr marL="0" indent="0">
              <a:lnSpc>
                <a:spcPts val="2900"/>
              </a:lnSpc>
              <a:buNone/>
            </a:pPr>
            <a:r>
              <a:rPr lang="en-US" sz="2300" dirty="0">
                <a:solidFill>
                  <a:srgbClr val="4C4C4D"/>
                </a:solidFill>
                <a:latin typeface="Crimson Pro" pitchFamily="34" charset="0"/>
                <a:ea typeface="Crimson Pro" pitchFamily="34" charset="-122"/>
                <a:cs typeface="Crimson Pro" pitchFamily="34" charset="-120"/>
              </a:rPr>
              <a:t>Gender</a:t>
            </a:r>
            <a:endParaRPr lang="en-US" sz="2300" dirty="0"/>
          </a:p>
        </p:txBody>
      </p:sp>
      <p:sp>
        <p:nvSpPr>
          <p:cNvPr id="8" name="Text 4"/>
          <p:cNvSpPr/>
          <p:nvPr/>
        </p:nvSpPr>
        <p:spPr>
          <a:xfrm>
            <a:off x="1599605" y="3458647"/>
            <a:ext cx="6714887" cy="758428"/>
          </a:xfrm>
          <a:prstGeom prst="rect">
            <a:avLst/>
          </a:prstGeom>
          <a:noFill/>
          <a:ln/>
        </p:spPr>
        <p:txBody>
          <a:bodyPr wrap="square" lIns="0" tIns="0" rIns="0" bIns="0" rtlCol="0" anchor="t"/>
          <a:lstStyle/>
          <a:p>
            <a:pPr marL="0" indent="0">
              <a:lnSpc>
                <a:spcPts val="2950"/>
              </a:lnSpc>
              <a:buNone/>
            </a:pPr>
            <a:r>
              <a:rPr lang="en-US" sz="1850" dirty="0">
                <a:solidFill>
                  <a:srgbClr val="4C4C4D"/>
                </a:solidFill>
                <a:latin typeface="Heebo" pitchFamily="34" charset="0"/>
                <a:ea typeface="Heebo" pitchFamily="34" charset="-122"/>
                <a:cs typeface="Heebo" pitchFamily="34" charset="-120"/>
              </a:rPr>
              <a:t>The p-value for Gender is 0.073, indicating marginal significance.</a:t>
            </a:r>
            <a:endParaRPr lang="en-US" sz="1850" dirty="0"/>
          </a:p>
        </p:txBody>
      </p:sp>
      <p:sp>
        <p:nvSpPr>
          <p:cNvPr id="9" name="Shape 5"/>
          <p:cNvSpPr/>
          <p:nvPr/>
        </p:nvSpPr>
        <p:spPr>
          <a:xfrm>
            <a:off x="829508" y="4720590"/>
            <a:ext cx="533162" cy="533162"/>
          </a:xfrm>
          <a:prstGeom prst="roundRect">
            <a:avLst>
              <a:gd name="adj" fmla="val 6668"/>
            </a:avLst>
          </a:prstGeom>
          <a:solidFill>
            <a:srgbClr val="F2EEEE"/>
          </a:solidFill>
          <a:ln/>
        </p:spPr>
      </p:sp>
      <p:sp>
        <p:nvSpPr>
          <p:cNvPr id="10" name="Text 6"/>
          <p:cNvSpPr/>
          <p:nvPr/>
        </p:nvSpPr>
        <p:spPr>
          <a:xfrm>
            <a:off x="1007864" y="4809411"/>
            <a:ext cx="176332" cy="355521"/>
          </a:xfrm>
          <a:prstGeom prst="rect">
            <a:avLst/>
          </a:prstGeom>
          <a:noFill/>
          <a:ln/>
        </p:spPr>
        <p:txBody>
          <a:bodyPr wrap="none" lIns="0" tIns="0" rIns="0" bIns="0" rtlCol="0" anchor="t"/>
          <a:lstStyle/>
          <a:p>
            <a:pPr marL="0" indent="0" algn="ctr">
              <a:lnSpc>
                <a:spcPts val="2750"/>
              </a:lnSpc>
              <a:buNone/>
            </a:pPr>
            <a:r>
              <a:rPr lang="en-US" sz="2750" dirty="0">
                <a:solidFill>
                  <a:srgbClr val="4C4C4D"/>
                </a:solidFill>
                <a:latin typeface="Crimson Pro" pitchFamily="34" charset="0"/>
                <a:ea typeface="Crimson Pro" pitchFamily="34" charset="-122"/>
                <a:cs typeface="Crimson Pro" pitchFamily="34" charset="-120"/>
              </a:rPr>
              <a:t>2</a:t>
            </a:r>
            <a:endParaRPr lang="en-US" sz="2750" dirty="0"/>
          </a:p>
        </p:txBody>
      </p:sp>
      <p:sp>
        <p:nvSpPr>
          <p:cNvPr id="11" name="Text 7"/>
          <p:cNvSpPr/>
          <p:nvPr/>
        </p:nvSpPr>
        <p:spPr>
          <a:xfrm>
            <a:off x="1599605" y="4720590"/>
            <a:ext cx="2962632" cy="370284"/>
          </a:xfrm>
          <a:prstGeom prst="rect">
            <a:avLst/>
          </a:prstGeom>
          <a:noFill/>
          <a:ln/>
        </p:spPr>
        <p:txBody>
          <a:bodyPr wrap="none" lIns="0" tIns="0" rIns="0" bIns="0" rtlCol="0" anchor="t"/>
          <a:lstStyle/>
          <a:p>
            <a:pPr marL="0" indent="0">
              <a:lnSpc>
                <a:spcPts val="2900"/>
              </a:lnSpc>
              <a:buNone/>
            </a:pPr>
            <a:r>
              <a:rPr lang="en-US" sz="2300" dirty="0">
                <a:solidFill>
                  <a:srgbClr val="4C4C4D"/>
                </a:solidFill>
                <a:latin typeface="Crimson Pro" pitchFamily="34" charset="0"/>
                <a:ea typeface="Crimson Pro" pitchFamily="34" charset="-122"/>
                <a:cs typeface="Crimson Pro" pitchFamily="34" charset="-120"/>
              </a:rPr>
              <a:t>Age</a:t>
            </a:r>
            <a:endParaRPr lang="en-US" sz="2300" dirty="0"/>
          </a:p>
        </p:txBody>
      </p:sp>
      <p:sp>
        <p:nvSpPr>
          <p:cNvPr id="12" name="Text 8"/>
          <p:cNvSpPr/>
          <p:nvPr/>
        </p:nvSpPr>
        <p:spPr>
          <a:xfrm>
            <a:off x="1599605" y="5233035"/>
            <a:ext cx="6714887" cy="379214"/>
          </a:xfrm>
          <a:prstGeom prst="rect">
            <a:avLst/>
          </a:prstGeom>
          <a:noFill/>
          <a:ln/>
        </p:spPr>
        <p:txBody>
          <a:bodyPr wrap="none" lIns="0" tIns="0" rIns="0" bIns="0" rtlCol="0" anchor="t"/>
          <a:lstStyle/>
          <a:p>
            <a:pPr marL="0" indent="0">
              <a:lnSpc>
                <a:spcPts val="2950"/>
              </a:lnSpc>
              <a:buNone/>
            </a:pPr>
            <a:r>
              <a:rPr lang="en-US" sz="1850" dirty="0">
                <a:solidFill>
                  <a:srgbClr val="4C4C4D"/>
                </a:solidFill>
                <a:latin typeface="Heebo" pitchFamily="34" charset="0"/>
                <a:ea typeface="Heebo" pitchFamily="34" charset="-122"/>
                <a:cs typeface="Heebo" pitchFamily="34" charset="-120"/>
              </a:rPr>
              <a:t>The p-value for Age is 0.000, indicating statistical significance.</a:t>
            </a:r>
            <a:endParaRPr lang="en-US" sz="1850" dirty="0"/>
          </a:p>
        </p:txBody>
      </p:sp>
      <p:sp>
        <p:nvSpPr>
          <p:cNvPr id="13" name="Shape 9"/>
          <p:cNvSpPr/>
          <p:nvPr/>
        </p:nvSpPr>
        <p:spPr>
          <a:xfrm>
            <a:off x="829508" y="6115764"/>
            <a:ext cx="533162" cy="533162"/>
          </a:xfrm>
          <a:prstGeom prst="roundRect">
            <a:avLst>
              <a:gd name="adj" fmla="val 6668"/>
            </a:avLst>
          </a:prstGeom>
          <a:solidFill>
            <a:srgbClr val="F2EEEE"/>
          </a:solidFill>
          <a:ln/>
        </p:spPr>
      </p:sp>
      <p:sp>
        <p:nvSpPr>
          <p:cNvPr id="14" name="Text 10"/>
          <p:cNvSpPr/>
          <p:nvPr/>
        </p:nvSpPr>
        <p:spPr>
          <a:xfrm>
            <a:off x="1010483" y="6204585"/>
            <a:ext cx="171212" cy="355521"/>
          </a:xfrm>
          <a:prstGeom prst="rect">
            <a:avLst/>
          </a:prstGeom>
          <a:noFill/>
          <a:ln/>
        </p:spPr>
        <p:txBody>
          <a:bodyPr wrap="none" lIns="0" tIns="0" rIns="0" bIns="0" rtlCol="0" anchor="t"/>
          <a:lstStyle/>
          <a:p>
            <a:pPr marL="0" indent="0" algn="ctr">
              <a:lnSpc>
                <a:spcPts val="2750"/>
              </a:lnSpc>
              <a:buNone/>
            </a:pPr>
            <a:r>
              <a:rPr lang="en-US" sz="2750" dirty="0">
                <a:solidFill>
                  <a:srgbClr val="4C4C4D"/>
                </a:solidFill>
                <a:latin typeface="Crimson Pro" pitchFamily="34" charset="0"/>
                <a:ea typeface="Crimson Pro" pitchFamily="34" charset="-122"/>
                <a:cs typeface="Crimson Pro" pitchFamily="34" charset="-120"/>
              </a:rPr>
              <a:t>3</a:t>
            </a:r>
            <a:endParaRPr lang="en-US" sz="2750" dirty="0"/>
          </a:p>
        </p:txBody>
      </p:sp>
      <p:sp>
        <p:nvSpPr>
          <p:cNvPr id="15" name="Text 11"/>
          <p:cNvSpPr/>
          <p:nvPr/>
        </p:nvSpPr>
        <p:spPr>
          <a:xfrm>
            <a:off x="1599605" y="6115764"/>
            <a:ext cx="2962632" cy="370284"/>
          </a:xfrm>
          <a:prstGeom prst="rect">
            <a:avLst/>
          </a:prstGeom>
          <a:noFill/>
          <a:ln/>
        </p:spPr>
        <p:txBody>
          <a:bodyPr wrap="none" lIns="0" tIns="0" rIns="0" bIns="0" rtlCol="0" anchor="t"/>
          <a:lstStyle/>
          <a:p>
            <a:pPr marL="0" indent="0">
              <a:lnSpc>
                <a:spcPts val="2900"/>
              </a:lnSpc>
              <a:buNone/>
            </a:pPr>
            <a:r>
              <a:rPr lang="en-US" sz="2300" dirty="0">
                <a:solidFill>
                  <a:srgbClr val="4C4C4D"/>
                </a:solidFill>
                <a:latin typeface="Crimson Pro" pitchFamily="34" charset="0"/>
                <a:ea typeface="Crimson Pro" pitchFamily="34" charset="-122"/>
                <a:cs typeface="Crimson Pro" pitchFamily="34" charset="-120"/>
              </a:rPr>
              <a:t>Model Performance</a:t>
            </a:r>
            <a:endParaRPr lang="en-US" sz="2300" dirty="0"/>
          </a:p>
        </p:txBody>
      </p:sp>
      <p:sp>
        <p:nvSpPr>
          <p:cNvPr id="16" name="Text 12"/>
          <p:cNvSpPr/>
          <p:nvPr/>
        </p:nvSpPr>
        <p:spPr>
          <a:xfrm>
            <a:off x="1599605" y="6628209"/>
            <a:ext cx="6714887" cy="758428"/>
          </a:xfrm>
          <a:prstGeom prst="rect">
            <a:avLst/>
          </a:prstGeom>
          <a:noFill/>
          <a:ln/>
        </p:spPr>
        <p:txBody>
          <a:bodyPr wrap="square" lIns="0" tIns="0" rIns="0" bIns="0" rtlCol="0" anchor="t"/>
          <a:lstStyle/>
          <a:p>
            <a:pPr marL="0" indent="0">
              <a:lnSpc>
                <a:spcPts val="2950"/>
              </a:lnSpc>
              <a:buNone/>
            </a:pPr>
            <a:r>
              <a:rPr lang="en-US" sz="1850" dirty="0">
                <a:solidFill>
                  <a:srgbClr val="4C4C4D"/>
                </a:solidFill>
                <a:latin typeface="Heebo" pitchFamily="34" charset="0"/>
                <a:ea typeface="Heebo" pitchFamily="34" charset="-122"/>
                <a:cs typeface="Heebo" pitchFamily="34" charset="-120"/>
              </a:rPr>
              <a:t>The model achieves an accuracy of 0.81, correctly predicting 81% of the outcomes.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463284"/>
            <a:ext cx="4869061" cy="3302913"/>
          </a:xfrm>
          <a:prstGeom prst="rect">
            <a:avLst/>
          </a:prstGeom>
        </p:spPr>
      </p:pic>
      <p:sp>
        <p:nvSpPr>
          <p:cNvPr id="4" name="Text 0"/>
          <p:cNvSpPr/>
          <p:nvPr/>
        </p:nvSpPr>
        <p:spPr>
          <a:xfrm>
            <a:off x="6350437" y="2170509"/>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Statsmodel.api Model for Predicting Not Joining</a:t>
            </a:r>
            <a:endParaRPr lang="en-US" sz="4850" dirty="0"/>
          </a:p>
        </p:txBody>
      </p:sp>
      <p:sp>
        <p:nvSpPr>
          <p:cNvPr id="5" name="Text 1"/>
          <p:cNvSpPr/>
          <p:nvPr/>
        </p:nvSpPr>
        <p:spPr>
          <a:xfrm>
            <a:off x="6350437" y="4083844"/>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The model predicts the probability of Not Joining using Gender and Age as predictors. Age is statistically significant, while Gender is marginally significant. The model achieves an accuracy of 0.81, but the AUC-ROC score is 0.5459, indicating poor discrimination between classes.</a:t>
            </a:r>
            <a:endParaRPr lang="en-US" sz="1900" dirty="0"/>
          </a:p>
        </p:txBody>
      </p:sp>
      <p:sp>
        <p:nvSpPr>
          <p:cNvPr id="6" name="TextBox 5">
            <a:extLst>
              <a:ext uri="{FF2B5EF4-FFF2-40B4-BE49-F238E27FC236}">
                <a16:creationId xmlns:a16="http://schemas.microsoft.com/office/drawing/2014/main" id="{3E408A58-55CF-97B7-2D07-4D843FFC83B2}"/>
              </a:ext>
            </a:extLst>
          </p:cNvPr>
          <p:cNvSpPr txBox="1"/>
          <p:nvPr/>
        </p:nvSpPr>
        <p:spPr>
          <a:xfrm>
            <a:off x="12791924" y="7735576"/>
            <a:ext cx="1838476" cy="49402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729" y="3035498"/>
            <a:ext cx="4868942" cy="2158603"/>
          </a:xfrm>
          <a:prstGeom prst="rect">
            <a:avLst/>
          </a:prstGeom>
        </p:spPr>
      </p:pic>
      <p:sp>
        <p:nvSpPr>
          <p:cNvPr id="4" name="Text 0"/>
          <p:cNvSpPr/>
          <p:nvPr/>
        </p:nvSpPr>
        <p:spPr>
          <a:xfrm>
            <a:off x="6350437" y="1982272"/>
            <a:ext cx="7415927" cy="2314575"/>
          </a:xfrm>
          <a:prstGeom prst="rect">
            <a:avLst/>
          </a:prstGeom>
          <a:noFill/>
          <a:ln/>
        </p:spPr>
        <p:txBody>
          <a:bodyPr wrap="squar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Statsmodel.formula.api Model for Predicting Not Joining</a:t>
            </a:r>
            <a:endParaRPr lang="en-US" sz="4850" dirty="0"/>
          </a:p>
        </p:txBody>
      </p:sp>
      <p:sp>
        <p:nvSpPr>
          <p:cNvPr id="5" name="Text 1"/>
          <p:cNvSpPr/>
          <p:nvPr/>
        </p:nvSpPr>
        <p:spPr>
          <a:xfrm>
            <a:off x="6350437" y="4667131"/>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The model built with statsmodels.formula.api uses Gender and Age as predictors. Age is significant, while Gender is marginally significant. The model performs similarly to the previous model, with the same accuracy and AUC-ROC score.</a:t>
            </a:r>
            <a:endParaRPr lang="en-US" sz="1900" dirty="0"/>
          </a:p>
        </p:txBody>
      </p:sp>
      <p:sp>
        <p:nvSpPr>
          <p:cNvPr id="6" name="TextBox 5">
            <a:extLst>
              <a:ext uri="{FF2B5EF4-FFF2-40B4-BE49-F238E27FC236}">
                <a16:creationId xmlns:a16="http://schemas.microsoft.com/office/drawing/2014/main" id="{561A913D-3C17-3674-7565-E7BBE9F28320}"/>
              </a:ext>
            </a:extLst>
          </p:cNvPr>
          <p:cNvSpPr txBox="1"/>
          <p:nvPr/>
        </p:nvSpPr>
        <p:spPr>
          <a:xfrm>
            <a:off x="12791924" y="7735576"/>
            <a:ext cx="1838476" cy="49402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52729" y="2240161"/>
            <a:ext cx="4868942" cy="3749159"/>
          </a:xfrm>
          <a:prstGeom prst="rect">
            <a:avLst/>
          </a:prstGeom>
        </p:spPr>
      </p:pic>
      <p:sp>
        <p:nvSpPr>
          <p:cNvPr id="4" name="Text 0"/>
          <p:cNvSpPr/>
          <p:nvPr/>
        </p:nvSpPr>
        <p:spPr>
          <a:xfrm>
            <a:off x="864037" y="2368034"/>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152D47"/>
                </a:solidFill>
                <a:latin typeface="Crimson Pro" pitchFamily="34" charset="0"/>
                <a:ea typeface="Crimson Pro" pitchFamily="34" charset="-122"/>
                <a:cs typeface="Crimson Pro" pitchFamily="34" charset="-120"/>
              </a:rPr>
              <a:t>Sklearn Model for Predicting Not Joining</a:t>
            </a:r>
            <a:endParaRPr lang="en-US" sz="4850" dirty="0"/>
          </a:p>
        </p:txBody>
      </p:sp>
      <p:sp>
        <p:nvSpPr>
          <p:cNvPr id="5" name="Text 1"/>
          <p:cNvSpPr/>
          <p:nvPr/>
        </p:nvSpPr>
        <p:spPr>
          <a:xfrm>
            <a:off x="864037" y="4281368"/>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4C4C4D"/>
                </a:solidFill>
                <a:latin typeface="Heebo" pitchFamily="34" charset="0"/>
                <a:ea typeface="Heebo" pitchFamily="34" charset="-122"/>
                <a:cs typeface="Heebo" pitchFamily="34" charset="-120"/>
              </a:rPr>
              <a:t>The sklearn model produces similar performance metrics to the models built with statsmodels, indicating consistent results across different implementations. The model struggles to predict the minority class (Joining) due to class imbalance.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492</Words>
  <Application>Microsoft Macintosh PowerPoint</Application>
  <PresentationFormat>Custom</PresentationFormat>
  <Paragraphs>63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Crimson Pro</vt:lpstr>
      <vt:lpstr>Heebo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Febin Francis</cp:lastModifiedBy>
  <cp:revision>3</cp:revision>
  <dcterms:created xsi:type="dcterms:W3CDTF">2024-09-03T19:16:57Z</dcterms:created>
  <dcterms:modified xsi:type="dcterms:W3CDTF">2025-04-06T17:32:32Z</dcterms:modified>
</cp:coreProperties>
</file>