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567" r:id="rId2"/>
    <p:sldId id="258" r:id="rId3"/>
    <p:sldId id="568" r:id="rId4"/>
    <p:sldId id="569" r:id="rId5"/>
    <p:sldId id="570" r:id="rId6"/>
    <p:sldId id="577" r:id="rId7"/>
    <p:sldId id="571" r:id="rId8"/>
    <p:sldId id="572" r:id="rId9"/>
    <p:sldId id="573" r:id="rId10"/>
    <p:sldId id="589" r:id="rId11"/>
    <p:sldId id="578" r:id="rId12"/>
    <p:sldId id="579" r:id="rId13"/>
    <p:sldId id="580" r:id="rId14"/>
    <p:sldId id="581" r:id="rId15"/>
    <p:sldId id="582" r:id="rId16"/>
    <p:sldId id="583" r:id="rId17"/>
    <p:sldId id="584" r:id="rId18"/>
    <p:sldId id="585" r:id="rId19"/>
    <p:sldId id="587" r:id="rId20"/>
    <p:sldId id="588" r:id="rId21"/>
    <p:sldId id="575" r:id="rId22"/>
  </p:sldIdLst>
  <p:sldSz cx="9144000" cy="6858000" type="screen4x3"/>
  <p:notesSz cx="6858000" cy="9144000"/>
  <p:embeddedFontLst>
    <p:embeddedFont>
      <p:font typeface="Archivo Narrow" panose="020B0506020202020B04" pitchFamily="34" charset="77"/>
      <p:regular r:id="rId24"/>
      <p:bold r:id="rId25"/>
      <p:italic r:id="rId26"/>
      <p:boldItalic r:id="rId27"/>
    </p:embeddedFont>
    <p:embeddedFont>
      <p:font typeface="Georgia" panose="02040502050405020303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2"/>
    <p:restoredTop sz="94615"/>
  </p:normalViewPr>
  <p:slideViewPr>
    <p:cSldViewPr snapToGrid="0" snapToObjects="1">
      <p:cViewPr varScale="1">
        <p:scale>
          <a:sx n="106" d="100"/>
          <a:sy n="106" d="100"/>
        </p:scale>
        <p:origin x="1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Shape 13"/>
          <p:cNvSpPr/>
          <p:nvPr/>
        </p:nvSpPr>
        <p:spPr>
          <a:xfrm flipH="1">
            <a:off x="18" y="67300"/>
            <a:ext cx="9143982" cy="1420254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18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Shape 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0546" y="342390"/>
            <a:ext cx="2463805" cy="77936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hape 16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3709075" y="5919900"/>
            <a:ext cx="2030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" name="Shape 19"/>
          <p:cNvSpPr txBox="1"/>
          <p:nvPr/>
        </p:nvSpPr>
        <p:spPr>
          <a:xfrm>
            <a:off x="6067875" y="5919900"/>
            <a:ext cx="29844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VALUES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Shape 10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Shape 25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" name="Shape 4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Shape 4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Shape 61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Shape 67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Shape 69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Shape 78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Shape 80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Shape 88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Shape 97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Char char="●"/>
              <a:defRPr sz="2200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lvl="2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lvl="3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lvl="4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lvl="5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lvl="6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lvl="7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lvl="8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runel.figshare.com/articles/dataset/Supply_Chain_Logistics_Problem_Dataset/7558679?file=20162015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D49C-28DC-B24B-B9AB-41E16F35D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463" y="969579"/>
            <a:ext cx="8560837" cy="4918842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CAPSTONE PROJECT</a:t>
            </a:r>
            <a:br>
              <a:rPr lang="en-US" dirty="0"/>
            </a:br>
            <a:br>
              <a:rPr lang="en-US" sz="1100" dirty="0"/>
            </a:br>
            <a:br>
              <a:rPr lang="en-US" sz="1100" dirty="0"/>
            </a:br>
            <a:r>
              <a:rPr lang="en-IN" i="0" u="none" strike="noStrike" dirty="0">
                <a:solidFill>
                  <a:srgbClr val="000000"/>
                </a:solidFill>
                <a:effectLst/>
              </a:rPr>
              <a:t>A Study on Optimizing Warehouse Allocation for Cost Efficiency in Multi-Echelon Supply Chain</a:t>
            </a:r>
            <a:br>
              <a:rPr lang="en-IN" i="0" u="none" strike="noStrike" dirty="0">
                <a:solidFill>
                  <a:srgbClr val="000000"/>
                </a:solidFill>
                <a:effectLst/>
              </a:rPr>
            </a:br>
            <a:r>
              <a:rPr lang="en-IN" i="0" u="none" strike="noStrike" dirty="0">
                <a:solidFill>
                  <a:srgbClr val="000000"/>
                </a:solidFill>
                <a:effectLst/>
              </a:rPr>
              <a:t> </a:t>
            </a:r>
            <a:br>
              <a:rPr lang="en-IN" sz="1050" b="0" i="0" u="none" strike="noStrike" dirty="0">
                <a:solidFill>
                  <a:srgbClr val="000000"/>
                </a:solidFill>
                <a:effectLst/>
              </a:rPr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6309A-05A0-83F3-BDD8-EFBD8E64C08A}"/>
              </a:ext>
            </a:extLst>
          </p:cNvPr>
          <p:cNvSpPr txBox="1"/>
          <p:nvPr/>
        </p:nvSpPr>
        <p:spPr>
          <a:xfrm>
            <a:off x="6865095" y="509179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FEBIN FRANCIS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0514A-BFF5-6669-3237-B6BA6040E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3862955"/>
            <a:ext cx="1853984" cy="187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06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DC6E1A-AA8B-F9C4-5D38-B4D38C63F6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43" r="22297"/>
          <a:stretch/>
        </p:blipFill>
        <p:spPr>
          <a:xfrm>
            <a:off x="323803" y="1495656"/>
            <a:ext cx="2925359" cy="3882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4B514-437D-D72F-D053-0ABE5E10E3D5}"/>
              </a:ext>
            </a:extLst>
          </p:cNvPr>
          <p:cNvSpPr txBox="1"/>
          <p:nvPr/>
        </p:nvSpPr>
        <p:spPr>
          <a:xfrm>
            <a:off x="146480" y="605785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1. </a:t>
            </a:r>
            <a:r>
              <a:rPr lang="en-IN" sz="1800" b="1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D0D747-DA61-CBFE-C6F0-3042AD587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528" y="1888958"/>
            <a:ext cx="5535827" cy="34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59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1FA12F-0554-5AC2-4599-D47D6BC5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4" y="1705638"/>
            <a:ext cx="3217162" cy="1867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07AF21-0BDF-4D01-BECF-655D9A663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718" y="1757604"/>
            <a:ext cx="2920476" cy="1723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B061F-691A-3036-457B-2F4B218FF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83" y="4323191"/>
            <a:ext cx="2904407" cy="1723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4A5881-5A60-1CF2-03C8-03176BFB7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6467" y="1809570"/>
            <a:ext cx="2729249" cy="16194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B94265-AF8E-55DD-3056-0705A810CF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286" y="4392477"/>
            <a:ext cx="2586089" cy="15197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EEE3FB-3100-7DE5-A1E2-38E624925E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3968" y="4350598"/>
            <a:ext cx="2831749" cy="144449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8994B6-3003-071B-97AF-C160F5E712B2}"/>
              </a:ext>
            </a:extLst>
          </p:cNvPr>
          <p:cNvSpPr txBox="1"/>
          <p:nvPr/>
        </p:nvSpPr>
        <p:spPr>
          <a:xfrm>
            <a:off x="469231" y="732651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1. </a:t>
            </a:r>
            <a:r>
              <a:rPr lang="en-IN" sz="1800" b="1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97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B938EB-BFAC-A2CE-3F87-9F2DC5A68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479" y="1040969"/>
            <a:ext cx="6130337" cy="3891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74E254-C1FB-FF71-B9A7-28A50B93AD77}"/>
              </a:ext>
            </a:extLst>
          </p:cNvPr>
          <p:cNvSpPr txBox="1"/>
          <p:nvPr/>
        </p:nvSpPr>
        <p:spPr>
          <a:xfrm>
            <a:off x="287637" y="576961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2. Genetic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347A8C-2179-C9C1-462B-E1C133EC8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845" y="5122300"/>
            <a:ext cx="3609473" cy="522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2964C5-19FA-DDDE-F623-6FBB3EFBB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6845" y="5700468"/>
            <a:ext cx="3609474" cy="58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0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74E254-C1FB-FF71-B9A7-28A50B93AD77}"/>
              </a:ext>
            </a:extLst>
          </p:cNvPr>
          <p:cNvSpPr txBox="1"/>
          <p:nvPr/>
        </p:nvSpPr>
        <p:spPr>
          <a:xfrm>
            <a:off x="347795" y="72745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2. Genetic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011DC1-0849-352F-80E8-260AB56F0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6347"/>
            <a:ext cx="3946358" cy="2027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F2F672-9187-A2AE-B642-884C3EA3A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476347"/>
            <a:ext cx="4211052" cy="2148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265EE1-55D8-B220-6CA2-74D82CEA3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85" y="3733679"/>
            <a:ext cx="3974715" cy="20275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B74AAD-F8FD-B3CA-5D12-3604D367B8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287" y="3733679"/>
            <a:ext cx="2656639" cy="229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0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74E254-C1FB-FF71-B9A7-28A50B93AD77}"/>
              </a:ext>
            </a:extLst>
          </p:cNvPr>
          <p:cNvSpPr txBox="1"/>
          <p:nvPr/>
        </p:nvSpPr>
        <p:spPr>
          <a:xfrm>
            <a:off x="311700" y="616290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3. Ant Colony 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91CE2-0B4A-2241-9B99-0BC504DB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974" y="1122534"/>
            <a:ext cx="5919537" cy="3762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EC2349-F394-FC57-F901-6B45F0406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47" y="5021452"/>
            <a:ext cx="3297019" cy="447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D60FF0-029F-6F4E-2DEF-CF9909947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247" y="5581619"/>
            <a:ext cx="3297019" cy="5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99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74E254-C1FB-FF71-B9A7-28A50B93AD77}"/>
              </a:ext>
            </a:extLst>
          </p:cNvPr>
          <p:cNvSpPr txBox="1"/>
          <p:nvPr/>
        </p:nvSpPr>
        <p:spPr>
          <a:xfrm>
            <a:off x="311700" y="677845"/>
            <a:ext cx="313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3. Ant Colony Optimization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1B9C52-53F1-AA36-9B89-E07A2AF51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6" y="1311441"/>
            <a:ext cx="4199022" cy="21419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A73599-E094-B088-D1C4-48E06BB90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779" y="1219050"/>
            <a:ext cx="4466669" cy="22948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C1CFBC-E823-F1A0-E6B7-0781870C0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13901"/>
            <a:ext cx="4406749" cy="22640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B2ED6F-8642-AAE3-A399-880DB147B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919" y="3513901"/>
            <a:ext cx="2873208" cy="247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1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74E254-C1FB-FF71-B9A7-28A50B93AD77}"/>
              </a:ext>
            </a:extLst>
          </p:cNvPr>
          <p:cNvSpPr txBox="1"/>
          <p:nvPr/>
        </p:nvSpPr>
        <p:spPr>
          <a:xfrm>
            <a:off x="311700" y="677845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4. Dung Beetle Optimization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91CE2-0B4A-2241-9B99-0BC504DB3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88" y="1136341"/>
            <a:ext cx="5919537" cy="3762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EC2349-F394-FC57-F901-6B45F0406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246" y="5049066"/>
            <a:ext cx="3297019" cy="447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D60FF0-029F-6F4E-2DEF-CF9909947E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2248" y="5614252"/>
            <a:ext cx="3297019" cy="598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2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74E254-C1FB-FF71-B9A7-28A50B93AD77}"/>
              </a:ext>
            </a:extLst>
          </p:cNvPr>
          <p:cNvSpPr txBox="1"/>
          <p:nvPr/>
        </p:nvSpPr>
        <p:spPr>
          <a:xfrm>
            <a:off x="311700" y="677845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5. Overall Cost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859554-C05C-34F7-620C-824C11800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23" y="1179095"/>
            <a:ext cx="4848726" cy="2480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C99287-1B34-4197-F59E-045B20A01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50" y="3809934"/>
            <a:ext cx="3429256" cy="23702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2B61D2-1A18-3975-475A-1626E20F8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696" y="3809934"/>
            <a:ext cx="3314366" cy="23662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6AB6FA-22F8-38EC-E45E-1B08DEB0F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983" y="1263316"/>
            <a:ext cx="3773777" cy="224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60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FBF58-4104-91C1-F73E-8027680F6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EAF-CD93-4BE4-6426-AB0415CC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029ED-88DD-7687-9F0F-AC101E487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1399"/>
            <a:ext cx="8520600" cy="4996737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Cost Optimization:</a:t>
            </a:r>
          </a:p>
          <a:p>
            <a:pPr marL="742950" lvl="1" indent="-28575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 achieved the highest cost reduction of 11.34% (~140 </a:t>
            </a:r>
            <a:r>
              <a:rPr lang="en-IN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USD</a:t>
            </a: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making it the best option for businesses looking to optimize warehouse allocation.</a:t>
            </a:r>
          </a:p>
          <a:p>
            <a:pPr marL="742950" lvl="1" indent="-28575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ACO and DBO resulted in only a 3.08% reduction (~37 140 </a:t>
            </a:r>
            <a:r>
              <a:rPr lang="en-IN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USD</a:t>
            </a: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indicating lower cost-effectiveness compared to GA.</a:t>
            </a:r>
          </a:p>
          <a:p>
            <a:pPr marL="742950" lvl="1" indent="-28575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GA’s superior cost-cutting capabilities directly improve profit margins and operational efficiency.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IN" sz="1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Warehouse Utilization:</a:t>
            </a:r>
          </a:p>
          <a:p>
            <a:pPr marL="742950" lvl="1" indent="-28575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 have </a:t>
            </a:r>
            <a:r>
              <a:rPr lang="en-IN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8 </a:t>
            </a: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unallocated warehouses </a:t>
            </a:r>
            <a:r>
              <a:rPr lang="en-IN" sz="1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</a:t>
            </a: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 demonstrating efficient inventory distribution based on cost.</a:t>
            </a:r>
          </a:p>
          <a:p>
            <a:pPr marL="742950" lvl="1" indent="-28575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ACO and DBO a resulted in 2 unallocated warehouses but were less effective in cost savings.</a:t>
            </a:r>
          </a:p>
          <a:p>
            <a:pPr marL="742950" lvl="1" indent="-28575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suggests that GA is the most balanced algorithm, ensuring both cost efficiency and effective warehouse usage.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89304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FBF58-4104-91C1-F73E-8027680F6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EAF-CD93-4BE4-6426-AB0415CC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029ED-88DD-7687-9F0F-AC101E487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1399"/>
            <a:ext cx="8520600" cy="4996737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buNone/>
              <a:tabLst>
                <a:tab pos="457200" algn="l"/>
              </a:tabLst>
            </a:pP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Operational Stability:</a:t>
            </a:r>
          </a:p>
          <a:p>
            <a:pPr marL="742950" lvl="1" indent="-28575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ACO and DBO provided more stable allocations but failed to maximize cost savings.</a:t>
            </a:r>
          </a:p>
          <a:p>
            <a:pPr marL="742950" lvl="1" indent="-285750" algn="just">
              <a:lnSpc>
                <a:spcPct val="150000"/>
              </a:lnSpc>
              <a:buFont typeface="Symbol" pitchFamily="2" charset="2"/>
              <a:buChar char=""/>
            </a:pP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 algorithms may be better suited for risk-averse supply chain strategies where stability and predictability are prioritized over aggressive cost-cutting.</a:t>
            </a:r>
            <a:endParaRPr lang="en-IN" sz="1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200"/>
              </a:spcBef>
              <a:buNone/>
              <a:tabLst>
                <a:tab pos="457200" algn="l"/>
              </a:tabLst>
            </a:pPr>
            <a:endParaRPr lang="en-IN" sz="1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200"/>
              </a:spcBef>
              <a:buNone/>
              <a:tabLst>
                <a:tab pos="457200" algn="l"/>
              </a:tabLst>
            </a:pP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Optimization of Warehouse based on cost</a:t>
            </a:r>
            <a:endParaRPr lang="en-IN" sz="1400" b="1" dirty="0">
              <a:solidFill>
                <a:srgbClr val="1F376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cost per unit varies across different plants, with </a:t>
            </a: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Plant07 having the lowest cost per unit at $0.37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Plant18 the highest at $2.03</a:t>
            </a:r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genetic algorithm (GA) yielded the best optimization results, reducing costs significantly across plants compared to Ant Colony Optimization (ACO) and Dung Beetle Optimization (DBO).</a:t>
            </a:r>
            <a:endParaRPr lang="en-I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ACO and DBO both achieved an identical </a:t>
            </a: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 reduction of 3.08%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while GA achieved a much higher </a:t>
            </a: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 reduction of 11.34%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making it the most effective optimization approach for this dataset.</a:t>
            </a:r>
          </a:p>
          <a:p>
            <a:pPr marL="0" lvl="0" indent="0" algn="just">
              <a:lnSpc>
                <a:spcPct val="150000"/>
              </a:lnSpc>
              <a:buSzPts val="1000"/>
              <a:buNone/>
              <a:tabLst>
                <a:tab pos="457200" algn="l"/>
              </a:tabLst>
            </a:pPr>
            <a:endParaRPr lang="en-IN" sz="1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89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48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Warehouse allocation plays a pivotal role in 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multi-echelon supply chain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where inventory must be efficiently distributed across different levels, including 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manufacturers, distribution </a:t>
            </a:r>
            <a:r>
              <a:rPr lang="en-IN" sz="20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retail locations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Poor allocation strategies result in 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inventory holding costs, inefficient space utilization, increased transportation expenses, and stock imbalances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As supply chains become more complex due to 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globalization, fluctuating demand, and supply chain disruptions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businesses seek advanced </a:t>
            </a: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techniques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enhance efficiency and minimize costs.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FBF58-4104-91C1-F73E-8027680F6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0EAF-CD93-4BE4-6426-AB0415CC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029ED-88DD-7687-9F0F-AC101E487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1399"/>
            <a:ext cx="8520600" cy="4996737"/>
          </a:xfrm>
        </p:spPr>
        <p:txBody>
          <a:bodyPr/>
          <a:lstStyle/>
          <a:p>
            <a:pPr marL="0" lvl="0" indent="0" algn="just">
              <a:lnSpc>
                <a:spcPct val="150000"/>
              </a:lnSpc>
              <a:spcBef>
                <a:spcPts val="200"/>
              </a:spcBef>
              <a:buNone/>
              <a:tabLst>
                <a:tab pos="457200" algn="l"/>
              </a:tabLst>
            </a:pP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Plant-to-Port Connectivity and Freight Cost Analysis</a:t>
            </a:r>
            <a:endParaRPr lang="en-IN" sz="1400" b="1" dirty="0">
              <a:solidFill>
                <a:srgbClr val="1F376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analysis of port connectivity revealed that </a:t>
            </a: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Port09, Port04, and Port02 offer the lowest freight costs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These ports should be prioritized for future shipping routes to minimize logistics expenses.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Plants with direct connectivity to these lower-cost ports should have a cost advantage in supply chain operations.</a:t>
            </a:r>
          </a:p>
          <a:p>
            <a:pPr marL="0" lvl="0" indent="0" algn="just">
              <a:lnSpc>
                <a:spcPct val="150000"/>
              </a:lnSpc>
              <a:spcBef>
                <a:spcPts val="200"/>
              </a:spcBef>
              <a:buNone/>
              <a:tabLst>
                <a:tab pos="457200" algn="l"/>
              </a:tabLst>
            </a:pPr>
            <a:endParaRPr lang="en-IN" sz="14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Bef>
                <a:spcPts val="200"/>
              </a:spcBef>
              <a:buNone/>
              <a:tabLst>
                <a:tab pos="457200" algn="l"/>
              </a:tabLst>
            </a:pP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Comparison of Optimization Algorithms</a:t>
            </a:r>
            <a:endParaRPr lang="en-IN" sz="1400" b="1" dirty="0">
              <a:solidFill>
                <a:srgbClr val="1F3763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Genetic Algorithm (GA) outperformed both ACO and DBO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demonstrating a </a:t>
            </a: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higher total cost reduction of 138.83 </a:t>
            </a:r>
            <a:r>
              <a:rPr lang="en-IN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USD</a:t>
            </a:r>
            <a:r>
              <a:rPr lang="en-IN" sz="1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(11.34%)</a:t>
            </a: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compared to the 3.08% reduction achieved by ACO and DBO.</a:t>
            </a:r>
          </a:p>
          <a:p>
            <a:pPr marL="285750" indent="-285750" algn="just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n-IN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terms of warehouse allocation and order distribution, GA allocated resources more efficiently, minimizing overall logistics costs.</a:t>
            </a:r>
            <a:r>
              <a:rPr lang="en-I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09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F3B8B-AE7F-1314-114B-39B0F033D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FDEC-6E9C-E695-53F5-E64D8580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RECOMMENDATIONS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C871A-7D08-0EC7-E58D-516A7A7A2329}"/>
              </a:ext>
            </a:extLst>
          </p:cNvPr>
          <p:cNvSpPr txBox="1"/>
          <p:nvPr/>
        </p:nvSpPr>
        <p:spPr>
          <a:xfrm>
            <a:off x="311700" y="1441088"/>
            <a:ext cx="836306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Genetic Algorithm (GA) is the most effective optimization technique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for warehouse allocation, as it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reduces costs significantly while maintaining efficient inventory distribution.</a:t>
            </a:r>
            <a:endParaRPr lang="en-IN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ACO and DBO provide stability in warehouse allocation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ensuring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capacity constraints are not exceeded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but their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 savings are suboptimal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compared to GA.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usinesses seeking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aggressive cost reductions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should adopt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while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companies prioritizing stable, predictable allocations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may consider 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ACO or DBO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6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F1AB-CA25-1E4C-8042-B05591235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81DED-B066-B44C-9EA7-38B41518C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 algn="just">
              <a:lnSpc>
                <a:spcPct val="150000"/>
              </a:lnSpc>
              <a:buNone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multi-echelon supply chains, inefficient warehouse allocation leads to high operational costs, suboptimal inventory distribution and higher transportation costs. Businesses face challenges in minimizing warehouse costs. </a:t>
            </a: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allocation methods often fail to adapt to dynamic supply chain complexities.</a:t>
            </a:r>
            <a:r>
              <a:rPr lang="en-IN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 this study aims to address these challenges by leveraging advanced optimization algorithms rather than relaying on traditional approaches. </a:t>
            </a:r>
          </a:p>
          <a:p>
            <a:pPr marL="88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2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AF2B-3E41-A738-4E83-64977F84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BC717-25E3-99DF-B9A7-15DF20E88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0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warehouse and logistics in multi-echelon supply chains and identify key factors influencing warehouse allocation and cost efficiency.</a:t>
            </a: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different warehouse allocation strategies by applying advanced optimization techniques</a:t>
            </a:r>
          </a:p>
          <a:p>
            <a:pPr marL="5461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most effective optimization approach for minimizing warehouse costs by evaluating cost reductions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84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8007-596C-86B7-1F57-5F5117FB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D5D4A-BBAF-9740-45BB-744D7FE99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35117"/>
            <a:ext cx="8520600" cy="4866290"/>
          </a:xfrm>
        </p:spPr>
        <p:txBody>
          <a:bodyPr/>
          <a:lstStyle/>
          <a:p>
            <a:pPr marL="88900" indent="0">
              <a:buNone/>
            </a:pPr>
            <a:r>
              <a:rPr lang="en-IN" sz="1400" b="1" dirty="0">
                <a:effectLst/>
                <a:latin typeface="Helvetica Neue" panose="02000503000000020004" pitchFamily="2" charset="0"/>
              </a:rPr>
              <a:t>1. </a:t>
            </a:r>
            <a:r>
              <a:rPr lang="en-IN" sz="1400" b="1" dirty="0" err="1">
                <a:effectLst/>
                <a:latin typeface="Helvetica Neue" panose="02000503000000020004" pitchFamily="2" charset="0"/>
              </a:rPr>
              <a:t>WhCapacities</a:t>
            </a:r>
            <a:endParaRPr lang="en-IN" sz="1400" dirty="0">
              <a:effectLst/>
              <a:latin typeface="Helvetica Neue" panose="02000503000000020004" pitchFamily="2" charset="0"/>
            </a:endParaRPr>
          </a:p>
          <a:p>
            <a:pPr marL="8890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88900" indent="0">
              <a:buNone/>
            </a:pPr>
            <a:endParaRPr lang="en-US" sz="1800" dirty="0"/>
          </a:p>
          <a:p>
            <a:pPr marL="88900" indent="0">
              <a:buNone/>
            </a:pPr>
            <a:r>
              <a:rPr lang="en-IN" sz="1400" b="1" dirty="0">
                <a:effectLst/>
                <a:latin typeface="Helvetica Neue" panose="02000503000000020004" pitchFamily="2" charset="0"/>
              </a:rPr>
              <a:t>2. </a:t>
            </a:r>
            <a:r>
              <a:rPr lang="en-IN" sz="1400" b="1" dirty="0" err="1">
                <a:effectLst/>
                <a:latin typeface="Helvetica Neue" panose="02000503000000020004" pitchFamily="2" charset="0"/>
              </a:rPr>
              <a:t>WhCosts</a:t>
            </a:r>
            <a:endParaRPr lang="en-US" sz="1800" b="1" dirty="0"/>
          </a:p>
          <a:p>
            <a:pPr marL="88900" indent="0">
              <a:buNone/>
            </a:pPr>
            <a:endParaRPr lang="en-US" sz="1800" b="1" dirty="0"/>
          </a:p>
          <a:p>
            <a:pPr marL="88900" indent="0">
              <a:buNone/>
            </a:pPr>
            <a:endParaRPr lang="en-US" sz="1800" b="1" dirty="0"/>
          </a:p>
          <a:p>
            <a:pPr marL="88900" indent="0">
              <a:buNone/>
            </a:pPr>
            <a:endParaRPr lang="en-US" sz="1800" b="1" dirty="0"/>
          </a:p>
          <a:p>
            <a:pPr marL="88900" indent="0">
              <a:buNone/>
            </a:pPr>
            <a:endParaRPr lang="en-US" sz="1800" b="1" dirty="0"/>
          </a:p>
          <a:p>
            <a:pPr marL="88900" indent="0">
              <a:buNone/>
            </a:pPr>
            <a:r>
              <a:rPr lang="en-IN" sz="1400" b="1" dirty="0">
                <a:effectLst/>
                <a:latin typeface="Helvetica Neue" panose="02000503000000020004" pitchFamily="2" charset="0"/>
              </a:rPr>
              <a:t>3. </a:t>
            </a:r>
            <a:r>
              <a:rPr lang="en-IN" sz="1400" b="1" dirty="0" err="1">
                <a:effectLst/>
                <a:latin typeface="Helvetica Neue" panose="02000503000000020004" pitchFamily="2" charset="0"/>
              </a:rPr>
              <a:t>ProductsPerPlant</a:t>
            </a:r>
            <a:endParaRPr lang="en-IN" sz="1400" b="1" dirty="0">
              <a:effectLst/>
              <a:latin typeface="Helvetica Neue" panose="02000503000000020004" pitchFamily="2" charset="0"/>
            </a:endParaRPr>
          </a:p>
          <a:p>
            <a:pPr marL="88900" indent="0">
              <a:buNone/>
            </a:pPr>
            <a:endParaRPr lang="en-IN" sz="1400" dirty="0">
              <a:effectLst/>
              <a:latin typeface="Helvetica Neue" panose="02000503000000020004" pitchFamily="2" charset="0"/>
            </a:endParaRPr>
          </a:p>
          <a:p>
            <a:pPr marL="88900" indent="0">
              <a:buNone/>
            </a:pPr>
            <a:endParaRPr lang="en-US" sz="1800" b="1" dirty="0"/>
          </a:p>
          <a:p>
            <a:pPr marL="88900" indent="0">
              <a:buNone/>
            </a:pPr>
            <a:endParaRPr lang="en-US" sz="1800" b="1" dirty="0"/>
          </a:p>
          <a:p>
            <a:pPr marL="88900" indent="0">
              <a:buNone/>
            </a:pPr>
            <a:endParaRPr lang="en-US" sz="1800" b="1" dirty="0"/>
          </a:p>
          <a:p>
            <a:pPr marL="88900" indent="0">
              <a:buNone/>
            </a:pPr>
            <a:endParaRPr lang="en-US" sz="1800" b="1" dirty="0"/>
          </a:p>
          <a:p>
            <a:pPr marL="88900" indent="0">
              <a:buNone/>
            </a:pPr>
            <a:endParaRPr lang="en-US" sz="1800" b="1" dirty="0"/>
          </a:p>
          <a:p>
            <a:pPr marL="88900" indent="0">
              <a:buNone/>
            </a:pPr>
            <a:r>
              <a:rPr lang="en-US" sz="1800" b="1" dirty="0"/>
              <a:t>Source :</a:t>
            </a:r>
            <a:r>
              <a:rPr lang="en-US" sz="1800" dirty="0"/>
              <a:t> </a:t>
            </a:r>
            <a:r>
              <a:rPr lang="en-IN" sz="1400" b="0" i="0" u="none" strike="noStrike" dirty="0">
                <a:solidFill>
                  <a:srgbClr val="252525"/>
                </a:solidFill>
                <a:effectLst/>
                <a:latin typeface="Arial" panose="020B0604020202020204" pitchFamily="34" charset="0"/>
              </a:rPr>
              <a:t>Brunel University London</a:t>
            </a:r>
          </a:p>
          <a:p>
            <a:pPr marL="88900" indent="0">
              <a:buNone/>
            </a:pPr>
            <a:r>
              <a:rPr lang="en-US" sz="1800" dirty="0"/>
              <a:t> </a:t>
            </a:r>
            <a:r>
              <a:rPr lang="en-US" sz="1600" dirty="0">
                <a:hlinkClick r:id="rId2"/>
              </a:rPr>
              <a:t>https://brunel.figshare.com/articles/dataset/Supply_Chain_Logistics_Problem_Dataset/7558679?file=20162015</a:t>
            </a:r>
            <a:endParaRPr lang="en-IN" sz="16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0BAEE8C-7696-4485-2C39-59A01DC39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65729"/>
              </p:ext>
            </p:extLst>
          </p:nvPr>
        </p:nvGraphicFramePr>
        <p:xfrm>
          <a:off x="309498" y="1596413"/>
          <a:ext cx="8521701" cy="763500"/>
        </p:xfrm>
        <a:graphic>
          <a:graphicData uri="http://schemas.openxmlformats.org/drawingml/2006/table">
            <a:tbl>
              <a:tblPr/>
              <a:tblGrid>
                <a:gridCol w="2840567">
                  <a:extLst>
                    <a:ext uri="{9D8B030D-6E8A-4147-A177-3AD203B41FA5}">
                      <a16:colId xmlns:a16="http://schemas.microsoft.com/office/drawing/2014/main" val="361158449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3428238483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3582159493"/>
                    </a:ext>
                  </a:extLst>
                </a:gridCol>
              </a:tblGrid>
              <a:tr h="194868"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effectLst/>
                          <a:latin typeface="Helvetica Neue" panose="02000503000000020004" pitchFamily="2" charset="0"/>
                        </a:rPr>
                        <a:t>Field Name</a:t>
                      </a:r>
                      <a:endParaRPr lang="en-IN" sz="110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effectLst/>
                          <a:latin typeface="Helvetica Neue" panose="02000503000000020004" pitchFamily="2" charset="0"/>
                        </a:rPr>
                        <a:t>Data Type</a:t>
                      </a:r>
                      <a:endParaRPr lang="en-IN" sz="110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effectLst/>
                          <a:latin typeface="Helvetica Neue" panose="02000503000000020004" pitchFamily="2" charset="0"/>
                        </a:rPr>
                        <a:t>Description</a:t>
                      </a:r>
                      <a:endParaRPr lang="en-IN" sz="110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6887622"/>
                  </a:ext>
                </a:extLst>
              </a:tr>
              <a:tr h="194868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Plant ID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Text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Unique identifier for the plant.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634969"/>
                  </a:ext>
                </a:extLst>
              </a:tr>
              <a:tr h="373764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Daily Capacity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Helvetica Neue" panose="02000503000000020004" pitchFamily="2" charset="0"/>
                        </a:rPr>
                        <a:t>Integer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Helvetica Neue" panose="02000503000000020004" pitchFamily="2" charset="0"/>
                        </a:rPr>
                        <a:t>The daily production or storage capacity of the plant.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0191080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9F6E01A-1EB3-04FC-2DC4-A3510C3AA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91833"/>
              </p:ext>
            </p:extLst>
          </p:nvPr>
        </p:nvGraphicFramePr>
        <p:xfrm>
          <a:off x="309497" y="2901664"/>
          <a:ext cx="8521701" cy="821128"/>
        </p:xfrm>
        <a:graphic>
          <a:graphicData uri="http://schemas.openxmlformats.org/drawingml/2006/table">
            <a:tbl>
              <a:tblPr/>
              <a:tblGrid>
                <a:gridCol w="2840567">
                  <a:extLst>
                    <a:ext uri="{9D8B030D-6E8A-4147-A177-3AD203B41FA5}">
                      <a16:colId xmlns:a16="http://schemas.microsoft.com/office/drawing/2014/main" val="2540255128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2838181813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391703824"/>
                    </a:ext>
                  </a:extLst>
                </a:gridCol>
              </a:tblGrid>
              <a:tr h="157876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effectLst/>
                          <a:latin typeface="Helvetica Neue" panose="02000503000000020004" pitchFamily="2" charset="0"/>
                        </a:rPr>
                        <a:t>Field Name</a:t>
                      </a:r>
                      <a:endParaRPr lang="en-IN" sz="110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effectLst/>
                          <a:latin typeface="Helvetica Neue" panose="02000503000000020004" pitchFamily="2" charset="0"/>
                        </a:rPr>
                        <a:t>Data Type</a:t>
                      </a:r>
                      <a:endParaRPr lang="en-IN" sz="110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effectLst/>
                          <a:latin typeface="Helvetica Neue" panose="02000503000000020004" pitchFamily="2" charset="0"/>
                        </a:rPr>
                        <a:t>Description</a:t>
                      </a:r>
                      <a:endParaRPr lang="en-IN" sz="110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618788"/>
                  </a:ext>
                </a:extLst>
              </a:tr>
              <a:tr h="157876"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Helvetica Neue" panose="02000503000000020004" pitchFamily="2" charset="0"/>
                        </a:rPr>
                        <a:t>WH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Helvetica Neue" panose="02000503000000020004" pitchFamily="2" charset="0"/>
                        </a:rPr>
                        <a:t>Text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Warehouse or plant identifier.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545645"/>
                  </a:ext>
                </a:extLst>
              </a:tr>
              <a:tr h="447748"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Helvetica Neue" panose="02000503000000020004" pitchFamily="2" charset="0"/>
                        </a:rPr>
                        <a:t>Cost/unit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Helvetica Neue" panose="02000503000000020004" pitchFamily="2" charset="0"/>
                        </a:rPr>
                        <a:t>Float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Helvetica Neue" panose="02000503000000020004" pitchFamily="2" charset="0"/>
                        </a:rPr>
                        <a:t>The cost per unit for storage or production at the warehouse/plant.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898781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DDD8270E-4600-8B0E-A6D7-67A3AFA37D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01017"/>
              </p:ext>
            </p:extLst>
          </p:nvPr>
        </p:nvGraphicFramePr>
        <p:xfrm>
          <a:off x="309496" y="4234062"/>
          <a:ext cx="8521701" cy="910590"/>
        </p:xfrm>
        <a:graphic>
          <a:graphicData uri="http://schemas.openxmlformats.org/drawingml/2006/table">
            <a:tbl>
              <a:tblPr/>
              <a:tblGrid>
                <a:gridCol w="2840567">
                  <a:extLst>
                    <a:ext uri="{9D8B030D-6E8A-4147-A177-3AD203B41FA5}">
                      <a16:colId xmlns:a16="http://schemas.microsoft.com/office/drawing/2014/main" val="2782942983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3139489769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1377531500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effectLst/>
                          <a:latin typeface="Helvetica Neue" panose="02000503000000020004" pitchFamily="2" charset="0"/>
                        </a:rPr>
                        <a:t>Field Name</a:t>
                      </a:r>
                      <a:endParaRPr lang="en-IN" sz="110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effectLst/>
                          <a:latin typeface="Helvetica Neue" panose="02000503000000020004" pitchFamily="2" charset="0"/>
                        </a:rPr>
                        <a:t>Data Type</a:t>
                      </a:r>
                      <a:endParaRPr lang="en-IN" sz="110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effectLst/>
                          <a:latin typeface="Helvetica Neue" panose="02000503000000020004" pitchFamily="2" charset="0"/>
                        </a:rPr>
                        <a:t>Description</a:t>
                      </a:r>
                      <a:endParaRPr lang="en-IN" sz="110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595510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Plant Code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Helvetica Neue" panose="02000503000000020004" pitchFamily="2" charset="0"/>
                        </a:rPr>
                        <a:t>Text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Unique identifier for the plant.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925943"/>
                  </a:ext>
                </a:extLst>
              </a:tr>
              <a:tr h="445770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Product ID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Helvetica Neue" panose="02000503000000020004" pitchFamily="2" charset="0"/>
                        </a:rPr>
                        <a:t>Integer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Helvetica Neue" panose="02000503000000020004" pitchFamily="2" charset="0"/>
                        </a:rPr>
                        <a:t>Unique identifier for the product produced at the plant.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63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85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58F0-52F0-45C2-1417-578EB1EE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(Cont.)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668048-6197-E0A8-F579-B0141BF23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7028"/>
              </p:ext>
            </p:extLst>
          </p:nvPr>
        </p:nvGraphicFramePr>
        <p:xfrm>
          <a:off x="310599" y="1660427"/>
          <a:ext cx="8521701" cy="697230"/>
        </p:xfrm>
        <a:graphic>
          <a:graphicData uri="http://schemas.openxmlformats.org/drawingml/2006/table">
            <a:tbl>
              <a:tblPr/>
              <a:tblGrid>
                <a:gridCol w="2840567">
                  <a:extLst>
                    <a:ext uri="{9D8B030D-6E8A-4147-A177-3AD203B41FA5}">
                      <a16:colId xmlns:a16="http://schemas.microsoft.com/office/drawing/2014/main" val="957042814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229371839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366167236"/>
                    </a:ext>
                  </a:extLst>
                </a:gridCol>
              </a:tblGrid>
              <a:tr h="232410"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effectLst/>
                          <a:latin typeface="Helvetica Neue" panose="02000503000000020004" pitchFamily="2" charset="0"/>
                        </a:rPr>
                        <a:t>Field Name</a:t>
                      </a:r>
                      <a:endParaRPr lang="en-IN" sz="110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effectLst/>
                          <a:latin typeface="Helvetica Neue" panose="02000503000000020004" pitchFamily="2" charset="0"/>
                        </a:rPr>
                        <a:t>Data Type</a:t>
                      </a:r>
                      <a:endParaRPr lang="en-IN" sz="110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effectLst/>
                          <a:latin typeface="Helvetica Neue" panose="02000503000000020004" pitchFamily="2" charset="0"/>
                        </a:rPr>
                        <a:t>Description</a:t>
                      </a:r>
                      <a:endParaRPr lang="en-IN" sz="110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88503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Plant Code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Text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Unique identifier for the plant.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472798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Port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Text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Helvetica Neue" panose="02000503000000020004" pitchFamily="2" charset="0"/>
                        </a:rPr>
                        <a:t>The associated port for the plant.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181899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DAF82121-6594-8EF4-11E9-F636E6134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0599" y="1204525"/>
            <a:ext cx="7318415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4.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PlantPorts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5.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FreightRates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8336FC-D0EC-9BE8-80AD-817350D5A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718225"/>
              </p:ext>
            </p:extLst>
          </p:nvPr>
        </p:nvGraphicFramePr>
        <p:xfrm>
          <a:off x="316399" y="2822452"/>
          <a:ext cx="8515902" cy="3273550"/>
        </p:xfrm>
        <a:graphic>
          <a:graphicData uri="http://schemas.openxmlformats.org/drawingml/2006/table">
            <a:tbl>
              <a:tblPr/>
              <a:tblGrid>
                <a:gridCol w="2838634">
                  <a:extLst>
                    <a:ext uri="{9D8B030D-6E8A-4147-A177-3AD203B41FA5}">
                      <a16:colId xmlns:a16="http://schemas.microsoft.com/office/drawing/2014/main" val="1501885204"/>
                    </a:ext>
                  </a:extLst>
                </a:gridCol>
                <a:gridCol w="2838634">
                  <a:extLst>
                    <a:ext uri="{9D8B030D-6E8A-4147-A177-3AD203B41FA5}">
                      <a16:colId xmlns:a16="http://schemas.microsoft.com/office/drawing/2014/main" val="3713916115"/>
                    </a:ext>
                  </a:extLst>
                </a:gridCol>
                <a:gridCol w="2838634">
                  <a:extLst>
                    <a:ext uri="{9D8B030D-6E8A-4147-A177-3AD203B41FA5}">
                      <a16:colId xmlns:a16="http://schemas.microsoft.com/office/drawing/2014/main" val="228539048"/>
                    </a:ext>
                  </a:extLst>
                </a:gridCol>
              </a:tblGrid>
              <a:tr h="187852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>
                          <a:effectLst/>
                          <a:latin typeface="Helvetica Neue" panose="02000503000000020004" pitchFamily="2" charset="0"/>
                        </a:rPr>
                        <a:t>Field Name</a:t>
                      </a:r>
                      <a:endParaRPr lang="en-IN" sz="110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effectLst/>
                          <a:latin typeface="Helvetica Neue" panose="02000503000000020004" pitchFamily="2" charset="0"/>
                        </a:rPr>
                        <a:t>Data Type</a:t>
                      </a:r>
                      <a:endParaRPr lang="en-IN" sz="110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>
                          <a:effectLst/>
                          <a:latin typeface="Helvetica Neue" panose="02000503000000020004" pitchFamily="2" charset="0"/>
                        </a:rPr>
                        <a:t>Description</a:t>
                      </a:r>
                      <a:endParaRPr lang="en-IN" sz="110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198173"/>
                  </a:ext>
                </a:extLst>
              </a:tr>
              <a:tr h="360306"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Helvetica Neue" panose="02000503000000020004" pitchFamily="2" charset="0"/>
                        </a:rPr>
                        <a:t>Carrier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Text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Name or identifier of the logistics carrier.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67482"/>
                  </a:ext>
                </a:extLst>
              </a:tr>
              <a:tr h="187852">
                <a:tc>
                  <a:txBody>
                    <a:bodyPr/>
                    <a:lstStyle/>
                    <a:p>
                      <a:r>
                        <a:rPr lang="en-IN" sz="1100" dirty="0" err="1">
                          <a:effectLst/>
                          <a:latin typeface="Helvetica Neue" panose="02000503000000020004" pitchFamily="2" charset="0"/>
                        </a:rPr>
                        <a:t>orig_port_cd</a:t>
                      </a:r>
                      <a:endParaRPr lang="en-IN" sz="110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Text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Code for the origin port.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092322"/>
                  </a:ext>
                </a:extLst>
              </a:tr>
              <a:tr h="187852">
                <a:tc>
                  <a:txBody>
                    <a:bodyPr/>
                    <a:lstStyle/>
                    <a:p>
                      <a:r>
                        <a:rPr lang="en-IN" sz="1100" dirty="0" err="1">
                          <a:effectLst/>
                          <a:latin typeface="Helvetica Neue" panose="02000503000000020004" pitchFamily="2" charset="0"/>
                        </a:rPr>
                        <a:t>dest_port_cd</a:t>
                      </a:r>
                      <a:endParaRPr lang="en-IN" sz="1100" dirty="0">
                        <a:effectLst/>
                        <a:latin typeface="Helvetica Neue" panose="02000503000000020004" pitchFamily="2" charset="0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Text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Code for the destination port.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888870"/>
                  </a:ext>
                </a:extLst>
              </a:tr>
              <a:tr h="360306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minm_wgh_qty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Float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Minimum weight quantity allowed for shipping.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3683421"/>
                  </a:ext>
                </a:extLst>
              </a:tr>
              <a:tr h="360306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max_wgh_qty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Helvetica Neue" panose="02000503000000020004" pitchFamily="2" charset="0"/>
                        </a:rPr>
                        <a:t>Float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Maximum weight quantity allowed for shipping.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336606"/>
                  </a:ext>
                </a:extLst>
              </a:tr>
              <a:tr h="360306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minimum cost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Helvetica Neue" panose="02000503000000020004" pitchFamily="2" charset="0"/>
                        </a:rPr>
                        <a:t>Float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Minimum cost associated with the freight.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42689"/>
                  </a:ext>
                </a:extLst>
              </a:tr>
              <a:tr h="187852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rate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Helvetica Neue" panose="02000503000000020004" pitchFamily="2" charset="0"/>
                        </a:rPr>
                        <a:t>Float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Rate charged per unit of weight.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4844923"/>
                  </a:ext>
                </a:extLst>
              </a:tr>
              <a:tr h="360306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mode_dsc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Text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Helvetica Neue" panose="02000503000000020004" pitchFamily="2" charset="0"/>
                        </a:rPr>
                        <a:t>Description of the transportation mode (e.g., Air, Sea, Road).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0585"/>
                  </a:ext>
                </a:extLst>
              </a:tr>
              <a:tr h="360306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tpt_day_cnt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Integer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Helvetica Neue" panose="02000503000000020004" pitchFamily="2" charset="0"/>
                        </a:rPr>
                        <a:t>Number of days required for transportation.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845427"/>
                  </a:ext>
                </a:extLst>
              </a:tr>
              <a:tr h="360306"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Carrier type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>
                          <a:effectLst/>
                          <a:latin typeface="Helvetica Neue" panose="02000503000000020004" pitchFamily="2" charset="0"/>
                        </a:rPr>
                        <a:t>Text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Helvetica Neue" panose="02000503000000020004" pitchFamily="2" charset="0"/>
                        </a:rPr>
                        <a:t>Type of carrier used for transportation.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402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46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F949-64D4-4C1B-BABD-BE39FC4C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SCREENSHOT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9041B-74A5-5980-D607-A8E8235CF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79" y="1347908"/>
            <a:ext cx="4835858" cy="2205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63B2FF-BC30-8881-02B7-93082E2AA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892" y="3640356"/>
            <a:ext cx="976516" cy="2350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A8B30D-7E79-22A0-5EDE-C89F24554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479" y="3640357"/>
            <a:ext cx="1146467" cy="23502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F35664-360C-69B8-5A18-9486CEC103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0790" y="3640356"/>
            <a:ext cx="1080082" cy="23502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7C6D7EB-6E5F-3C7D-4360-0AEEBCB14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1474" y="3640355"/>
            <a:ext cx="797663" cy="23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3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4F557-4471-D04A-C6A8-69FB1AD3A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C65EB-AA25-4E07-7B30-2EBA206A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A00F0-B7C2-5399-FDFE-E91B7F25F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endParaRPr lang="en-IN" sz="2000" b="1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lvl="1">
              <a:defRPr/>
            </a:pPr>
            <a:r>
              <a:rPr lang="en-I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 - Pandas, NumPy, Matplotlib, Seaborn, </a:t>
            </a: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DEAP, swarm-intelligence, </a:t>
            </a:r>
            <a:r>
              <a:rPr lang="en-IN" sz="20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Mealpy</a:t>
            </a:r>
            <a:endParaRPr lang="en-IN" sz="20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1" indent="0">
              <a:buNone/>
              <a:defRPr/>
            </a:pPr>
            <a:endParaRPr lang="en-IN" sz="20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</a:p>
          <a:p>
            <a:pPr lvl="1">
              <a:defRPr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Genetic Algorithm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 Colony Optimization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defRPr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Dung Beetle Optimization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251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68E5-5B3F-1709-EC3E-22F27D75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14E54-43F1-61DC-ABB5-7F1E9E6C1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885946"/>
            <a:ext cx="3865755" cy="4332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05118E-975D-71AC-08FB-F1033F2E7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12202"/>
            <a:ext cx="4425520" cy="25445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04B514-437D-D72F-D053-0ABE5E10E3D5}"/>
              </a:ext>
            </a:extLst>
          </p:cNvPr>
          <p:cNvSpPr txBox="1"/>
          <p:nvPr/>
        </p:nvSpPr>
        <p:spPr>
          <a:xfrm>
            <a:off x="311700" y="1252074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/>
              <a:t>1. </a:t>
            </a:r>
            <a:r>
              <a:rPr lang="en-IN" sz="1800" b="1" i="0" u="none" strike="noStrike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42285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1055</Words>
  <Application>Microsoft Macintosh PowerPoint</Application>
  <PresentationFormat>On-screen Show (4:3)</PresentationFormat>
  <Paragraphs>162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Symbol</vt:lpstr>
      <vt:lpstr>Georgia</vt:lpstr>
      <vt:lpstr>Times New Roman</vt:lpstr>
      <vt:lpstr>Archivo Narrow</vt:lpstr>
      <vt:lpstr>Arial</vt:lpstr>
      <vt:lpstr>Helvetica Neue</vt:lpstr>
      <vt:lpstr>Simple Light</vt:lpstr>
      <vt:lpstr>        CAPSTONE PROJECT   A Study on Optimizing Warehouse Allocation for Cost Efficiency in Multi-Echelon Supply Chain      </vt:lpstr>
      <vt:lpstr>INTRODUCTION</vt:lpstr>
      <vt:lpstr>PROBLEM STATEMENT</vt:lpstr>
      <vt:lpstr>OBJECTIVE</vt:lpstr>
      <vt:lpstr>DATA DICTIONARY</vt:lpstr>
      <vt:lpstr>DATA DICTIONARY (Cont.)</vt:lpstr>
      <vt:lpstr>DATA SCREENSHOT</vt:lpstr>
      <vt:lpstr>TOOLS AND TECHNIQUES</vt:lpstr>
      <vt:lpstr>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FINDINGS</vt:lpstr>
      <vt:lpstr>FINDINGS</vt:lpstr>
      <vt:lpstr>FINDINGS</vt:lpstr>
      <vt:lpstr>CONCLUSION AND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Accreditation Briefing</dc:title>
  <dc:creator>Shrutha Nadig</dc:creator>
  <cp:lastModifiedBy>Febin Francis</cp:lastModifiedBy>
  <cp:revision>25</cp:revision>
  <dcterms:modified xsi:type="dcterms:W3CDTF">2025-04-06T18:37:48Z</dcterms:modified>
</cp:coreProperties>
</file>