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56"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90" autoAdjust="0"/>
  </p:normalViewPr>
  <p:slideViewPr>
    <p:cSldViewPr snapToGrid="0">
      <p:cViewPr varScale="1">
        <p:scale>
          <a:sx n="85" d="100"/>
          <a:sy n="85" d="100"/>
        </p:scale>
        <p:origin x="590" y="8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4/30/2024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4/30/2024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11603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114064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237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0484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38" name="Slide Number Placeholder 6">
            <a:extLst>
              <a:ext uri="{FF2B5EF4-FFF2-40B4-BE49-F238E27FC236}">
                <a16:creationId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0900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8" name="Slide Number Placeholder 6">
            <a:extLst>
              <a:ext uri="{FF2B5EF4-FFF2-40B4-BE49-F238E27FC236}">
                <a16:creationId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64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4" name="Slide Number Placeholder 6">
            <a:extLst>
              <a:ext uri="{FF2B5EF4-FFF2-40B4-BE49-F238E27FC236}">
                <a16:creationId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Title 4">
            <a:extLst>
              <a:ext uri="{FF2B5EF4-FFF2-40B4-BE49-F238E27FC236}">
                <a16:creationId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7" name="Slide Number Placeholder 6">
            <a:extLst>
              <a:ext uri="{FF2B5EF4-FFF2-40B4-BE49-F238E27FC236}">
                <a16:creationId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8" name="Content Placeholder 2">
            <a:extLst>
              <a:ext uri="{FF2B5EF4-FFF2-40B4-BE49-F238E27FC236}">
                <a16:creationId xmlns:a16="http://schemas.microsoft.com/office/drawing/2014/main" id="{109829B2-67B8-42AF-A8F6-0483C504E33A}"/>
              </a:ext>
            </a:extLst>
          </p:cNvPr>
          <p:cNvSpPr>
            <a:spLocks noGrp="1"/>
          </p:cNvSpPr>
          <p:nvPr>
            <p:ph sz="half" idx="1" hasCustomPrompt="1"/>
          </p:nvPr>
        </p:nvSpPr>
        <p:spPr>
          <a:xfrm>
            <a:off x="432000"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3">
            <a:extLst>
              <a:ext uri="{FF2B5EF4-FFF2-40B4-BE49-F238E27FC236}">
                <a16:creationId xmlns:a16="http://schemas.microsoft.com/office/drawing/2014/main" id="{D0953015-A379-403E-8191-D885E217C757}"/>
              </a:ext>
            </a:extLst>
          </p:cNvPr>
          <p:cNvSpPr>
            <a:spLocks noGrp="1"/>
          </p:cNvSpPr>
          <p:nvPr>
            <p:ph sz="half" idx="2" hasCustomPrompt="1"/>
          </p:nvPr>
        </p:nvSpPr>
        <p:spPr>
          <a:xfrm>
            <a:off x="5709372"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883617"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7335235"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451970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490809"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549618"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608427" y="1148060"/>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667235"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Title 5">
            <a:extLst>
              <a:ext uri="{FF2B5EF4-FFF2-40B4-BE49-F238E27FC236}">
                <a16:creationId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0" name="Slide Number Placeholder 6">
            <a:extLst>
              <a:ext uri="{FF2B5EF4-FFF2-40B4-BE49-F238E27FC236}">
                <a16:creationId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10" name="Content Placeholder 5">
            <a:extLst>
              <a:ext uri="{FF2B5EF4-FFF2-40B4-BE49-F238E27FC236}">
                <a16:creationId xmlns:a16="http://schemas.microsoft.com/office/drawing/2014/main" id="{484CD98A-64EE-42B1-9A8B-F495FEF2E9FE}"/>
              </a:ext>
            </a:extLst>
          </p:cNvPr>
          <p:cNvSpPr>
            <a:spLocks noGrp="1"/>
          </p:cNvSpPr>
          <p:nvPr>
            <p:ph sz="quarter" idx="4" hasCustomPrompt="1"/>
          </p:nvPr>
        </p:nvSpPr>
        <p:spPr>
          <a:xfrm>
            <a:off x="5715235" y="1581663"/>
            <a:ext cx="4786225"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99F7B39C-4DE9-4650-869E-0410A8E29AAA}"/>
              </a:ext>
            </a:extLst>
          </p:cNvPr>
          <p:cNvSpPr>
            <a:spLocks noGrp="1"/>
          </p:cNvSpPr>
          <p:nvPr>
            <p:ph type="body" sz="quarter" idx="3" hasCustomPrompt="1"/>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7" name="Content Placeholder 2">
            <a:extLst>
              <a:ext uri="{FF2B5EF4-FFF2-40B4-BE49-F238E27FC236}">
                <a16:creationId xmlns:a16="http://schemas.microsoft.com/office/drawing/2014/main" id="{6F8D5478-FA4F-48AE-8588-59081070B7D7}"/>
              </a:ext>
            </a:extLst>
          </p:cNvPr>
          <p:cNvSpPr>
            <a:spLocks noGrp="1"/>
          </p:cNvSpPr>
          <p:nvPr>
            <p:ph idx="1" hasCustomPrompt="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1780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503924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2930386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757190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0147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ith Imag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86063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rge Intro Copy">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Rectangle 3">
            <a:extLst>
              <a:ext uri="{FF2B5EF4-FFF2-40B4-BE49-F238E27FC236}">
                <a16:creationId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Rectangle 22">
            <a:extLst>
              <a:ext uri="{FF2B5EF4-FFF2-40B4-BE49-F238E27FC236}">
                <a16:creationId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4" name="Rectangle 23">
            <a:extLst>
              <a:ext uri="{FF2B5EF4-FFF2-40B4-BE49-F238E27FC236}">
                <a16:creationId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Rectangle 24">
            <a:extLst>
              <a:ext uri="{FF2B5EF4-FFF2-40B4-BE49-F238E27FC236}">
                <a16:creationId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6" name="Rectangle 25">
            <a:extLst>
              <a:ext uri="{FF2B5EF4-FFF2-40B4-BE49-F238E27FC236}">
                <a16:creationId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2" name="Slide Number Placeholder 6">
            <a:extLst>
              <a:ext uri="{FF2B5EF4-FFF2-40B4-BE49-F238E27FC236}">
                <a16:creationId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Bullets 3X">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2349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 Bullets 4X">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62382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gital Product">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noProof="0"/>
              <a:t>Emphasized Text</a:t>
            </a:r>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hasCustomPrompt="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7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Rectangle 16">
            <a:extLst>
              <a:ext uri="{FF2B5EF4-FFF2-40B4-BE49-F238E27FC236}">
                <a16:creationId xmlns:a16="http://schemas.microsoft.com/office/drawing/2014/main"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Rectangle 17">
            <a:extLst>
              <a:ext uri="{FF2B5EF4-FFF2-40B4-BE49-F238E27FC236}">
                <a16:creationId xmlns:a16="http://schemas.microsoft.com/office/drawing/2014/main"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Rectangle 18">
            <a:extLst>
              <a:ext uri="{FF2B5EF4-FFF2-40B4-BE49-F238E27FC236}">
                <a16:creationId xmlns:a16="http://schemas.microsoft.com/office/drawing/2014/main"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31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F466B-33BA-42AC-AFB2-51FC72C2FA45}"/>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C4A5CDF3-277F-457A-90F6-C20C9F0EF716}"/>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1509F7B-15BA-44E2-85A9-A5A242FAF0E0}"/>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091633" y="6456363"/>
            <a:ext cx="962795" cy="264330"/>
          </a:xfrm>
          <a:prstGeom prst="rect">
            <a:avLst/>
          </a:prstGeom>
          <a:ln w="3175">
            <a:solidFill>
              <a:schemeClr val="bg1">
                <a:lumMod val="95000"/>
              </a:schemeClr>
            </a:solidFill>
          </a:ln>
        </p:spPr>
        <p:txBody>
          <a:bodyPr vert="horz" lIns="0" tIns="0" rIns="0" bIns="0" rtlCol="0" anchor="ctr"/>
          <a:lstStyle>
            <a:lvl1pPr algn="ctr">
              <a:defRPr sz="1400">
                <a:solidFill>
                  <a:schemeClr val="tx1">
                    <a:lumMod val="75000"/>
                    <a:lumOff val="25000"/>
                  </a:schemeClr>
                </a:solidFill>
              </a:defRPr>
            </a:lvl1pPr>
          </a:lstStyle>
          <a:p>
            <a:r>
              <a:rPr lang="en-US" noProof="0" dirty="0"/>
              <a:t>page </a:t>
            </a:r>
            <a:fld id="{19B51A1E-902D-48AF-9020-955120F399B6}" type="slidenum">
              <a:rPr lang="en-US" b="1" i="1" noProof="0" smtClean="0"/>
              <a:pPr/>
              <a:t>‹#›</a:t>
            </a:fld>
            <a:endParaRPr lang="en-US" b="1" i="1" noProof="0" dirty="0"/>
          </a:p>
        </p:txBody>
      </p:sp>
      <p:sp>
        <p:nvSpPr>
          <p:cNvPr id="11" name="TextBox 10">
            <a:extLst>
              <a:ext uri="{FF2B5EF4-FFF2-40B4-BE49-F238E27FC236}">
                <a16:creationId xmlns:a16="http://schemas.microsoft.com/office/drawing/2014/main" id="{FF5B127E-AB96-49E0-8307-05174D7A6231}"/>
              </a:ext>
            </a:extLst>
          </p:cNvPr>
          <p:cNvSpPr txBox="1"/>
          <p:nvPr userDrawn="1"/>
        </p:nvSpPr>
        <p:spPr>
          <a:xfrm>
            <a:off x="11034141" y="5994000"/>
            <a:ext cx="1077777" cy="359073"/>
          </a:xfrm>
          <a:prstGeom prst="rect">
            <a:avLst/>
          </a:prstGeom>
          <a:noFill/>
        </p:spPr>
        <p:txBody>
          <a:bodyPr wrap="square" lIns="0" tIns="0" rIns="0" bIns="0" rtlCol="0">
            <a:spAutoFit/>
          </a:bodyPr>
          <a:lstStyle/>
          <a:p>
            <a:pPr algn="ctr">
              <a:lnSpc>
                <a:spcPts val="1400"/>
              </a:lnSpc>
            </a:pPr>
            <a:r>
              <a:rPr lang="en-US" sz="2400" b="1" spc="-150" baseline="0" noProof="0" dirty="0">
                <a:solidFill>
                  <a:schemeClr val="accent1"/>
                </a:solidFill>
              </a:rPr>
              <a:t>Contoso</a:t>
            </a:r>
            <a:br>
              <a:rPr lang="en-US" sz="2400" b="1" spc="-150" baseline="0" noProof="0" dirty="0">
                <a:solidFill>
                  <a:schemeClr val="tx1">
                    <a:lumMod val="50000"/>
                    <a:lumOff val="50000"/>
                  </a:schemeClr>
                </a:solidFill>
              </a:rPr>
            </a:br>
            <a:r>
              <a:rPr lang="en-US" sz="1000" b="0" spc="0" baseline="0" noProof="0" dirty="0">
                <a:solidFill>
                  <a:schemeClr val="tx1">
                    <a:lumMod val="50000"/>
                    <a:lumOff val="50000"/>
                  </a:schemeClr>
                </a:solidFill>
              </a:rPr>
              <a:t>Pharmaceuticals</a:t>
            </a: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50" r:id="rId17"/>
    <p:sldLayoutId id="2147483652" r:id="rId18"/>
    <p:sldLayoutId id="2147483656" r:id="rId19"/>
    <p:sldLayoutId id="2147483657" r:id="rId20"/>
    <p:sldLayoutId id="2147483653" r:id="rId21"/>
    <p:sldLayoutId id="2147483677" r:id="rId22"/>
    <p:sldLayoutId id="2147483678" r:id="rId23"/>
    <p:sldLayoutId id="2147483654" r:id="rId24"/>
    <p:sldLayoutId id="2147483655" r:id="rId25"/>
    <p:sldLayoutId id="2147483660" r:id="rId26"/>
    <p:sldLayoutId id="2147483675" r:id="rId27"/>
    <p:sldLayoutId id="2147483676" r:id="rId28"/>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4414D423-B276-4148-A337-5693724BB04E}"/>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a:stretch/>
        </p:blipFill>
        <p:spPr>
          <a:xfrm>
            <a:off x="136525" y="136525"/>
            <a:ext cx="11909425" cy="6584950"/>
          </a:xfrm>
        </p:spPr>
      </p:pic>
      <p:sp>
        <p:nvSpPr>
          <p:cNvPr id="26" name="Rectangle 25">
            <a:extLst>
              <a:ext uri="{FF2B5EF4-FFF2-40B4-BE49-F238E27FC236}">
                <a16:creationId xmlns:a16="http://schemas.microsoft.com/office/drawing/2014/main" id="{817B6E89-6474-4AB4-90D5-2C2FB4120F12}"/>
              </a:ext>
              <a:ext uri="{C183D7F6-B498-43B3-948B-1728B52AA6E4}">
                <adec:decorative xmlns:adec="http://schemas.microsoft.com/office/drawing/2017/decorative" val="1"/>
              </a:ext>
            </a:extLst>
          </p:cNvPr>
          <p:cNvSpPr/>
          <p:nvPr/>
        </p:nvSpPr>
        <p:spPr bwMode="ltGray">
          <a:xfrm>
            <a:off x="5277678" y="-6636"/>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 name="Subtitle 2">
            <a:extLst>
              <a:ext uri="{FF2B5EF4-FFF2-40B4-BE49-F238E27FC236}">
                <a16:creationId xmlns:a16="http://schemas.microsoft.com/office/drawing/2014/main" id="{74DB1EEC-D590-4C80-ABB7-362BBE1F5A1B}"/>
              </a:ext>
            </a:extLst>
          </p:cNvPr>
          <p:cNvSpPr>
            <a:spLocks noGrp="1"/>
          </p:cNvSpPr>
          <p:nvPr>
            <p:ph type="subTitle" idx="1"/>
          </p:nvPr>
        </p:nvSpPr>
        <p:spPr bwMode="black">
          <a:xfrm>
            <a:off x="5277678" y="1165410"/>
            <a:ext cx="5676382" cy="2752166"/>
          </a:xfrm>
        </p:spPr>
        <p:txBody>
          <a:bodyPr/>
          <a:lstStyle/>
          <a:p>
            <a:pPr algn="l"/>
            <a:r>
              <a:rPr lang="en-US" sz="3200" b="1" i="1" dirty="0">
                <a:solidFill>
                  <a:srgbClr val="FFC000"/>
                </a:solidFill>
                <a:latin typeface="Algerian" panose="04020705040A02060702" pitchFamily="82" charset="0"/>
              </a:rPr>
              <a:t>US Influenza Pandemic Preparedness Strategy 2024</a:t>
            </a:r>
          </a:p>
        </p:txBody>
      </p:sp>
    </p:spTree>
    <p:extLst>
      <p:ext uri="{BB962C8B-B14F-4D97-AF65-F5344CB8AC3E}">
        <p14:creationId xmlns:p14="http://schemas.microsoft.com/office/powerpoint/2010/main" val="148523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Placeholder 11" descr="Arial image of computer laptop keyboard and clipboard with form on it.  Also contains hands folded.">
            <a:extLst>
              <a:ext uri="{FF2B5EF4-FFF2-40B4-BE49-F238E27FC236}">
                <a16:creationId xmlns:a16="http://schemas.microsoft.com/office/drawing/2014/main" id="{3E7237D6-2D71-4A63-9CB5-8ADCB63FC726}"/>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5277678" y="136525"/>
            <a:ext cx="5676382" cy="6584950"/>
          </a:xfrm>
        </p:spPr>
      </p:pic>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64447" y="0"/>
            <a:ext cx="5213231" cy="4384898"/>
          </a:xfrm>
        </p:spPr>
        <p:txBody>
          <a:bodyPr anchor="t"/>
          <a:lstStyle/>
          <a:p>
            <a:pPr marL="0" indent="0">
              <a:buNone/>
            </a:pPr>
            <a:r>
              <a:rPr lang="en-US" sz="2800" dirty="0">
                <a:solidFill>
                  <a:srgbClr val="002060"/>
                </a:solidFill>
              </a:rPr>
              <a:t>GOAL </a:t>
            </a:r>
          </a:p>
          <a:p>
            <a:pPr marL="0" indent="0">
              <a:buNone/>
            </a:pPr>
            <a:r>
              <a:rPr lang="en-US" sz="1600" b="1" dirty="0"/>
              <a:t>Examine trends in influenza and how they can be used to proactively plan for staffing needs across the country</a:t>
            </a:r>
            <a:r>
              <a:rPr lang="en-US" b="1" dirty="0"/>
              <a:t>.</a:t>
            </a:r>
          </a:p>
          <a:p>
            <a:pPr marL="0" indent="0">
              <a:buNone/>
            </a:pPr>
            <a:endParaRPr lang="en-US" b="1" dirty="0"/>
          </a:p>
          <a:p>
            <a:pPr marL="0" indent="0">
              <a:buNone/>
            </a:pPr>
            <a:r>
              <a:rPr lang="en-US" sz="2800" dirty="0">
                <a:solidFill>
                  <a:srgbClr val="002060"/>
                </a:solidFill>
              </a:rPr>
              <a:t>Motivation</a:t>
            </a:r>
          </a:p>
          <a:p>
            <a:pPr marL="0" indent="0">
              <a:buFont typeface="Arial" panose="020B0604020202020204" pitchFamily="34" charset="0"/>
              <a:buNone/>
            </a:pPr>
            <a:r>
              <a:rPr lang="en-US" sz="1600" b="1" dirty="0"/>
              <a:t>The United States has an influenza season where more people than usual suffer from the flu. Some people, particularly those in vulnerable populations, develop serious complications and end up in the hospital. Hospitals and clinics need additional staff to adequately treat these extra patients. The medical staffing agency provides this temporary staff.</a:t>
            </a:r>
          </a:p>
          <a:p>
            <a:pPr marL="0" indent="0">
              <a:buFont typeface="Arial" panose="020B0604020202020204" pitchFamily="34" charset="0"/>
              <a:buNone/>
            </a:pPr>
            <a:endParaRPr lang="en-US" b="1" dirty="0"/>
          </a:p>
          <a:p>
            <a:pPr marL="0" indent="0">
              <a:buNone/>
            </a:pPr>
            <a:r>
              <a:rPr lang="en-US" sz="2800" dirty="0">
                <a:solidFill>
                  <a:srgbClr val="002060"/>
                </a:solidFill>
              </a:rPr>
              <a:t>Objective</a:t>
            </a:r>
          </a:p>
          <a:p>
            <a:pPr marL="0" indent="0">
              <a:buNone/>
            </a:pPr>
            <a:r>
              <a:rPr lang="en-US" sz="1600" b="1" dirty="0"/>
              <a:t>Determine when to send staff, and how many, to each state</a:t>
            </a:r>
            <a:r>
              <a:rPr lang="en-US" b="1" dirty="0"/>
              <a:t>.</a:t>
            </a:r>
          </a:p>
          <a:p>
            <a:pPr marL="0" indent="0">
              <a:buNone/>
            </a:pPr>
            <a:endParaRPr lang="en-US" b="1" dirty="0"/>
          </a:p>
          <a:p>
            <a:pPr marL="0" indent="0">
              <a:buNone/>
            </a:pPr>
            <a:r>
              <a:rPr lang="en-US" sz="2800" dirty="0">
                <a:solidFill>
                  <a:srgbClr val="002060"/>
                </a:solidFill>
              </a:rPr>
              <a:t>Scope </a:t>
            </a:r>
          </a:p>
          <a:p>
            <a:pPr marL="0" indent="0">
              <a:buNone/>
            </a:pPr>
            <a:r>
              <a:rPr lang="en-US" sz="1600" b="1" dirty="0"/>
              <a:t>The agency covers all hospitals in each of the 50 states of the United States, and the project will plan for the upcoming influenza season.</a:t>
            </a:r>
          </a:p>
          <a:p>
            <a:pPr marL="266700" lvl="1" indent="0">
              <a:buNone/>
            </a:pPr>
            <a:endParaRPr lang="en-US" sz="2800" b="1" i="1" u="sng" dirty="0">
              <a:solidFill>
                <a:schemeClr val="accent4">
                  <a:lumMod val="75000"/>
                </a:schemeClr>
              </a:solidFill>
              <a:effectLst>
                <a:outerShdw blurRad="38100" dist="38100" dir="2700000" algn="tl">
                  <a:srgbClr val="000000">
                    <a:alpha val="43137"/>
                  </a:srgbClr>
                </a:outerShdw>
              </a:effectLst>
              <a:latin typeface="AngsanaUPC" panose="02020603050405020304" pitchFamily="18" charset="-34"/>
              <a:cs typeface="AngsanaUPC" panose="02020603050405020304" pitchFamily="18" charset="-34"/>
            </a:endParaRPr>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2</a:t>
            </a:fld>
            <a:endParaRPr lang="en-US" dirty="0"/>
          </a:p>
        </p:txBody>
      </p:sp>
    </p:spTree>
    <p:extLst>
      <p:ext uri="{BB962C8B-B14F-4D97-AF65-F5344CB8AC3E}">
        <p14:creationId xmlns:p14="http://schemas.microsoft.com/office/powerpoint/2010/main" val="212272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D5CF12D-BD46-412E-81AF-D953D98B7093}"/>
              </a:ext>
            </a:extLst>
          </p:cNvPr>
          <p:cNvSpPr>
            <a:spLocks noGrp="1"/>
          </p:cNvSpPr>
          <p:nvPr>
            <p:ph type="ctrTitle"/>
          </p:nvPr>
        </p:nvSpPr>
        <p:spPr>
          <a:xfrm>
            <a:off x="0" y="142277"/>
            <a:ext cx="9744635" cy="5541347"/>
          </a:xfrm>
        </p:spPr>
        <p:txBody>
          <a:bodyPr anchor="t"/>
          <a:lstStyle/>
          <a:p>
            <a:pPr algn="l"/>
            <a:r>
              <a:rPr lang="en-AU" b="1" dirty="0">
                <a:solidFill>
                  <a:schemeClr val="accent3">
                    <a:lumMod val="50000"/>
                  </a:schemeClr>
                </a:solidFill>
              </a:rPr>
              <a:t>Audience Definition</a:t>
            </a:r>
            <a:br>
              <a:rPr lang="en-AU" b="1" dirty="0">
                <a:solidFill>
                  <a:schemeClr val="accent3">
                    <a:lumMod val="50000"/>
                  </a:schemeClr>
                </a:solidFill>
              </a:rPr>
            </a:br>
            <a:br>
              <a:rPr lang="en-AU" b="1" dirty="0">
                <a:solidFill>
                  <a:schemeClr val="accent3">
                    <a:lumMod val="50000"/>
                  </a:schemeClr>
                </a:solidFill>
              </a:rPr>
            </a:br>
            <a:r>
              <a:rPr lang="en-US" sz="2800" dirty="0">
                <a:solidFill>
                  <a:schemeClr val="bg2">
                    <a:lumMod val="10000"/>
                  </a:schemeClr>
                </a:solidFill>
              </a:rPr>
              <a:t>Medical agency frontline staff (nurses, physician assistants, and doctors)</a:t>
            </a:r>
            <a:br>
              <a:rPr lang="en-US" sz="2800" dirty="0">
                <a:solidFill>
                  <a:schemeClr val="bg2">
                    <a:lumMod val="10000"/>
                  </a:schemeClr>
                </a:solidFill>
              </a:rPr>
            </a:br>
            <a:br>
              <a:rPr lang="en-US" sz="2800" dirty="0">
                <a:solidFill>
                  <a:schemeClr val="bg2">
                    <a:lumMod val="10000"/>
                  </a:schemeClr>
                </a:solidFill>
              </a:rPr>
            </a:br>
            <a:r>
              <a:rPr lang="en-US" sz="2800" dirty="0">
                <a:solidFill>
                  <a:schemeClr val="bg2">
                    <a:lumMod val="10000"/>
                  </a:schemeClr>
                </a:solidFill>
              </a:rPr>
              <a:t> Hospitals and clinics using the staffing agency’s services</a:t>
            </a:r>
            <a:br>
              <a:rPr lang="en-US" sz="2800" dirty="0">
                <a:solidFill>
                  <a:schemeClr val="bg2">
                    <a:lumMod val="10000"/>
                  </a:schemeClr>
                </a:solidFill>
              </a:rPr>
            </a:br>
            <a:br>
              <a:rPr lang="en-US" sz="2800" dirty="0">
                <a:solidFill>
                  <a:schemeClr val="bg2">
                    <a:lumMod val="10000"/>
                  </a:schemeClr>
                </a:solidFill>
              </a:rPr>
            </a:br>
            <a:r>
              <a:rPr lang="en-AU" sz="2800" dirty="0">
                <a:solidFill>
                  <a:schemeClr val="bg2">
                    <a:lumMod val="10000"/>
                  </a:schemeClr>
                </a:solidFill>
              </a:rPr>
              <a:t>Influenza patients</a:t>
            </a:r>
            <a:br>
              <a:rPr lang="en-AU" sz="2800" dirty="0">
                <a:solidFill>
                  <a:schemeClr val="bg2">
                    <a:lumMod val="10000"/>
                  </a:schemeClr>
                </a:solidFill>
              </a:rPr>
            </a:br>
            <a:br>
              <a:rPr lang="en-AU" sz="2800" dirty="0">
                <a:solidFill>
                  <a:schemeClr val="bg2">
                    <a:lumMod val="10000"/>
                  </a:schemeClr>
                </a:solidFill>
              </a:rPr>
            </a:br>
            <a:r>
              <a:rPr lang="en-AU" sz="2800" dirty="0">
                <a:solidFill>
                  <a:schemeClr val="bg2">
                    <a:lumMod val="10000"/>
                  </a:schemeClr>
                </a:solidFill>
              </a:rPr>
              <a:t> Staffing agency administrators</a:t>
            </a:r>
            <a:br>
              <a:rPr lang="en-AU" b="1" dirty="0">
                <a:solidFill>
                  <a:schemeClr val="accent3">
                    <a:lumMod val="50000"/>
                  </a:schemeClr>
                </a:solidFill>
              </a:rPr>
            </a:br>
            <a:br>
              <a:rPr lang="en-AU" b="1" dirty="0">
                <a:solidFill>
                  <a:schemeClr val="accent3">
                    <a:lumMod val="50000"/>
                  </a:schemeClr>
                </a:solidFill>
              </a:rPr>
            </a:br>
            <a:endParaRPr lang="en-AU" dirty="0">
              <a:solidFill>
                <a:schemeClr val="accent3">
                  <a:lumMod val="50000"/>
                </a:schemeClr>
              </a:solidFill>
            </a:endParaRPr>
          </a:p>
        </p:txBody>
      </p:sp>
      <p:sp>
        <p:nvSpPr>
          <p:cNvPr id="3" name="Slide Number Placeholder 2">
            <a:extLst>
              <a:ext uri="{FF2B5EF4-FFF2-40B4-BE49-F238E27FC236}">
                <a16:creationId xmlns:a16="http://schemas.microsoft.com/office/drawing/2014/main" id="{898D657B-CE82-4448-92CE-1BC2D93DB962}"/>
              </a:ext>
            </a:extLst>
          </p:cNvPr>
          <p:cNvSpPr>
            <a:spLocks noGrp="1"/>
          </p:cNvSpPr>
          <p:nvPr>
            <p:ph type="sldNum" sz="quarter" idx="4294967295"/>
          </p:nvPr>
        </p:nvSpPr>
        <p:spPr>
          <a:xfrm>
            <a:off x="11229975" y="6456363"/>
            <a:ext cx="962025" cy="265112"/>
          </a:xfrm>
        </p:spPr>
        <p:txBody>
          <a:bodyPr/>
          <a:lstStyle/>
          <a:p>
            <a:r>
              <a:rPr lang="en-US" noProof="0"/>
              <a:t>page </a:t>
            </a:r>
            <a:fld id="{19B51A1E-902D-48AF-9020-955120F399B6}" type="slidenum">
              <a:rPr lang="en-US" noProof="0" smtClean="0"/>
              <a:pPr/>
              <a:t>3</a:t>
            </a:fld>
            <a:endParaRPr lang="en-US" noProof="0" dirty="0"/>
          </a:p>
        </p:txBody>
      </p:sp>
    </p:spTree>
    <p:extLst>
      <p:ext uri="{BB962C8B-B14F-4D97-AF65-F5344CB8AC3E}">
        <p14:creationId xmlns:p14="http://schemas.microsoft.com/office/powerpoint/2010/main" val="3714585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8D657B-CE82-4448-92CE-1BC2D93DB962}"/>
              </a:ext>
            </a:extLst>
          </p:cNvPr>
          <p:cNvSpPr>
            <a:spLocks noGrp="1"/>
          </p:cNvSpPr>
          <p:nvPr>
            <p:ph type="sldNum" sz="quarter" idx="4294967295"/>
          </p:nvPr>
        </p:nvSpPr>
        <p:spPr>
          <a:xfrm>
            <a:off x="11229975" y="6456363"/>
            <a:ext cx="962025" cy="265112"/>
          </a:xfrm>
        </p:spPr>
        <p:txBody>
          <a:bodyPr/>
          <a:lstStyle/>
          <a:p>
            <a:r>
              <a:rPr lang="en-US" noProof="0"/>
              <a:t>page </a:t>
            </a:r>
            <a:fld id="{19B51A1E-902D-48AF-9020-955120F399B6}" type="slidenum">
              <a:rPr lang="en-US" noProof="0" smtClean="0"/>
              <a:pPr/>
              <a:t>4</a:t>
            </a:fld>
            <a:endParaRPr lang="en-US" noProof="0" dirty="0"/>
          </a:p>
        </p:txBody>
      </p:sp>
      <p:sp>
        <p:nvSpPr>
          <p:cNvPr id="4" name="Title 3">
            <a:extLst>
              <a:ext uri="{FF2B5EF4-FFF2-40B4-BE49-F238E27FC236}">
                <a16:creationId xmlns:a16="http://schemas.microsoft.com/office/drawing/2014/main" id="{E132BB65-33E0-4A20-BE11-B42B9181C951}"/>
              </a:ext>
            </a:extLst>
          </p:cNvPr>
          <p:cNvSpPr>
            <a:spLocks noGrp="1"/>
          </p:cNvSpPr>
          <p:nvPr>
            <p:ph type="ctrTitle"/>
          </p:nvPr>
        </p:nvSpPr>
        <p:spPr>
          <a:xfrm>
            <a:off x="260054" y="251630"/>
            <a:ext cx="11450933" cy="6204733"/>
          </a:xfrm>
        </p:spPr>
        <p:txBody>
          <a:bodyPr anchor="t"/>
          <a:lstStyle/>
          <a:p>
            <a:pPr algn="l"/>
            <a:r>
              <a:rPr lang="en-AU" b="1" dirty="0">
                <a:solidFill>
                  <a:schemeClr val="accent3">
                    <a:lumMod val="50000"/>
                  </a:schemeClr>
                </a:solidFill>
              </a:rPr>
              <a:t>Stakeholder communication</a:t>
            </a:r>
            <a:br>
              <a:rPr lang="en-AU" b="1" dirty="0">
                <a:solidFill>
                  <a:schemeClr val="accent3">
                    <a:lumMod val="50000"/>
                  </a:schemeClr>
                </a:solidFill>
              </a:rPr>
            </a:br>
            <a:br>
              <a:rPr lang="en-AU" b="1" dirty="0">
                <a:solidFill>
                  <a:schemeClr val="accent3">
                    <a:lumMod val="50000"/>
                  </a:schemeClr>
                </a:solidFill>
              </a:rPr>
            </a:br>
            <a:r>
              <a:rPr lang="en-US" sz="2400" b="1" dirty="0">
                <a:solidFill>
                  <a:schemeClr val="bg2">
                    <a:lumMod val="10000"/>
                  </a:schemeClr>
                </a:solidFill>
              </a:rPr>
              <a:t>Meetings (with all stakeholders):</a:t>
            </a:r>
            <a:br>
              <a:rPr lang="en-US" sz="1800" dirty="0">
                <a:solidFill>
                  <a:schemeClr val="bg2">
                    <a:lumMod val="10000"/>
                  </a:schemeClr>
                </a:solidFill>
              </a:rPr>
            </a:br>
            <a:r>
              <a:rPr lang="en-US" sz="2000" b="1"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  meeting with the relevant stakeholders listed on the requirements document—Medical agency  frontline staff .During the meeting, business requirements  will be discussed.</a:t>
            </a:r>
            <a:br>
              <a:rPr lang="en-US" sz="2000" b="1"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br>
            <a:r>
              <a:rPr lang="en-US" sz="2000" b="1"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During the analysis phase,  hold weekly calls to update stakeholders on the status of the project and answer any questions they have (or ask more  from our side).</a:t>
            </a:r>
            <a:br>
              <a:rPr lang="en-US" sz="1800" b="1"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br>
            <a:br>
              <a:rPr lang="en-US" sz="2400" b="1" dirty="0">
                <a:solidFill>
                  <a:schemeClr val="bg2">
                    <a:lumMod val="10000"/>
                  </a:schemeClr>
                </a:solidFill>
              </a:rPr>
            </a:br>
            <a:r>
              <a:rPr lang="en-US" sz="2400" b="1" dirty="0">
                <a:solidFill>
                  <a:schemeClr val="bg2">
                    <a:lumMod val="10000"/>
                  </a:schemeClr>
                </a:solidFill>
              </a:rPr>
              <a:t>Written Communication:</a:t>
            </a:r>
            <a:br>
              <a:rPr lang="en-US" sz="1800" dirty="0">
                <a:solidFill>
                  <a:schemeClr val="bg2">
                    <a:lumMod val="10000"/>
                  </a:schemeClr>
                </a:solidFill>
              </a:rPr>
            </a:br>
            <a:r>
              <a:rPr lang="en-US" sz="2000" b="1"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After half of the time there will be a written interims report to consolidate the status and findings of the initial analysis. Every updates will be communicated in writing through emails.</a:t>
            </a:r>
            <a:br>
              <a:rPr lang="en-US" sz="2000" b="1"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br>
            <a:br>
              <a:rPr lang="en-US" sz="1800" dirty="0">
                <a:solidFill>
                  <a:schemeClr val="bg2">
                    <a:lumMod val="10000"/>
                  </a:schemeClr>
                </a:solidFill>
              </a:rPr>
            </a:br>
            <a:r>
              <a:rPr lang="en-US" sz="2400" b="1" dirty="0">
                <a:solidFill>
                  <a:schemeClr val="bg2">
                    <a:lumMod val="10000"/>
                  </a:schemeClr>
                </a:solidFill>
              </a:rPr>
              <a:t>Emergency/Contingency Plan:</a:t>
            </a:r>
            <a:br>
              <a:rPr lang="en-US" sz="1800" dirty="0">
                <a:solidFill>
                  <a:schemeClr val="bg2">
                    <a:lumMod val="10000"/>
                  </a:schemeClr>
                </a:solidFill>
              </a:rPr>
            </a:br>
            <a:r>
              <a:rPr lang="en-US" sz="2000" b="1"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Any urgent issues are communicated via email with a follow-up call scheduled within specified time</a:t>
            </a:r>
            <a:br>
              <a:rPr lang="en-US" sz="2000" b="1"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br>
            <a:endParaRPr lang="en-AU" sz="2000" b="1"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709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8D657B-CE82-4448-92CE-1BC2D93DB962}"/>
              </a:ext>
            </a:extLst>
          </p:cNvPr>
          <p:cNvSpPr>
            <a:spLocks noGrp="1"/>
          </p:cNvSpPr>
          <p:nvPr>
            <p:ph type="sldNum" sz="quarter" idx="4294967295"/>
          </p:nvPr>
        </p:nvSpPr>
        <p:spPr>
          <a:xfrm>
            <a:off x="11229975" y="6456363"/>
            <a:ext cx="962025" cy="265112"/>
          </a:xfrm>
        </p:spPr>
        <p:txBody>
          <a:bodyPr/>
          <a:lstStyle/>
          <a:p>
            <a:r>
              <a:rPr lang="en-US" noProof="0"/>
              <a:t>page </a:t>
            </a:r>
            <a:fld id="{19B51A1E-902D-48AF-9020-955120F399B6}" type="slidenum">
              <a:rPr lang="en-US" noProof="0" smtClean="0"/>
              <a:pPr/>
              <a:t>5</a:t>
            </a:fld>
            <a:endParaRPr lang="en-US" noProof="0" dirty="0"/>
          </a:p>
        </p:txBody>
      </p:sp>
      <p:sp>
        <p:nvSpPr>
          <p:cNvPr id="6" name="Rectangle 5">
            <a:extLst>
              <a:ext uri="{FF2B5EF4-FFF2-40B4-BE49-F238E27FC236}">
                <a16:creationId xmlns:a16="http://schemas.microsoft.com/office/drawing/2014/main" id="{16BBD198-61E3-4B8F-AD48-224D032D5897}"/>
              </a:ext>
            </a:extLst>
          </p:cNvPr>
          <p:cNvSpPr/>
          <p:nvPr/>
        </p:nvSpPr>
        <p:spPr>
          <a:xfrm>
            <a:off x="313647" y="0"/>
            <a:ext cx="5782352" cy="769441"/>
          </a:xfrm>
          <a:prstGeom prst="rect">
            <a:avLst/>
          </a:prstGeom>
        </p:spPr>
        <p:txBody>
          <a:bodyPr wrap="none">
            <a:spAutoFit/>
          </a:bodyPr>
          <a:lstStyle/>
          <a:p>
            <a:r>
              <a:rPr lang="en-AU" sz="4400" b="1" spc="-150" dirty="0">
                <a:solidFill>
                  <a:schemeClr val="accent3">
                    <a:lumMod val="50000"/>
                  </a:schemeClr>
                </a:solidFill>
                <a:latin typeface="+mj-lt"/>
                <a:ea typeface="+mj-ea"/>
                <a:cs typeface="+mj-cs"/>
              </a:rPr>
              <a:t>Schedule and milestones</a:t>
            </a:r>
          </a:p>
        </p:txBody>
      </p:sp>
      <p:graphicFrame>
        <p:nvGraphicFramePr>
          <p:cNvPr id="8" name="Table 7">
            <a:extLst>
              <a:ext uri="{FF2B5EF4-FFF2-40B4-BE49-F238E27FC236}">
                <a16:creationId xmlns:a16="http://schemas.microsoft.com/office/drawing/2014/main" id="{B1CA3EAC-B038-4EB1-8E36-065483945E28}"/>
              </a:ext>
            </a:extLst>
          </p:cNvPr>
          <p:cNvGraphicFramePr>
            <a:graphicFrameLocks noGrp="1"/>
          </p:cNvGraphicFramePr>
          <p:nvPr>
            <p:extLst>
              <p:ext uri="{D42A27DB-BD31-4B8C-83A1-F6EECF244321}">
                <p14:modId xmlns:p14="http://schemas.microsoft.com/office/powerpoint/2010/main" val="2506787491"/>
              </p:ext>
            </p:extLst>
          </p:nvPr>
        </p:nvGraphicFramePr>
        <p:xfrm>
          <a:off x="77719" y="640080"/>
          <a:ext cx="11710987" cy="6217920"/>
        </p:xfrm>
        <a:graphic>
          <a:graphicData uri="http://schemas.openxmlformats.org/drawingml/2006/table">
            <a:tbl>
              <a:tblPr firstRow="1" bandRow="1">
                <a:tableStyleId>{7E9639D4-E3E2-4D34-9284-5A2195B3D0D7}</a:tableStyleId>
              </a:tblPr>
              <a:tblGrid>
                <a:gridCol w="1264513">
                  <a:extLst>
                    <a:ext uri="{9D8B030D-6E8A-4147-A177-3AD203B41FA5}">
                      <a16:colId xmlns:a16="http://schemas.microsoft.com/office/drawing/2014/main" val="2572505842"/>
                    </a:ext>
                  </a:extLst>
                </a:gridCol>
                <a:gridCol w="2717357">
                  <a:extLst>
                    <a:ext uri="{9D8B030D-6E8A-4147-A177-3AD203B41FA5}">
                      <a16:colId xmlns:a16="http://schemas.microsoft.com/office/drawing/2014/main" val="1975351658"/>
                    </a:ext>
                  </a:extLst>
                </a:gridCol>
                <a:gridCol w="7729117">
                  <a:extLst>
                    <a:ext uri="{9D8B030D-6E8A-4147-A177-3AD203B41FA5}">
                      <a16:colId xmlns:a16="http://schemas.microsoft.com/office/drawing/2014/main" val="708664882"/>
                    </a:ext>
                  </a:extLst>
                </a:gridCol>
              </a:tblGrid>
              <a:tr h="342677">
                <a:tc>
                  <a:txBody>
                    <a:bodyPr/>
                    <a:lstStyle/>
                    <a:p>
                      <a:r>
                        <a:rPr lang="en-IN" dirty="0"/>
                        <a:t>WEEK</a:t>
                      </a:r>
                      <a:endParaRPr lang="en-AU"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IN" dirty="0"/>
                        <a:t>ACTIVITY</a:t>
                      </a: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MILESTONE</a:t>
                      </a:r>
                      <a:endParaRPr lang="en-AU"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040274"/>
                  </a:ext>
                </a:extLst>
              </a:tr>
              <a:tr h="1113699">
                <a:tc>
                  <a:txBody>
                    <a:bodyPr/>
                    <a:lstStyle/>
                    <a:p>
                      <a:r>
                        <a:rPr lang="en-IN" sz="1800" b="1" i="0" u="none" strike="noStrike" kern="1200" baseline="0" dirty="0">
                          <a:solidFill>
                            <a:schemeClr val="tx1"/>
                          </a:solidFill>
                          <a:latin typeface="+mn-lt"/>
                          <a:ea typeface="+mn-ea"/>
                          <a:cs typeface="+mn-cs"/>
                        </a:rPr>
                        <a:t>Week 1</a:t>
                      </a:r>
                      <a:endParaRPr lang="en-AU" sz="1800" b="1" i="0" u="none" strike="noStrike"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800" b="1" i="0" u="none" strike="noStrike" kern="1200" baseline="0" dirty="0">
                          <a:solidFill>
                            <a:schemeClr val="tx1"/>
                          </a:solidFill>
                          <a:latin typeface="+mn-lt"/>
                          <a:ea typeface="+mn-ea"/>
                          <a:cs typeface="+mn-cs"/>
                        </a:rPr>
                        <a:t>Starting with Requirements</a:t>
                      </a:r>
                    </a:p>
                    <a:p>
                      <a:r>
                        <a:rPr lang="en-US" sz="1800" b="1" i="0" u="none" strike="noStrike" kern="1200" baseline="0" dirty="0">
                          <a:solidFill>
                            <a:schemeClr val="tx1"/>
                          </a:solidFill>
                          <a:latin typeface="+mn-lt"/>
                          <a:ea typeface="+mn-ea"/>
                          <a:cs typeface="+mn-cs"/>
                        </a:rPr>
                        <a:t>Designing a Data Research Project</a:t>
                      </a: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b="1" i="0" u="none" strike="noStrike" kern="1200" baseline="0" dirty="0">
                          <a:solidFill>
                            <a:schemeClr val="tx1"/>
                          </a:solidFill>
                          <a:latin typeface="+mn-lt"/>
                          <a:ea typeface="+mn-ea"/>
                          <a:cs typeface="+mn-cs"/>
                        </a:rPr>
                        <a:t>Create a list of the data questions that need to answer for our analysis. Design our data research project.</a:t>
                      </a:r>
                    </a:p>
                    <a:p>
                      <a:pPr marL="285750" indent="-285750">
                        <a:buFont typeface="Arial" panose="020B0604020202020204" pitchFamily="34" charset="0"/>
                        <a:buChar char="•"/>
                      </a:pPr>
                      <a:r>
                        <a:rPr lang="en-AU" sz="1800" b="1" i="0" u="none" strike="noStrike" kern="1200" baseline="0" dirty="0">
                          <a:solidFill>
                            <a:schemeClr val="tx1"/>
                          </a:solidFill>
                          <a:latin typeface="+mn-lt"/>
                          <a:ea typeface="+mn-ea"/>
                          <a:cs typeface="+mn-cs"/>
                        </a:rPr>
                        <a:t>Formulate a research hypothesis.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7001532"/>
                  </a:ext>
                </a:extLst>
              </a:tr>
              <a:tr h="1627715">
                <a:tc>
                  <a:txBody>
                    <a:bodyPr/>
                    <a:lstStyle/>
                    <a:p>
                      <a:r>
                        <a:rPr lang="en-IN" sz="1800" b="1" i="0" u="none" strike="noStrike" kern="1200" baseline="0" dirty="0">
                          <a:solidFill>
                            <a:schemeClr val="tx1"/>
                          </a:solidFill>
                          <a:latin typeface="+mn-lt"/>
                          <a:ea typeface="+mn-ea"/>
                          <a:cs typeface="+mn-cs"/>
                        </a:rPr>
                        <a:t>Week 2</a:t>
                      </a:r>
                      <a:endParaRPr lang="en-AU" sz="1800" b="1" i="0" u="none" strike="noStrike"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800" b="1" i="0" u="none" strike="noStrike" kern="1200" baseline="0" dirty="0">
                          <a:solidFill>
                            <a:schemeClr val="tx1"/>
                          </a:solidFill>
                          <a:latin typeface="+mn-lt"/>
                          <a:ea typeface="+mn-ea"/>
                          <a:cs typeface="+mn-cs"/>
                        </a:rPr>
                        <a:t>Sourcing the Right Data</a:t>
                      </a:r>
                    </a:p>
                    <a:p>
                      <a:r>
                        <a:rPr lang="en-AU" sz="1800" b="1" i="0" u="none" strike="noStrike" kern="1200" baseline="0" dirty="0">
                          <a:solidFill>
                            <a:schemeClr val="tx1"/>
                          </a:solidFill>
                          <a:latin typeface="+mn-lt"/>
                          <a:ea typeface="+mn-ea"/>
                          <a:cs typeface="+mn-cs"/>
                        </a:rPr>
                        <a:t>Data Profiling &amp; Integrity</a:t>
                      </a: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b="1" i="0" u="none" strike="noStrike" kern="1200" baseline="0" dirty="0">
                          <a:solidFill>
                            <a:schemeClr val="tx1"/>
                          </a:solidFill>
                          <a:latin typeface="+mn-lt"/>
                          <a:ea typeface="+mn-ea"/>
                          <a:cs typeface="+mn-cs"/>
                        </a:rPr>
                        <a:t>Describe the data sets we have access to for our project.</a:t>
                      </a:r>
                    </a:p>
                    <a:p>
                      <a:pPr marL="285750" indent="-285750">
                        <a:buFont typeface="Arial" panose="020B0604020202020204" pitchFamily="34" charset="0"/>
                        <a:buChar char="•"/>
                      </a:pPr>
                      <a:r>
                        <a:rPr lang="en-US" sz="1800" b="1" i="0" u="none" strike="noStrike" kern="1200" baseline="0" dirty="0">
                          <a:solidFill>
                            <a:schemeClr val="tx1"/>
                          </a:solidFill>
                          <a:latin typeface="+mn-lt"/>
                          <a:ea typeface="+mn-ea"/>
                          <a:cs typeface="+mn-cs"/>
                        </a:rPr>
                        <a:t>Explain the relevance and limitations of each data set to our project.</a:t>
                      </a:r>
                    </a:p>
                    <a:p>
                      <a:pPr marL="285750" indent="-285750">
                        <a:buFont typeface="Arial" panose="020B0604020202020204" pitchFamily="34" charset="0"/>
                        <a:buChar char="•"/>
                      </a:pPr>
                      <a:r>
                        <a:rPr lang="en-US" sz="1800" b="1" i="0" u="none" strike="noStrike" kern="1200" baseline="0" dirty="0">
                          <a:solidFill>
                            <a:schemeClr val="tx1"/>
                          </a:solidFill>
                          <a:latin typeface="+mn-lt"/>
                          <a:ea typeface="+mn-ea"/>
                          <a:cs typeface="+mn-cs"/>
                        </a:rPr>
                        <a:t>Create a data profile for each of the data sets in our analysis.</a:t>
                      </a:r>
                    </a:p>
                    <a:p>
                      <a:pPr marL="285750" indent="-285750">
                        <a:buFont typeface="Arial" panose="020B0604020202020204" pitchFamily="34" charset="0"/>
                        <a:buChar char="•"/>
                      </a:pPr>
                      <a:r>
                        <a:rPr lang="en-US" sz="1800" b="1" i="0" u="none" strike="noStrike" kern="1200" baseline="0" dirty="0">
                          <a:solidFill>
                            <a:schemeClr val="tx1"/>
                          </a:solidFill>
                          <a:latin typeface="+mn-lt"/>
                          <a:ea typeface="+mn-ea"/>
                          <a:cs typeface="+mn-cs"/>
                        </a:rPr>
                        <a:t>Include information on data types, data integrity issues (accuracy and consistency), any cleaning you conducted, as well as summary statistics in each profile.</a:t>
                      </a:r>
                      <a:endParaRPr lang="en-AU" sz="1800" b="1" i="0" u="none" strike="noStrike"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155502"/>
                  </a:ext>
                </a:extLst>
              </a:tr>
              <a:tr h="1113699">
                <a:tc>
                  <a:txBody>
                    <a:bodyPr/>
                    <a:lstStyle/>
                    <a:p>
                      <a:r>
                        <a:rPr lang="en-IN" sz="1800" b="1" i="0" u="none" strike="noStrike" kern="1200" baseline="0" dirty="0">
                          <a:solidFill>
                            <a:schemeClr val="tx1"/>
                          </a:solidFill>
                          <a:latin typeface="+mn-lt"/>
                          <a:ea typeface="+mn-ea"/>
                          <a:cs typeface="+mn-cs"/>
                        </a:rPr>
                        <a:t>Week 3</a:t>
                      </a:r>
                      <a:endParaRPr lang="en-AU" sz="1800" b="1" i="0" u="none" strike="noStrike"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800" b="1" i="0" u="none" strike="noStrike" kern="1200" baseline="0" dirty="0">
                          <a:solidFill>
                            <a:schemeClr val="tx1"/>
                          </a:solidFill>
                          <a:latin typeface="+mn-lt"/>
                          <a:ea typeface="+mn-ea"/>
                          <a:cs typeface="+mn-cs"/>
                        </a:rPr>
                        <a:t>Data Quality Measures</a:t>
                      </a:r>
                    </a:p>
                    <a:p>
                      <a:r>
                        <a:rPr lang="en-AU" sz="1800" b="1" i="0" u="none" strike="noStrike" kern="1200" baseline="0" dirty="0">
                          <a:solidFill>
                            <a:schemeClr val="tx1"/>
                          </a:solidFill>
                          <a:latin typeface="+mn-lt"/>
                          <a:ea typeface="+mn-ea"/>
                          <a:cs typeface="+mn-cs"/>
                        </a:rPr>
                        <a:t>Data Transformation &amp; Integration</a:t>
                      </a: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defTabSz="914400" rtl="0" eaLnBrk="1" latinLnBrk="0" hangingPunct="1">
                        <a:buFont typeface="Arial" panose="020B0604020202020204" pitchFamily="34" charset="0"/>
                        <a:buChar char="•"/>
                      </a:pPr>
                      <a:r>
                        <a:rPr lang="en-US" sz="1800" b="1" i="0" u="none" strike="noStrike" kern="1200" baseline="0" dirty="0">
                          <a:solidFill>
                            <a:schemeClr val="tx1"/>
                          </a:solidFill>
                          <a:latin typeface="+mn-lt"/>
                          <a:ea typeface="+mn-ea"/>
                          <a:cs typeface="+mn-cs"/>
                        </a:rPr>
                        <a:t>Implement additional data quality measures to our data profiles related to completeness,</a:t>
                      </a:r>
                      <a:r>
                        <a:rPr lang="en-AU" sz="1800" b="1" i="0" u="none" strike="noStrike" kern="1200" baseline="0" dirty="0">
                          <a:solidFill>
                            <a:schemeClr val="tx1"/>
                          </a:solidFill>
                          <a:latin typeface="+mn-lt"/>
                          <a:ea typeface="+mn-ea"/>
                          <a:cs typeface="+mn-cs"/>
                        </a:rPr>
                        <a:t>uniqueness, and timeliness.</a:t>
                      </a:r>
                    </a:p>
                    <a:p>
                      <a:pPr marL="285750" indent="-285750" algn="l" defTabSz="914400" rtl="0" eaLnBrk="1" latinLnBrk="0" hangingPunct="1">
                        <a:buFont typeface="Arial" panose="020B0604020202020204" pitchFamily="34" charset="0"/>
                        <a:buChar char="•"/>
                      </a:pPr>
                      <a:r>
                        <a:rPr lang="en-US" sz="1800" b="1" i="0" u="none" strike="noStrike" kern="1200" baseline="0" dirty="0">
                          <a:solidFill>
                            <a:schemeClr val="tx1"/>
                          </a:solidFill>
                          <a:latin typeface="+mn-lt"/>
                          <a:ea typeface="+mn-ea"/>
                          <a:cs typeface="+mn-cs"/>
                        </a:rPr>
                        <a:t>Integrate data from two sources into one cohesive data set using data transformations.</a:t>
                      </a:r>
                      <a:endParaRPr lang="en-AU" sz="1800" b="1" i="0" u="none" strike="noStrike"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8437664"/>
                  </a:ext>
                </a:extLst>
              </a:tr>
              <a:tr h="1627715">
                <a:tc>
                  <a:txBody>
                    <a:bodyPr/>
                    <a:lstStyle/>
                    <a:p>
                      <a:pPr marL="0" algn="l" defTabSz="914400" rtl="0" eaLnBrk="1" latinLnBrk="0" hangingPunct="1"/>
                      <a:r>
                        <a:rPr lang="en-IN" sz="1800" b="1" i="0" u="none" strike="noStrike" kern="1200" baseline="0" dirty="0">
                          <a:solidFill>
                            <a:schemeClr val="tx1"/>
                          </a:solidFill>
                          <a:latin typeface="+mn-lt"/>
                          <a:ea typeface="+mn-ea"/>
                          <a:cs typeface="+mn-cs"/>
                        </a:rPr>
                        <a:t>Week 4</a:t>
                      </a:r>
                      <a:endParaRPr lang="en-AU" sz="1800" b="1" i="0" u="none" strike="noStrike"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800" b="1" i="0" u="none" strike="noStrike" kern="1200" baseline="0" dirty="0">
                          <a:solidFill>
                            <a:schemeClr val="tx1"/>
                          </a:solidFill>
                          <a:latin typeface="+mn-lt"/>
                          <a:ea typeface="+mn-ea"/>
                          <a:cs typeface="+mn-cs"/>
                        </a:rPr>
                        <a:t>Conducting Statistical Analyses</a:t>
                      </a:r>
                    </a:p>
                    <a:p>
                      <a:r>
                        <a:rPr lang="en-AU" sz="1800" b="1" i="0" u="none" strike="noStrike" kern="1200" baseline="0" dirty="0">
                          <a:solidFill>
                            <a:schemeClr val="tx1"/>
                          </a:solidFill>
                          <a:latin typeface="+mn-lt"/>
                          <a:ea typeface="+mn-ea"/>
                          <a:cs typeface="+mn-cs"/>
                        </a:rPr>
                        <a:t>Statistical Hypothesis Testing</a:t>
                      </a: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b="1" i="0" u="none" strike="noStrike" kern="1200" baseline="0" dirty="0">
                          <a:solidFill>
                            <a:schemeClr val="tx1"/>
                          </a:solidFill>
                          <a:latin typeface="+mn-lt"/>
                          <a:ea typeface="+mn-ea"/>
                          <a:cs typeface="+mn-cs"/>
                        </a:rPr>
                        <a:t>Calculate the variance and standard deviation for key variables.</a:t>
                      </a:r>
                    </a:p>
                    <a:p>
                      <a:pPr marL="285750" indent="-285750">
                        <a:buFont typeface="Arial" panose="020B0604020202020204" pitchFamily="34" charset="0"/>
                        <a:buChar char="•"/>
                      </a:pPr>
                      <a:r>
                        <a:rPr lang="en-US" sz="1800" b="1" i="0" u="none" strike="noStrike" kern="1200" baseline="0" dirty="0">
                          <a:solidFill>
                            <a:schemeClr val="tx1"/>
                          </a:solidFill>
                          <a:latin typeface="+mn-lt"/>
                          <a:ea typeface="+mn-ea"/>
                          <a:cs typeface="+mn-cs"/>
                        </a:rPr>
                        <a:t>Identify variables with a potential relationship and test for a correlation.</a:t>
                      </a:r>
                    </a:p>
                    <a:p>
                      <a:pPr marL="285750" indent="-285750">
                        <a:buFont typeface="Arial" panose="020B0604020202020204" pitchFamily="34" charset="0"/>
                        <a:buChar char="•"/>
                      </a:pPr>
                      <a:r>
                        <a:rPr lang="en-US" sz="1800" b="1" i="0" u="none" strike="noStrike" kern="1200" baseline="0" dirty="0">
                          <a:solidFill>
                            <a:schemeClr val="tx1"/>
                          </a:solidFill>
                          <a:latin typeface="+mn-lt"/>
                          <a:ea typeface="+mn-ea"/>
                          <a:cs typeface="+mn-cs"/>
                        </a:rPr>
                        <a:t>Formulate a statistical hypothesis regarding an outcome of interest around two groups in</a:t>
                      </a:r>
                    </a:p>
                    <a:p>
                      <a:pPr marL="285750" indent="-285750">
                        <a:buFont typeface="Arial" panose="020B0604020202020204" pitchFamily="34" charset="0"/>
                        <a:buChar char="•"/>
                      </a:pPr>
                      <a:r>
                        <a:rPr lang="en-AU" sz="1800" b="1" i="0" u="none" strike="noStrike" kern="1200" baseline="0" dirty="0">
                          <a:solidFill>
                            <a:schemeClr val="tx1"/>
                          </a:solidFill>
                          <a:latin typeface="+mn-lt"/>
                          <a:ea typeface="+mn-ea"/>
                          <a:cs typeface="+mn-cs"/>
                        </a:rPr>
                        <a:t>your data.</a:t>
                      </a:r>
                    </a:p>
                    <a:p>
                      <a:pPr marL="285750" indent="-285750">
                        <a:buFont typeface="Arial" panose="020B0604020202020204" pitchFamily="34" charset="0"/>
                        <a:buChar char="•"/>
                      </a:pPr>
                      <a:r>
                        <a:rPr lang="en-US" sz="1800" b="1" i="0" u="none" strike="noStrike" kern="1200" baseline="0" dirty="0">
                          <a:solidFill>
                            <a:schemeClr val="tx1"/>
                          </a:solidFill>
                          <a:latin typeface="+mn-lt"/>
                          <a:ea typeface="+mn-ea"/>
                          <a:cs typeface="+mn-cs"/>
                        </a:rPr>
                        <a:t>Conduct hypothesis testing and interpret the results.</a:t>
                      </a:r>
                      <a:endParaRPr lang="en-AU" sz="1800" b="1" i="0" u="none" strike="noStrike" kern="1200" baseline="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2796200"/>
                  </a:ext>
                </a:extLst>
              </a:tr>
            </a:tbl>
          </a:graphicData>
        </a:graphic>
      </p:graphicFrame>
    </p:spTree>
    <p:extLst>
      <p:ext uri="{BB962C8B-B14F-4D97-AF65-F5344CB8AC3E}">
        <p14:creationId xmlns:p14="http://schemas.microsoft.com/office/powerpoint/2010/main" val="94771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8D657B-CE82-4448-92CE-1BC2D93DB962}"/>
              </a:ext>
            </a:extLst>
          </p:cNvPr>
          <p:cNvSpPr>
            <a:spLocks noGrp="1"/>
          </p:cNvSpPr>
          <p:nvPr>
            <p:ph type="sldNum" sz="quarter" idx="4294967295"/>
          </p:nvPr>
        </p:nvSpPr>
        <p:spPr>
          <a:xfrm>
            <a:off x="11229975" y="6456363"/>
            <a:ext cx="962025" cy="265112"/>
          </a:xfrm>
        </p:spPr>
        <p:txBody>
          <a:bodyPr/>
          <a:lstStyle/>
          <a:p>
            <a:r>
              <a:rPr lang="en-US" noProof="0"/>
              <a:t>page </a:t>
            </a:r>
            <a:fld id="{19B51A1E-902D-48AF-9020-955120F399B6}" type="slidenum">
              <a:rPr lang="en-US" noProof="0" smtClean="0"/>
              <a:pPr/>
              <a:t>6</a:t>
            </a:fld>
            <a:endParaRPr lang="en-US" noProof="0" dirty="0"/>
          </a:p>
        </p:txBody>
      </p:sp>
      <p:graphicFrame>
        <p:nvGraphicFramePr>
          <p:cNvPr id="2" name="Table 1">
            <a:extLst>
              <a:ext uri="{FF2B5EF4-FFF2-40B4-BE49-F238E27FC236}">
                <a16:creationId xmlns:a16="http://schemas.microsoft.com/office/drawing/2014/main" id="{C65716C9-E254-4067-A87B-78E0C4E3CFBB}"/>
              </a:ext>
            </a:extLst>
          </p:cNvPr>
          <p:cNvGraphicFramePr>
            <a:graphicFrameLocks noGrp="1"/>
          </p:cNvGraphicFramePr>
          <p:nvPr>
            <p:extLst>
              <p:ext uri="{D42A27DB-BD31-4B8C-83A1-F6EECF244321}">
                <p14:modId xmlns:p14="http://schemas.microsoft.com/office/powerpoint/2010/main" val="1717483011"/>
              </p:ext>
            </p:extLst>
          </p:nvPr>
        </p:nvGraphicFramePr>
        <p:xfrm>
          <a:off x="248023" y="190749"/>
          <a:ext cx="11343342" cy="6204672"/>
        </p:xfrm>
        <a:graphic>
          <a:graphicData uri="http://schemas.openxmlformats.org/drawingml/2006/table">
            <a:tbl>
              <a:tblPr firstRow="1" bandRow="1">
                <a:tableStyleId>{69012ECD-51FC-41F1-AA8D-1B2483CD663E}</a:tableStyleId>
              </a:tblPr>
              <a:tblGrid>
                <a:gridCol w="1141506">
                  <a:extLst>
                    <a:ext uri="{9D8B030D-6E8A-4147-A177-3AD203B41FA5}">
                      <a16:colId xmlns:a16="http://schemas.microsoft.com/office/drawing/2014/main" val="684562264"/>
                    </a:ext>
                  </a:extLst>
                </a:gridCol>
                <a:gridCol w="3567953">
                  <a:extLst>
                    <a:ext uri="{9D8B030D-6E8A-4147-A177-3AD203B41FA5}">
                      <a16:colId xmlns:a16="http://schemas.microsoft.com/office/drawing/2014/main" val="1880978082"/>
                    </a:ext>
                  </a:extLst>
                </a:gridCol>
                <a:gridCol w="6633883">
                  <a:extLst>
                    <a:ext uri="{9D8B030D-6E8A-4147-A177-3AD203B41FA5}">
                      <a16:colId xmlns:a16="http://schemas.microsoft.com/office/drawing/2014/main" val="870082262"/>
                    </a:ext>
                  </a:extLst>
                </a:gridCol>
              </a:tblGrid>
              <a:tr h="535392">
                <a:tc>
                  <a:txBody>
                    <a:bodyPr/>
                    <a:lstStyle/>
                    <a:p>
                      <a:r>
                        <a:rPr lang="en-IN" sz="1800" b="1" kern="1200" dirty="0">
                          <a:solidFill>
                            <a:schemeClr val="bg1"/>
                          </a:solidFill>
                          <a:latin typeface="+mn-lt"/>
                          <a:ea typeface="+mn-ea"/>
                          <a:cs typeface="+mn-cs"/>
                        </a:rPr>
                        <a:t>WEEK</a:t>
                      </a:r>
                      <a:endParaRPr lang="en-AU" sz="1800" b="1"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c>
                  <a:txBody>
                    <a:bodyPr/>
                    <a:lstStyle/>
                    <a:p>
                      <a:r>
                        <a:rPr lang="en-IN" sz="1800" b="1" kern="1200" dirty="0">
                          <a:solidFill>
                            <a:schemeClr val="bg1"/>
                          </a:solidFill>
                          <a:latin typeface="+mn-lt"/>
                          <a:ea typeface="+mn-ea"/>
                          <a:cs typeface="+mn-cs"/>
                        </a:rPr>
                        <a:t>ACTIVITY</a:t>
                      </a:r>
                      <a:endParaRPr lang="en-AU" sz="1800" b="1"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c>
                  <a:txBody>
                    <a:bodyPr/>
                    <a:lstStyle/>
                    <a:p>
                      <a:r>
                        <a:rPr lang="en-IN" sz="1800" b="1" kern="1200" dirty="0">
                          <a:solidFill>
                            <a:schemeClr val="bg1"/>
                          </a:solidFill>
                          <a:latin typeface="+mn-lt"/>
                          <a:ea typeface="+mn-ea"/>
                          <a:cs typeface="+mn-cs"/>
                        </a:rPr>
                        <a:t>MILESTONE</a:t>
                      </a:r>
                      <a:endParaRPr lang="en-AU" sz="1800" b="1"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extLst>
                  <a:ext uri="{0D108BD9-81ED-4DB2-BD59-A6C34878D82A}">
                    <a16:rowId xmlns:a16="http://schemas.microsoft.com/office/drawing/2014/main" val="1075139750"/>
                  </a:ext>
                </a:extLst>
              </a:tr>
              <a:tr h="370840">
                <a:tc>
                  <a:txBody>
                    <a:bodyPr/>
                    <a:lstStyle/>
                    <a:p>
                      <a:r>
                        <a:rPr lang="en-IN" sz="1800" b="1" i="0" u="none" strike="noStrike" kern="1200" baseline="0" dirty="0">
                          <a:solidFill>
                            <a:schemeClr val="tx1"/>
                          </a:solidFill>
                          <a:latin typeface="+mn-lt"/>
                          <a:ea typeface="+mn-ea"/>
                          <a:cs typeface="+mn-cs"/>
                        </a:rPr>
                        <a:t>Week 5</a:t>
                      </a:r>
                      <a:endParaRPr lang="en-AU" sz="1800" b="1" i="0" u="none" strike="noStrike"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800" b="1" i="0" u="none" strike="noStrike" kern="1200" baseline="0" dirty="0">
                          <a:solidFill>
                            <a:schemeClr val="tx1"/>
                          </a:solidFill>
                          <a:latin typeface="+mn-lt"/>
                          <a:ea typeface="+mn-ea"/>
                          <a:cs typeface="+mn-cs"/>
                        </a:rPr>
                        <a:t>Visual Design Basics &amp; Tableau</a:t>
                      </a:r>
                    </a:p>
                    <a:p>
                      <a:r>
                        <a:rPr lang="en-AU" sz="1800" b="1" i="0" u="none" strike="noStrike" kern="1200" baseline="0" dirty="0">
                          <a:solidFill>
                            <a:schemeClr val="tx1"/>
                          </a:solidFill>
                          <a:latin typeface="+mn-lt"/>
                          <a:ea typeface="+mn-ea"/>
                          <a:cs typeface="+mn-cs"/>
                        </a:rPr>
                        <a:t>Composition &amp; Comparison Charts</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AU" sz="1800" b="1" i="0" u="none" strike="noStrike" kern="1200" baseline="0" dirty="0">
                          <a:solidFill>
                            <a:schemeClr val="tx1"/>
                          </a:solidFill>
                          <a:latin typeface="+mn-lt"/>
                          <a:ea typeface="+mn-ea"/>
                          <a:cs typeface="+mn-cs"/>
                        </a:rPr>
                        <a:t>Create a data visualization design checklist.</a:t>
                      </a:r>
                    </a:p>
                    <a:p>
                      <a:pPr marL="285750" indent="-285750">
                        <a:buFont typeface="Arial" panose="020B0604020202020204" pitchFamily="34" charset="0"/>
                        <a:buChar char="•"/>
                      </a:pPr>
                      <a:r>
                        <a:rPr lang="en-US" sz="1800" b="1" i="0" u="none" strike="noStrike" kern="1200" baseline="0" dirty="0">
                          <a:solidFill>
                            <a:schemeClr val="tx1"/>
                          </a:solidFill>
                          <a:latin typeface="+mn-lt"/>
                          <a:ea typeface="+mn-ea"/>
                          <a:cs typeface="+mn-cs"/>
                        </a:rPr>
                        <a:t>Explain how the visualizations in a given example can be improved.</a:t>
                      </a:r>
                    </a:p>
                    <a:p>
                      <a:pPr marL="285750" indent="-285750">
                        <a:buFont typeface="Arial" panose="020B0604020202020204" pitchFamily="34" charset="0"/>
                        <a:buChar char="•"/>
                      </a:pPr>
                      <a:r>
                        <a:rPr lang="en-US" sz="1800" b="1" i="0" u="none" strike="noStrike" kern="1200" baseline="0" dirty="0">
                          <a:solidFill>
                            <a:schemeClr val="tx1"/>
                          </a:solidFill>
                          <a:latin typeface="+mn-lt"/>
                          <a:ea typeface="+mn-ea"/>
                          <a:cs typeface="+mn-cs"/>
                        </a:rPr>
                        <a:t> Connect the project data to Tableau.</a:t>
                      </a:r>
                      <a:endParaRPr lang="en-AU" sz="1800" b="1" i="0" u="none" strike="noStrike"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6097699"/>
                  </a:ext>
                </a:extLst>
              </a:tr>
              <a:tr h="245633">
                <a:tc>
                  <a:txBody>
                    <a:bodyPr/>
                    <a:lstStyle/>
                    <a:p>
                      <a:r>
                        <a:rPr lang="en-IN" sz="1800" b="1" i="0" u="none" strike="noStrike" kern="1200" baseline="0" dirty="0">
                          <a:solidFill>
                            <a:schemeClr val="tx1"/>
                          </a:solidFill>
                          <a:latin typeface="+mn-lt"/>
                          <a:ea typeface="+mn-ea"/>
                          <a:cs typeface="+mn-cs"/>
                        </a:rPr>
                        <a:t>Week 6</a:t>
                      </a:r>
                      <a:endParaRPr lang="en-AU" sz="1800" b="1" i="0" u="none" strike="noStrike"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800" b="1" i="0" u="none" strike="noStrike" kern="1200" baseline="0" dirty="0">
                          <a:solidFill>
                            <a:schemeClr val="tx1"/>
                          </a:solidFill>
                          <a:latin typeface="+mn-lt"/>
                          <a:ea typeface="+mn-ea"/>
                          <a:cs typeface="+mn-cs"/>
                        </a:rPr>
                        <a:t>Temporal Visualizations &amp; Forecasting</a:t>
                      </a:r>
                    </a:p>
                    <a:p>
                      <a:r>
                        <a:rPr lang="en-US" sz="1800" b="1" i="0" u="none" strike="noStrike" kern="1200" baseline="0" dirty="0">
                          <a:solidFill>
                            <a:schemeClr val="tx1"/>
                          </a:solidFill>
                          <a:latin typeface="+mn-lt"/>
                          <a:ea typeface="+mn-ea"/>
                          <a:cs typeface="+mn-cs"/>
                        </a:rPr>
                        <a:t>Statistical Visualizations: Histograms &amp; Box Plots</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b="1" i="0" u="none" strike="noStrike" kern="1200" baseline="0" dirty="0">
                          <a:solidFill>
                            <a:schemeClr val="tx1"/>
                          </a:solidFill>
                          <a:latin typeface="+mn-lt"/>
                          <a:ea typeface="+mn-ea"/>
                          <a:cs typeface="+mn-cs"/>
                        </a:rPr>
                        <a:t>Create a time forecast for a variable and display it in Tableau.</a:t>
                      </a:r>
                    </a:p>
                    <a:p>
                      <a:pPr marL="285750" indent="-285750">
                        <a:buFont typeface="Arial" panose="020B0604020202020204" pitchFamily="34" charset="0"/>
                        <a:buChar char="•"/>
                      </a:pPr>
                      <a:r>
                        <a:rPr lang="en-US" sz="1800" b="1" i="0" u="none" strike="noStrike" kern="1200" baseline="0" dirty="0">
                          <a:solidFill>
                            <a:schemeClr val="tx1"/>
                          </a:solidFill>
                          <a:latin typeface="+mn-lt"/>
                          <a:ea typeface="+mn-ea"/>
                          <a:cs typeface="+mn-cs"/>
                        </a:rPr>
                        <a:t>Use the visualization design checklist to design our chart.</a:t>
                      </a:r>
                    </a:p>
                    <a:p>
                      <a:pPr marL="285750" indent="-285750">
                        <a:buFont typeface="Arial" panose="020B0604020202020204" pitchFamily="34" charset="0"/>
                        <a:buChar char="•"/>
                      </a:pPr>
                      <a:r>
                        <a:rPr lang="en-US" sz="1800" b="1" i="0" u="none" strike="noStrike" kern="1200" baseline="0" dirty="0">
                          <a:solidFill>
                            <a:schemeClr val="tx1"/>
                          </a:solidFill>
                          <a:latin typeface="+mn-lt"/>
                          <a:ea typeface="+mn-ea"/>
                          <a:cs typeface="+mn-cs"/>
                        </a:rPr>
                        <a:t>Create visualizations that look at the distribution of a variable.</a:t>
                      </a:r>
                    </a:p>
                    <a:p>
                      <a:pPr marL="285750" indent="-285750">
                        <a:buFont typeface="Arial" panose="020B0604020202020204" pitchFamily="34" charset="0"/>
                        <a:buChar char="•"/>
                      </a:pPr>
                      <a:r>
                        <a:rPr lang="en-US" sz="1800" b="1" i="0" u="none" strike="noStrike" kern="1200" baseline="0" dirty="0">
                          <a:solidFill>
                            <a:schemeClr val="tx1"/>
                          </a:solidFill>
                          <a:latin typeface="+mn-lt"/>
                          <a:ea typeface="+mn-ea"/>
                          <a:cs typeface="+mn-cs"/>
                        </a:rPr>
                        <a:t>Use the visualization design checklist to design the charts.</a:t>
                      </a:r>
                      <a:endParaRPr lang="en-AU" sz="1800" b="1" i="0" u="none" strike="noStrike"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4066674"/>
                  </a:ext>
                </a:extLst>
              </a:tr>
              <a:tr h="1030643">
                <a:tc>
                  <a:txBody>
                    <a:bodyPr/>
                    <a:lstStyle/>
                    <a:p>
                      <a:r>
                        <a:rPr lang="en-IN" sz="1800" b="1" i="0" u="none" strike="noStrike" kern="1200" baseline="0" dirty="0">
                          <a:solidFill>
                            <a:schemeClr val="tx1"/>
                          </a:solidFill>
                          <a:latin typeface="+mn-lt"/>
                          <a:ea typeface="+mn-ea"/>
                          <a:cs typeface="+mn-cs"/>
                        </a:rPr>
                        <a:t>Week 7</a:t>
                      </a:r>
                      <a:endParaRPr lang="en-AU" sz="1800" b="1" i="0" u="none" strike="noStrike"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i="0" u="none" strike="noStrike" kern="1200" baseline="0" dirty="0">
                          <a:solidFill>
                            <a:schemeClr val="tx1"/>
                          </a:solidFill>
                          <a:latin typeface="+mn-lt"/>
                          <a:ea typeface="+mn-ea"/>
                          <a:cs typeface="+mn-cs"/>
                        </a:rPr>
                        <a:t>Statistical Visualizations: Scatter Plots &amp; Bubble </a:t>
                      </a:r>
                    </a:p>
                    <a:p>
                      <a:r>
                        <a:rPr lang="en-US" sz="1800" b="1" i="0" u="none" strike="noStrike" kern="1200" baseline="0" dirty="0">
                          <a:solidFill>
                            <a:schemeClr val="tx1"/>
                          </a:solidFill>
                          <a:latin typeface="+mn-lt"/>
                          <a:ea typeface="+mn-ea"/>
                          <a:cs typeface="+mn-cs"/>
                        </a:rPr>
                        <a:t>Charts </a:t>
                      </a:r>
                    </a:p>
                    <a:p>
                      <a:r>
                        <a:rPr lang="en-AU" sz="1800" b="1" i="0" u="none" strike="noStrike" kern="1200" baseline="0" dirty="0">
                          <a:solidFill>
                            <a:schemeClr val="tx1"/>
                          </a:solidFill>
                          <a:latin typeface="+mn-lt"/>
                          <a:ea typeface="+mn-ea"/>
                          <a:cs typeface="+mn-cs"/>
                        </a:rPr>
                        <a:t>Spatial Analysis</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b="1" i="0" u="none" strike="noStrike" kern="1200" baseline="0" dirty="0">
                          <a:solidFill>
                            <a:schemeClr val="tx1"/>
                          </a:solidFill>
                          <a:latin typeface="+mn-lt"/>
                          <a:ea typeface="+mn-ea"/>
                          <a:cs typeface="+mn-cs"/>
                        </a:rPr>
                        <a:t>Create visualizations that look at the correlation between variables.</a:t>
                      </a:r>
                    </a:p>
                    <a:p>
                      <a:pPr marL="285750" indent="-285750">
                        <a:buFont typeface="Arial" panose="020B0604020202020204" pitchFamily="34" charset="0"/>
                        <a:buChar char="•"/>
                      </a:pPr>
                      <a:r>
                        <a:rPr lang="en-US" sz="1800" b="1" i="0" u="none" strike="noStrike" kern="1200" baseline="0" dirty="0">
                          <a:solidFill>
                            <a:schemeClr val="tx1"/>
                          </a:solidFill>
                          <a:latin typeface="+mn-lt"/>
                          <a:ea typeface="+mn-ea"/>
                          <a:cs typeface="+mn-cs"/>
                        </a:rPr>
                        <a:t>Use the visualization design checklist to design our chart.</a:t>
                      </a:r>
                    </a:p>
                    <a:p>
                      <a:pPr marL="285750" indent="-285750">
                        <a:buFont typeface="Arial" panose="020B0604020202020204" pitchFamily="34" charset="0"/>
                        <a:buChar char="•"/>
                      </a:pPr>
                      <a:r>
                        <a:rPr lang="en-US" sz="1800" b="1" i="0" u="none" strike="noStrike" kern="1200" baseline="0" dirty="0">
                          <a:solidFill>
                            <a:schemeClr val="tx1"/>
                          </a:solidFill>
                          <a:latin typeface="+mn-lt"/>
                          <a:ea typeface="+mn-ea"/>
                          <a:cs typeface="+mn-cs"/>
                        </a:rPr>
                        <a:t>Map a variable and justify our spatial visualization choice (heat, density, or choropleth).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1797819"/>
                  </a:ext>
                </a:extLst>
              </a:tr>
              <a:tr h="370840">
                <a:tc>
                  <a:txBody>
                    <a:bodyPr/>
                    <a:lstStyle/>
                    <a:p>
                      <a:r>
                        <a:rPr lang="en-US" sz="1800" b="1" i="0" u="none" strike="noStrike" kern="1200" baseline="0" dirty="0">
                          <a:solidFill>
                            <a:schemeClr val="tx1"/>
                          </a:solidFill>
                          <a:latin typeface="+mn-lt"/>
                          <a:ea typeface="+mn-ea"/>
                          <a:cs typeface="+mn-cs"/>
                        </a:rPr>
                        <a:t>Week 8</a:t>
                      </a:r>
                      <a:endParaRPr lang="en-AU" sz="1800" b="1" i="0" u="none" strike="noStrike"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800" b="1" i="0" u="none" strike="noStrike" kern="1200" baseline="0" dirty="0">
                          <a:solidFill>
                            <a:schemeClr val="tx1"/>
                          </a:solidFill>
                          <a:latin typeface="+mn-lt"/>
                          <a:ea typeface="+mn-ea"/>
                          <a:cs typeface="+mn-cs"/>
                        </a:rPr>
                        <a:t>Textual Analysis</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b="1" i="0" u="none" strike="noStrike" kern="1200" baseline="0" dirty="0">
                          <a:solidFill>
                            <a:schemeClr val="tx1"/>
                          </a:solidFill>
                          <a:latin typeface="+mn-lt"/>
                          <a:ea typeface="+mn-ea"/>
                          <a:cs typeface="+mn-cs"/>
                        </a:rPr>
                        <a:t>Create a word cloud using qualitative data.</a:t>
                      </a:r>
                    </a:p>
                    <a:p>
                      <a:pPr marL="285750" indent="-285750">
                        <a:buFont typeface="Arial" panose="020B0604020202020204" pitchFamily="34" charset="0"/>
                        <a:buChar char="•"/>
                      </a:pPr>
                      <a:r>
                        <a:rPr lang="en-US" sz="1800" b="1" i="0" u="none" strike="noStrike" kern="1200" baseline="0">
                          <a:solidFill>
                            <a:schemeClr val="tx1"/>
                          </a:solidFill>
                          <a:latin typeface="+mn-lt"/>
                          <a:ea typeface="+mn-ea"/>
                          <a:cs typeface="+mn-cs"/>
                        </a:rPr>
                        <a:t>Use the </a:t>
                      </a:r>
                      <a:r>
                        <a:rPr lang="en-US" sz="1800" b="1" i="0" u="none" strike="noStrike" kern="1200" baseline="0" dirty="0">
                          <a:solidFill>
                            <a:schemeClr val="tx1"/>
                          </a:solidFill>
                          <a:latin typeface="+mn-lt"/>
                          <a:ea typeface="+mn-ea"/>
                          <a:cs typeface="+mn-cs"/>
                        </a:rPr>
                        <a:t>visualization design checklist to </a:t>
                      </a:r>
                      <a:r>
                        <a:rPr lang="en-US" sz="1800" b="1" i="0" u="none" strike="noStrike" kern="1200" baseline="0">
                          <a:solidFill>
                            <a:schemeClr val="tx1"/>
                          </a:solidFill>
                          <a:latin typeface="+mn-lt"/>
                          <a:ea typeface="+mn-ea"/>
                          <a:cs typeface="+mn-cs"/>
                        </a:rPr>
                        <a:t>design our </a:t>
                      </a:r>
                      <a:r>
                        <a:rPr lang="en-US" sz="1800" b="1" i="0" u="none" strike="noStrike" kern="1200" baseline="0" dirty="0">
                          <a:solidFill>
                            <a:schemeClr val="tx1"/>
                          </a:solidFill>
                          <a:latin typeface="+mn-lt"/>
                          <a:ea typeface="+mn-ea"/>
                          <a:cs typeface="+mn-cs"/>
                        </a:rPr>
                        <a:t>chart.</a:t>
                      </a:r>
                      <a:endParaRPr lang="en-AU" sz="1800" b="1" i="0" u="none" strike="noStrike"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7060112"/>
                  </a:ext>
                </a:extLst>
              </a:tr>
              <a:tr h="370840">
                <a:tc>
                  <a:txBody>
                    <a:bodyPr/>
                    <a:lstStyle/>
                    <a:p>
                      <a:r>
                        <a:rPr lang="en-US" sz="1800" b="1" i="0" u="none" strike="noStrike" kern="1200" baseline="0" dirty="0">
                          <a:solidFill>
                            <a:schemeClr val="tx1"/>
                          </a:solidFill>
                          <a:latin typeface="+mn-lt"/>
                          <a:ea typeface="+mn-ea"/>
                          <a:cs typeface="+mn-cs"/>
                        </a:rPr>
                        <a:t>Week 9</a:t>
                      </a:r>
                      <a:endParaRPr lang="en-AU" sz="1800" b="1" i="0" u="none" strike="noStrike"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800" b="1" i="0" u="none" strike="noStrike" kern="1200" baseline="0" dirty="0">
                          <a:solidFill>
                            <a:schemeClr val="tx1"/>
                          </a:solidFill>
                          <a:latin typeface="+mn-lt"/>
                          <a:ea typeface="+mn-ea"/>
                          <a:cs typeface="+mn-cs"/>
                        </a:rPr>
                        <a:t>Storytelling with Data Presentations</a:t>
                      </a:r>
                    </a:p>
                    <a:p>
                      <a:r>
                        <a:rPr lang="en-AU" sz="1800" b="1" i="0" u="none" strike="noStrike" kern="1200" baseline="0" dirty="0">
                          <a:solidFill>
                            <a:schemeClr val="tx1"/>
                          </a:solidFill>
                          <a:latin typeface="+mn-lt"/>
                          <a:ea typeface="+mn-ea"/>
                          <a:cs typeface="+mn-cs"/>
                        </a:rPr>
                        <a:t>Presenting Findings to Stakeholders</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defTabSz="914400" rtl="0" eaLnBrk="1" latinLnBrk="0" hangingPunct="1">
                        <a:buFont typeface="Arial" panose="020B0604020202020204" pitchFamily="34" charset="0"/>
                        <a:buChar char="•"/>
                      </a:pPr>
                      <a:r>
                        <a:rPr lang="en-US" sz="1800" b="1" i="0" u="none" strike="noStrike" kern="1200" baseline="0" dirty="0">
                          <a:solidFill>
                            <a:schemeClr val="tx1"/>
                          </a:solidFill>
                          <a:latin typeface="+mn-lt"/>
                          <a:ea typeface="+mn-ea"/>
                          <a:cs typeface="+mn-cs"/>
                        </a:rPr>
                        <a:t>Create a narrative to communicate your research findings and insights in relation to our </a:t>
                      </a:r>
                      <a:r>
                        <a:rPr lang="en-AU" sz="1800" b="1" i="0" u="none" strike="noStrike" kern="1200" baseline="0" dirty="0">
                          <a:solidFill>
                            <a:schemeClr val="tx1"/>
                          </a:solidFill>
                          <a:latin typeface="+mn-lt"/>
                          <a:ea typeface="+mn-ea"/>
                          <a:cs typeface="+mn-cs"/>
                        </a:rPr>
                        <a:t>research goals.</a:t>
                      </a:r>
                    </a:p>
                    <a:p>
                      <a:pPr marL="285750" indent="-285750" algn="l" defTabSz="914400" rtl="0" eaLnBrk="1" latinLnBrk="0" hangingPunct="1">
                        <a:buFont typeface="Arial" panose="020B0604020202020204" pitchFamily="34" charset="0"/>
                        <a:buChar char="•"/>
                      </a:pPr>
                      <a:r>
                        <a:rPr lang="en-US" sz="1800" b="1" i="0" u="none" strike="noStrike" kern="1200" baseline="0" dirty="0">
                          <a:solidFill>
                            <a:schemeClr val="tx1"/>
                          </a:solidFill>
                          <a:latin typeface="+mn-lt"/>
                          <a:ea typeface="+mn-ea"/>
                          <a:cs typeface="+mn-cs"/>
                        </a:rPr>
                        <a:t>Publish the analysis as a Tableau Storyboard.</a:t>
                      </a:r>
                    </a:p>
                    <a:p>
                      <a:pPr marL="285750" indent="-285750" algn="l" defTabSz="914400" rtl="0" eaLnBrk="1" latinLnBrk="0" hangingPunct="1">
                        <a:buFont typeface="Arial" panose="020B0604020202020204" pitchFamily="34" charset="0"/>
                        <a:buChar char="•"/>
                      </a:pPr>
                      <a:r>
                        <a:rPr lang="en-US" sz="1800" b="1" i="0" u="none" strike="noStrike" kern="1200" baseline="0" dirty="0">
                          <a:solidFill>
                            <a:schemeClr val="tx1"/>
                          </a:solidFill>
                          <a:latin typeface="+mn-lt"/>
                          <a:ea typeface="+mn-ea"/>
                          <a:cs typeface="+mn-cs"/>
                        </a:rPr>
                        <a:t>Record a video presentation for our stakeholders</a:t>
                      </a:r>
                      <a:r>
                        <a:rPr lang="en-US" sz="1800" b="0" i="0" u="none" strike="noStrike" kern="1200" baseline="0" dirty="0">
                          <a:solidFill>
                            <a:schemeClr val="tx1"/>
                          </a:solidFill>
                          <a:latin typeface="+mn-lt"/>
                          <a:ea typeface="+mn-ea"/>
                          <a:cs typeface="+mn-cs"/>
                        </a:rPr>
                        <a:t>.</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0128106"/>
                  </a:ext>
                </a:extLst>
              </a:tr>
            </a:tbl>
          </a:graphicData>
        </a:graphic>
      </p:graphicFrame>
    </p:spTree>
    <p:extLst>
      <p:ext uri="{BB962C8B-B14F-4D97-AF65-F5344CB8AC3E}">
        <p14:creationId xmlns:p14="http://schemas.microsoft.com/office/powerpoint/2010/main" val="3269528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D5CF12D-BD46-412E-81AF-D953D98B7093}"/>
              </a:ext>
            </a:extLst>
          </p:cNvPr>
          <p:cNvSpPr>
            <a:spLocks noGrp="1"/>
          </p:cNvSpPr>
          <p:nvPr>
            <p:ph type="ctrTitle"/>
          </p:nvPr>
        </p:nvSpPr>
        <p:spPr>
          <a:xfrm>
            <a:off x="233083" y="169031"/>
            <a:ext cx="10820400" cy="6419888"/>
          </a:xfrm>
        </p:spPr>
        <p:txBody>
          <a:bodyPr anchor="t"/>
          <a:lstStyle/>
          <a:p>
            <a:pPr algn="l"/>
            <a:r>
              <a:rPr lang="en-AU" b="1" dirty="0">
                <a:solidFill>
                  <a:schemeClr val="accent3">
                    <a:lumMod val="50000"/>
                  </a:schemeClr>
                </a:solidFill>
              </a:rPr>
              <a:t>Project Deliverables</a:t>
            </a:r>
            <a:br>
              <a:rPr lang="en-AU" b="1" dirty="0">
                <a:solidFill>
                  <a:schemeClr val="accent3">
                    <a:lumMod val="50000"/>
                  </a:schemeClr>
                </a:solidFill>
              </a:rPr>
            </a:br>
            <a:br>
              <a:rPr lang="en-AU" b="1" dirty="0">
                <a:solidFill>
                  <a:schemeClr val="accent3">
                    <a:lumMod val="50000"/>
                  </a:schemeClr>
                </a:solidFill>
              </a:rPr>
            </a:br>
            <a:endParaRPr lang="en-AU" sz="2800" dirty="0">
              <a:solidFill>
                <a:schemeClr val="bg2">
                  <a:lumMod val="10000"/>
                </a:schemeClr>
              </a:solidFill>
            </a:endParaRPr>
          </a:p>
        </p:txBody>
      </p:sp>
      <p:sp>
        <p:nvSpPr>
          <p:cNvPr id="3" name="Slide Number Placeholder 2">
            <a:extLst>
              <a:ext uri="{FF2B5EF4-FFF2-40B4-BE49-F238E27FC236}">
                <a16:creationId xmlns:a16="http://schemas.microsoft.com/office/drawing/2014/main" id="{898D657B-CE82-4448-92CE-1BC2D93DB962}"/>
              </a:ext>
            </a:extLst>
          </p:cNvPr>
          <p:cNvSpPr>
            <a:spLocks noGrp="1"/>
          </p:cNvSpPr>
          <p:nvPr>
            <p:ph type="sldNum" sz="quarter" idx="4294967295"/>
          </p:nvPr>
        </p:nvSpPr>
        <p:spPr>
          <a:xfrm>
            <a:off x="11229975" y="6456363"/>
            <a:ext cx="962025" cy="265112"/>
          </a:xfrm>
        </p:spPr>
        <p:txBody>
          <a:bodyPr/>
          <a:lstStyle/>
          <a:p>
            <a:r>
              <a:rPr lang="en-US" noProof="0"/>
              <a:t>page </a:t>
            </a:r>
            <a:fld id="{19B51A1E-902D-48AF-9020-955120F399B6}" type="slidenum">
              <a:rPr lang="en-US" noProof="0" smtClean="0"/>
              <a:pPr/>
              <a:t>7</a:t>
            </a:fld>
            <a:endParaRPr lang="en-US" noProof="0" dirty="0"/>
          </a:p>
        </p:txBody>
      </p:sp>
      <p:graphicFrame>
        <p:nvGraphicFramePr>
          <p:cNvPr id="4" name="Table 3">
            <a:extLst>
              <a:ext uri="{FF2B5EF4-FFF2-40B4-BE49-F238E27FC236}">
                <a16:creationId xmlns:a16="http://schemas.microsoft.com/office/drawing/2014/main" id="{06B4C85D-EE6F-418A-9CB6-FC1C17990CD6}"/>
              </a:ext>
            </a:extLst>
          </p:cNvPr>
          <p:cNvGraphicFramePr>
            <a:graphicFrameLocks noGrp="1"/>
          </p:cNvGraphicFramePr>
          <p:nvPr>
            <p:extLst>
              <p:ext uri="{D42A27DB-BD31-4B8C-83A1-F6EECF244321}">
                <p14:modId xmlns:p14="http://schemas.microsoft.com/office/powerpoint/2010/main" val="3858595635"/>
              </p:ext>
            </p:extLst>
          </p:nvPr>
        </p:nvGraphicFramePr>
        <p:xfrm>
          <a:off x="959224" y="932329"/>
          <a:ext cx="8937811" cy="5524034"/>
        </p:xfrm>
        <a:graphic>
          <a:graphicData uri="http://schemas.openxmlformats.org/drawingml/2006/table">
            <a:tbl>
              <a:tblPr firstRow="1" bandRow="1">
                <a:tableStyleId>{69012ECD-51FC-41F1-AA8D-1B2483CD663E}</a:tableStyleId>
              </a:tblPr>
              <a:tblGrid>
                <a:gridCol w="2775180">
                  <a:extLst>
                    <a:ext uri="{9D8B030D-6E8A-4147-A177-3AD203B41FA5}">
                      <a16:colId xmlns:a16="http://schemas.microsoft.com/office/drawing/2014/main" val="1082548662"/>
                    </a:ext>
                  </a:extLst>
                </a:gridCol>
                <a:gridCol w="6162631">
                  <a:extLst>
                    <a:ext uri="{9D8B030D-6E8A-4147-A177-3AD203B41FA5}">
                      <a16:colId xmlns:a16="http://schemas.microsoft.com/office/drawing/2014/main" val="2757960259"/>
                    </a:ext>
                  </a:extLst>
                </a:gridCol>
              </a:tblGrid>
              <a:tr h="657838">
                <a:tc>
                  <a:txBody>
                    <a:bodyPr/>
                    <a:lstStyle/>
                    <a:p>
                      <a:r>
                        <a:rPr lang="en-IN" dirty="0"/>
                        <a:t>Actions</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Deliverables</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200430"/>
                  </a:ext>
                </a:extLst>
              </a:tr>
              <a:tr h="1135446">
                <a:tc>
                  <a:txBody>
                    <a:bodyPr/>
                    <a:lstStyle/>
                    <a:p>
                      <a:r>
                        <a:rPr lang="en-AU" b="1" dirty="0"/>
                        <a:t>ANALYSIS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Creation of a summary, including methodology, data analysis reports, key findings, and recommendations</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9062004"/>
                  </a:ext>
                </a:extLst>
              </a:tr>
              <a:tr h="2108685">
                <a:tc>
                  <a:txBody>
                    <a:bodyPr/>
                    <a:lstStyle/>
                    <a:p>
                      <a:r>
                        <a:rPr lang="en-AU" b="1" dirty="0"/>
                        <a:t>ANALYSIS DASHBOARD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 visualization tool (Tableau)that is interactive and displays important influenza trends along with other important and relevant data, gives stakeholders access to visual representations of the analysis's conclusions.</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8128764"/>
                  </a:ext>
                </a:extLst>
              </a:tr>
              <a:tr h="1622065">
                <a:tc>
                  <a:txBody>
                    <a:bodyPr/>
                    <a:lstStyle/>
                    <a:p>
                      <a:r>
                        <a:rPr lang="en-AU" b="1" dirty="0"/>
                        <a:t>FINAL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Provides a summary of the outcome of the project.</a:t>
                      </a:r>
                    </a:p>
                    <a:p>
                      <a:r>
                        <a:rPr lang="en-US" dirty="0"/>
                        <a:t>Provide recommendations and feedback from stakeholders.</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9135877"/>
                  </a:ext>
                </a:extLst>
              </a:tr>
            </a:tbl>
          </a:graphicData>
        </a:graphic>
      </p:graphicFrame>
    </p:spTree>
    <p:extLst>
      <p:ext uri="{BB962C8B-B14F-4D97-AF65-F5344CB8AC3E}">
        <p14:creationId xmlns:p14="http://schemas.microsoft.com/office/powerpoint/2010/main" val="1955292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D5CF12D-BD46-412E-81AF-D953D98B7093}"/>
              </a:ext>
            </a:extLst>
          </p:cNvPr>
          <p:cNvSpPr>
            <a:spLocks noGrp="1"/>
          </p:cNvSpPr>
          <p:nvPr>
            <p:ph type="ctrTitle"/>
          </p:nvPr>
        </p:nvSpPr>
        <p:spPr>
          <a:xfrm>
            <a:off x="233083" y="169031"/>
            <a:ext cx="10820400" cy="6419888"/>
          </a:xfrm>
        </p:spPr>
        <p:txBody>
          <a:bodyPr anchor="t"/>
          <a:lstStyle/>
          <a:p>
            <a:pPr algn="l"/>
            <a:r>
              <a:rPr lang="en-IN" b="1" dirty="0">
                <a:solidFill>
                  <a:schemeClr val="accent3">
                    <a:lumMod val="50000"/>
                  </a:schemeClr>
                </a:solidFill>
              </a:rPr>
              <a:t>H</a:t>
            </a:r>
            <a:r>
              <a:rPr lang="en-AU" b="1" dirty="0">
                <a:solidFill>
                  <a:schemeClr val="accent3">
                    <a:lumMod val="50000"/>
                  </a:schemeClr>
                </a:solidFill>
              </a:rPr>
              <a:t>YPOTHESIS</a:t>
            </a:r>
            <a:br>
              <a:rPr lang="en-AU" sz="2800" b="1" dirty="0">
                <a:solidFill>
                  <a:schemeClr val="accent3">
                    <a:lumMod val="50000"/>
                  </a:schemeClr>
                </a:solidFill>
              </a:rPr>
            </a:br>
            <a:br>
              <a:rPr lang="en-AU" sz="2800" dirty="0">
                <a:solidFill>
                  <a:schemeClr val="bg2">
                    <a:lumMod val="10000"/>
                  </a:schemeClr>
                </a:solidFill>
              </a:rPr>
            </a:br>
            <a:r>
              <a:rPr lang="en-AU" sz="2800" dirty="0">
                <a:solidFill>
                  <a:schemeClr val="bg2">
                    <a:lumMod val="10000"/>
                  </a:schemeClr>
                </a:solidFill>
              </a:rPr>
              <a:t>If the population in the region has higher 65+ age group , the mortality rate in that region will be higher.</a:t>
            </a:r>
            <a:br>
              <a:rPr lang="en-AU" sz="2800" dirty="0">
                <a:solidFill>
                  <a:schemeClr val="bg2">
                    <a:lumMod val="10000"/>
                  </a:schemeClr>
                </a:solidFill>
              </a:rPr>
            </a:br>
            <a:br>
              <a:rPr lang="en-AU" sz="2800" dirty="0">
                <a:solidFill>
                  <a:schemeClr val="bg2">
                    <a:lumMod val="10000"/>
                  </a:schemeClr>
                </a:solidFill>
              </a:rPr>
            </a:br>
            <a:r>
              <a:rPr lang="en-AU" sz="2800" dirty="0">
                <a:solidFill>
                  <a:schemeClr val="bg2">
                    <a:lumMod val="10000"/>
                  </a:schemeClr>
                </a:solidFill>
              </a:rPr>
              <a:t>If the rate of vaccination </a:t>
            </a:r>
            <a:r>
              <a:rPr lang="en-AU" sz="2800" dirty="0" err="1">
                <a:solidFill>
                  <a:schemeClr val="bg2">
                    <a:lumMod val="10000"/>
                  </a:schemeClr>
                </a:solidFill>
              </a:rPr>
              <a:t>increases,the</a:t>
            </a:r>
            <a:r>
              <a:rPr lang="en-AU" sz="2800" dirty="0">
                <a:solidFill>
                  <a:schemeClr val="bg2">
                    <a:lumMod val="10000"/>
                  </a:schemeClr>
                </a:solidFill>
              </a:rPr>
              <a:t> spread of influenza among the population also decreases</a:t>
            </a:r>
            <a:br>
              <a:rPr lang="en-AU" sz="2800" dirty="0">
                <a:solidFill>
                  <a:schemeClr val="bg2">
                    <a:lumMod val="10000"/>
                  </a:schemeClr>
                </a:solidFill>
              </a:rPr>
            </a:br>
            <a:br>
              <a:rPr lang="en-AU" sz="2800" dirty="0">
                <a:solidFill>
                  <a:schemeClr val="bg2">
                    <a:lumMod val="10000"/>
                  </a:schemeClr>
                </a:solidFill>
              </a:rPr>
            </a:br>
            <a:r>
              <a:rPr lang="en-AU" sz="2800" dirty="0">
                <a:solidFill>
                  <a:schemeClr val="bg2">
                    <a:lumMod val="10000"/>
                  </a:schemeClr>
                </a:solidFill>
              </a:rPr>
              <a:t>If there is higher spread of  influenza </a:t>
            </a:r>
            <a:r>
              <a:rPr lang="en-AU" sz="2800" dirty="0" err="1">
                <a:solidFill>
                  <a:schemeClr val="bg2">
                    <a:lumMod val="10000"/>
                  </a:schemeClr>
                </a:solidFill>
              </a:rPr>
              <a:t>flu,the</a:t>
            </a:r>
            <a:r>
              <a:rPr lang="en-AU" sz="2800" dirty="0">
                <a:solidFill>
                  <a:schemeClr val="bg2">
                    <a:lumMod val="10000"/>
                  </a:schemeClr>
                </a:solidFill>
              </a:rPr>
              <a:t> medical facilities will be inadequate and there will be shortage of medical staff.</a:t>
            </a:r>
            <a:br>
              <a:rPr lang="en-AU" sz="2800" b="1" dirty="0">
                <a:solidFill>
                  <a:schemeClr val="accent3">
                    <a:lumMod val="50000"/>
                  </a:schemeClr>
                </a:solidFill>
              </a:rPr>
            </a:br>
            <a:endParaRPr lang="en-AU" sz="2800" dirty="0">
              <a:solidFill>
                <a:schemeClr val="bg2">
                  <a:lumMod val="10000"/>
                </a:schemeClr>
              </a:solidFill>
            </a:endParaRPr>
          </a:p>
        </p:txBody>
      </p:sp>
      <p:sp>
        <p:nvSpPr>
          <p:cNvPr id="3" name="Slide Number Placeholder 2">
            <a:extLst>
              <a:ext uri="{FF2B5EF4-FFF2-40B4-BE49-F238E27FC236}">
                <a16:creationId xmlns:a16="http://schemas.microsoft.com/office/drawing/2014/main" id="{898D657B-CE82-4448-92CE-1BC2D93DB962}"/>
              </a:ext>
            </a:extLst>
          </p:cNvPr>
          <p:cNvSpPr>
            <a:spLocks noGrp="1"/>
          </p:cNvSpPr>
          <p:nvPr>
            <p:ph type="sldNum" sz="quarter" idx="4294967295"/>
          </p:nvPr>
        </p:nvSpPr>
        <p:spPr>
          <a:xfrm>
            <a:off x="11229975" y="6456363"/>
            <a:ext cx="962025" cy="265112"/>
          </a:xfrm>
        </p:spPr>
        <p:txBody>
          <a:bodyPr/>
          <a:lstStyle/>
          <a:p>
            <a:r>
              <a:rPr lang="en-US" noProof="0"/>
              <a:t>page </a:t>
            </a:r>
            <a:fld id="{19B51A1E-902D-48AF-9020-955120F399B6}" type="slidenum">
              <a:rPr lang="en-US" noProof="0" smtClean="0"/>
              <a:pPr/>
              <a:t>8</a:t>
            </a:fld>
            <a:endParaRPr lang="en-US" noProof="0" dirty="0"/>
          </a:p>
        </p:txBody>
      </p:sp>
    </p:spTree>
    <p:extLst>
      <p:ext uri="{BB962C8B-B14F-4D97-AF65-F5344CB8AC3E}">
        <p14:creationId xmlns:p14="http://schemas.microsoft.com/office/powerpoint/2010/main" val="2521110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D5CF12D-BD46-412E-81AF-D953D98B7093}"/>
              </a:ext>
            </a:extLst>
          </p:cNvPr>
          <p:cNvSpPr>
            <a:spLocks noGrp="1"/>
          </p:cNvSpPr>
          <p:nvPr>
            <p:ph type="ctrTitle"/>
          </p:nvPr>
        </p:nvSpPr>
        <p:spPr>
          <a:xfrm>
            <a:off x="382682" y="219056"/>
            <a:ext cx="10820400" cy="6419888"/>
          </a:xfrm>
        </p:spPr>
        <p:txBody>
          <a:bodyPr anchor="t"/>
          <a:lstStyle/>
          <a:p>
            <a:pPr algn="l"/>
            <a:r>
              <a:rPr lang="en-IN" b="1" dirty="0">
                <a:solidFill>
                  <a:schemeClr val="accent3">
                    <a:lumMod val="50000"/>
                  </a:schemeClr>
                </a:solidFill>
              </a:rPr>
              <a:t>Data Wishlist</a:t>
            </a:r>
            <a:br>
              <a:rPr lang="en-AU" sz="2800" b="1" dirty="0">
                <a:solidFill>
                  <a:schemeClr val="accent3">
                    <a:lumMod val="50000"/>
                  </a:schemeClr>
                </a:solidFill>
              </a:rPr>
            </a:br>
            <a:br>
              <a:rPr lang="en-AU" sz="2800" dirty="0">
                <a:solidFill>
                  <a:schemeClr val="bg2">
                    <a:lumMod val="10000"/>
                  </a:schemeClr>
                </a:solidFill>
              </a:rPr>
            </a:br>
            <a:r>
              <a:rPr lang="en-AU" sz="2800" dirty="0">
                <a:solidFill>
                  <a:schemeClr val="bg2">
                    <a:lumMod val="10000"/>
                  </a:schemeClr>
                </a:solidFill>
              </a:rPr>
              <a:t>Data of the vulnerable population above 60 age group  and population with severe medical </a:t>
            </a:r>
            <a:r>
              <a:rPr lang="en-AU" sz="2800" dirty="0" err="1">
                <a:solidFill>
                  <a:schemeClr val="bg2">
                    <a:lumMod val="10000"/>
                  </a:schemeClr>
                </a:solidFill>
              </a:rPr>
              <a:t>condtions</a:t>
            </a:r>
            <a:r>
              <a:rPr lang="en-AU" sz="2800" dirty="0">
                <a:solidFill>
                  <a:schemeClr val="bg2">
                    <a:lumMod val="10000"/>
                  </a:schemeClr>
                </a:solidFill>
              </a:rPr>
              <a:t> .</a:t>
            </a:r>
            <a:br>
              <a:rPr lang="en-AU" sz="2800" dirty="0">
                <a:solidFill>
                  <a:schemeClr val="bg2">
                    <a:lumMod val="10000"/>
                  </a:schemeClr>
                </a:solidFill>
              </a:rPr>
            </a:br>
            <a:br>
              <a:rPr lang="en-AU" sz="2800" dirty="0">
                <a:solidFill>
                  <a:schemeClr val="bg2">
                    <a:lumMod val="10000"/>
                  </a:schemeClr>
                </a:solidFill>
              </a:rPr>
            </a:br>
            <a:r>
              <a:rPr lang="en-AU" sz="2800" dirty="0">
                <a:solidFill>
                  <a:schemeClr val="bg2">
                    <a:lumMod val="10000"/>
                  </a:schemeClr>
                </a:solidFill>
              </a:rPr>
              <a:t>Data about number of medical facilities and medical staff in the region</a:t>
            </a:r>
            <a:br>
              <a:rPr lang="en-AU" sz="2800" dirty="0">
                <a:solidFill>
                  <a:schemeClr val="bg2">
                    <a:lumMod val="10000"/>
                  </a:schemeClr>
                </a:solidFill>
              </a:rPr>
            </a:br>
            <a:br>
              <a:rPr lang="en-AU" sz="2800" dirty="0">
                <a:solidFill>
                  <a:schemeClr val="bg2">
                    <a:lumMod val="10000"/>
                  </a:schemeClr>
                </a:solidFill>
              </a:rPr>
            </a:br>
            <a:r>
              <a:rPr lang="en-AU" sz="2800" dirty="0">
                <a:solidFill>
                  <a:schemeClr val="bg2">
                    <a:lumMod val="10000"/>
                  </a:schemeClr>
                </a:solidFill>
              </a:rPr>
              <a:t>If there is higher spread of  influenza </a:t>
            </a:r>
            <a:r>
              <a:rPr lang="en-AU" sz="2800" dirty="0" err="1">
                <a:solidFill>
                  <a:schemeClr val="bg2">
                    <a:lumMod val="10000"/>
                  </a:schemeClr>
                </a:solidFill>
              </a:rPr>
              <a:t>flu,the</a:t>
            </a:r>
            <a:r>
              <a:rPr lang="en-AU" sz="2800" dirty="0">
                <a:solidFill>
                  <a:schemeClr val="bg2">
                    <a:lumMod val="10000"/>
                  </a:schemeClr>
                </a:solidFill>
              </a:rPr>
              <a:t> medical facilities will be inadequate and there will be shortage of medical staff.</a:t>
            </a:r>
            <a:br>
              <a:rPr lang="en-AU" sz="2800" dirty="0">
                <a:solidFill>
                  <a:schemeClr val="bg2">
                    <a:lumMod val="10000"/>
                  </a:schemeClr>
                </a:solidFill>
              </a:rPr>
            </a:br>
            <a:br>
              <a:rPr lang="en-AU" sz="2800" dirty="0">
                <a:solidFill>
                  <a:schemeClr val="bg2">
                    <a:lumMod val="10000"/>
                  </a:schemeClr>
                </a:solidFill>
              </a:rPr>
            </a:br>
            <a:r>
              <a:rPr lang="en-AU" sz="2800" dirty="0">
                <a:solidFill>
                  <a:schemeClr val="bg2">
                    <a:lumMod val="10000"/>
                  </a:schemeClr>
                </a:solidFill>
              </a:rPr>
              <a:t>Data about available medications and vaccines.</a:t>
            </a:r>
            <a:br>
              <a:rPr lang="en-AU" sz="2800" b="1" dirty="0">
                <a:solidFill>
                  <a:schemeClr val="accent3">
                    <a:lumMod val="50000"/>
                  </a:schemeClr>
                </a:solidFill>
              </a:rPr>
            </a:br>
            <a:endParaRPr lang="en-AU" sz="2800" dirty="0">
              <a:solidFill>
                <a:schemeClr val="bg2">
                  <a:lumMod val="10000"/>
                </a:schemeClr>
              </a:solidFill>
            </a:endParaRPr>
          </a:p>
        </p:txBody>
      </p:sp>
      <p:sp>
        <p:nvSpPr>
          <p:cNvPr id="3" name="Slide Number Placeholder 2">
            <a:extLst>
              <a:ext uri="{FF2B5EF4-FFF2-40B4-BE49-F238E27FC236}">
                <a16:creationId xmlns:a16="http://schemas.microsoft.com/office/drawing/2014/main" id="{898D657B-CE82-4448-92CE-1BC2D93DB962}"/>
              </a:ext>
            </a:extLst>
          </p:cNvPr>
          <p:cNvSpPr>
            <a:spLocks noGrp="1"/>
          </p:cNvSpPr>
          <p:nvPr>
            <p:ph type="sldNum" sz="quarter" idx="4294967295"/>
          </p:nvPr>
        </p:nvSpPr>
        <p:spPr>
          <a:xfrm>
            <a:off x="11229975" y="6456363"/>
            <a:ext cx="962025" cy="265112"/>
          </a:xfrm>
        </p:spPr>
        <p:txBody>
          <a:bodyPr/>
          <a:lstStyle/>
          <a:p>
            <a:r>
              <a:rPr lang="en-US" noProof="0"/>
              <a:t>page </a:t>
            </a:r>
            <a:fld id="{19B51A1E-902D-48AF-9020-955120F399B6}" type="slidenum">
              <a:rPr lang="en-US" noProof="0" smtClean="0"/>
              <a:pPr/>
              <a:t>9</a:t>
            </a:fld>
            <a:endParaRPr lang="en-US" noProof="0" dirty="0"/>
          </a:p>
        </p:txBody>
      </p:sp>
    </p:spTree>
    <p:extLst>
      <p:ext uri="{BB962C8B-B14F-4D97-AF65-F5344CB8AC3E}">
        <p14:creationId xmlns:p14="http://schemas.microsoft.com/office/powerpoint/2010/main" val="1507531683"/>
      </p:ext>
    </p:extLst>
  </p:cSld>
  <p:clrMapOvr>
    <a:masterClrMapping/>
  </p:clrMapOvr>
</p:sld>
</file>

<file path=ppt/theme/theme1.xml><?xml version="1.0" encoding="utf-8"?>
<a:theme xmlns:a="http://schemas.openxmlformats.org/drawingml/2006/main" name="Office Theme">
  <a:themeElements>
    <a:clrScheme name="Custom 128">
      <a:dk1>
        <a:sysClr val="windowText" lastClr="000000"/>
      </a:dk1>
      <a:lt1>
        <a:srgbClr val="FFFFFF"/>
      </a:lt1>
      <a:dk2>
        <a:srgbClr val="3F3F3F"/>
      </a:dk2>
      <a:lt2>
        <a:srgbClr val="F2F2F2"/>
      </a:lt2>
      <a:accent1>
        <a:srgbClr val="31B0C1"/>
      </a:accent1>
      <a:accent2>
        <a:srgbClr val="CB488B"/>
      </a:accent2>
      <a:accent3>
        <a:srgbClr val="BC9230"/>
      </a:accent3>
      <a:accent4>
        <a:srgbClr val="126974"/>
      </a:accent4>
      <a:accent5>
        <a:srgbClr val="C13131"/>
      </a:accent5>
      <a:accent6>
        <a:srgbClr val="8E8016"/>
      </a:accent6>
      <a:hlink>
        <a:srgbClr val="31B0C1"/>
      </a:hlink>
      <a:folHlink>
        <a:srgbClr val="31B0C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652269_Healthcare pitch deck_RVA_v5" id="{131D69DF-5A4C-4D7D-9CA6-F5F98F0CBF64}" vid="{02C95288-9555-411A-9D92-BD9F03F3A2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2D1CBC-A6D2-4C27-A0DD-244AE04E3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0A2AAC-D70B-4233-9389-268D6896774D}">
  <ds:schemaRefs>
    <ds:schemaRef ds:uri="http://purl.org/dc/dcmitype/"/>
    <ds:schemaRef ds:uri="http://www.w3.org/XML/1998/namespace"/>
    <ds:schemaRef ds:uri="http://schemas.microsoft.com/office/2006/documentManagement/types"/>
    <ds:schemaRef ds:uri="http://purl.org/dc/terms/"/>
    <ds:schemaRef ds:uri="http://purl.org/dc/elements/1.1/"/>
    <ds:schemaRef ds:uri="71af3243-3dd4-4a8d-8c0d-dd76da1f02a5"/>
    <ds:schemaRef ds:uri="http://schemas.microsoft.com/office/infopath/2007/PartnerControls"/>
    <ds:schemaRef ds:uri="http://schemas.openxmlformats.org/package/2006/metadata/core-properties"/>
    <ds:schemaRef ds:uri="16c05727-aa75-4e4a-9b5f-8a80a1165891"/>
    <ds:schemaRef ds:uri="http://schemas.microsoft.com/office/2006/metadata/properties"/>
  </ds:schemaRefs>
</ds:datastoreItem>
</file>

<file path=customXml/itemProps3.xml><?xml version="1.0" encoding="utf-8"?>
<ds:datastoreItem xmlns:ds="http://schemas.openxmlformats.org/officeDocument/2006/customXml" ds:itemID="{5FFFEA1C-4D28-422A-816B-51B2F61D85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968</Words>
  <Application>Microsoft Office PowerPoint</Application>
  <PresentationFormat>Widescreen</PresentationFormat>
  <Paragraphs>98</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AngsanaUPC</vt:lpstr>
      <vt:lpstr>Arial</vt:lpstr>
      <vt:lpstr>Calibri</vt:lpstr>
      <vt:lpstr>Corbel</vt:lpstr>
      <vt:lpstr>Times New Roman</vt:lpstr>
      <vt:lpstr>Office Theme</vt:lpstr>
      <vt:lpstr>PowerPoint Presentation</vt:lpstr>
      <vt:lpstr>PowerPoint Presentation</vt:lpstr>
      <vt:lpstr>Audience Definition  Medical agency frontline staff (nurses, physician assistants, and doctors)   Hospitals and clinics using the staffing agency’s services  Influenza patients   Staffing agency administrators  </vt:lpstr>
      <vt:lpstr>Stakeholder communication  Meetings (with all stakeholders): A  meeting with the relevant stakeholders listed on the requirements document—Medical agency  frontline staff .During the meeting, business requirements  will be discussed. During the analysis phase,  hold weekly calls to update stakeholders on the status of the project and answer any questions they have (or ask more  from our side).  Written Communication: After half of the time there will be a written interims report to consolidate the status and findings of the initial analysis. Every updates will be communicated in writing through emails.  Emergency/Contingency Plan: Any urgent issues are communicated via email with a follow-up call scheduled within specified time </vt:lpstr>
      <vt:lpstr>PowerPoint Presentation</vt:lpstr>
      <vt:lpstr>PowerPoint Presentation</vt:lpstr>
      <vt:lpstr>Project Deliverables  </vt:lpstr>
      <vt:lpstr>HYPOTHESIS  If the population in the region has higher 65+ age group , the mortality rate in that region will be higher.  If the rate of vaccination increases,the spread of influenza among the population also decreases  If there is higher spread of  influenza flu,the medical facilities will be inadequate and there will be shortage of medical staff. </vt:lpstr>
      <vt:lpstr>Data Wishlist  Data of the vulnerable population above 60 age group  and population with severe medical condtions .  Data about number of medical facilities and medical staff in the region  If there is higher spread of  influenza flu,the medical facilities will be inadequate and there will be shortage of medical staff.  Data about available medications and vaccines.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2024-04-29T14:21:46Z</dcterms:created>
  <dcterms:modified xsi:type="dcterms:W3CDTF">2024-04-30T16:46:16Z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