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5" r:id="rId7"/>
    <p:sldId id="276" r:id="rId8"/>
    <p:sldId id="277" r:id="rId9"/>
    <p:sldId id="278" r:id="rId10"/>
    <p:sldId id="279" r:id="rId11"/>
    <p:sldId id="280" r:id="rId12"/>
    <p:sldId id="281" r:id="rId13"/>
    <p:sldId id="282" r:id="rId14"/>
    <p:sldId id="283" r:id="rId15"/>
    <p:sldId id="284" r:id="rId16"/>
    <p:sldId id="285" r:id="rId17"/>
    <p:sldId id="274"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4656"/>
  </p:normalViewPr>
  <p:slideViewPr>
    <p:cSldViewPr snapToGrid="0">
      <p:cViewPr varScale="1">
        <p:scale>
          <a:sx n="66" d="100"/>
          <a:sy n="66" d="100"/>
        </p:scale>
        <p:origin x="-25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pPr/>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pPr/>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pPr/>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3/19/2021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smtClean="0"/>
              <a:t>Virtual Internship</a:t>
            </a:r>
          </a:p>
          <a:p>
            <a:endParaRPr lang="en-US" sz="4000" dirty="0"/>
          </a:p>
          <a:p>
            <a:r>
              <a:rPr lang="en-US" sz="2800" b="1" dirty="0" smtClean="0"/>
              <a:t>3-17-2021</a:t>
            </a:r>
            <a:endParaRPr lang="en-US" sz="2800" b="1" dirty="0"/>
          </a:p>
        </p:txBody>
      </p:sp>
    </p:spTree>
    <p:extLst>
      <p:ext uri="{BB962C8B-B14F-4D97-AF65-F5344CB8AC3E}">
        <p14:creationId xmlns=""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744393"/>
          </a:xfrm>
          <a:solidFill>
            <a:schemeClr val="tx1">
              <a:lumMod val="75000"/>
              <a:lumOff val="25000"/>
            </a:schemeClr>
          </a:solidFill>
        </p:spPr>
        <p:txBody>
          <a:bodyPr>
            <a:normAutofit/>
          </a:bodyPr>
          <a:lstStyle/>
          <a:p>
            <a:r>
              <a:rPr lang="en-GB" dirty="0" smtClean="0">
                <a:solidFill>
                  <a:srgbClr val="FF6600"/>
                </a:solidFill>
              </a:rPr>
              <a:t> Gender wise Profit</a:t>
            </a:r>
          </a:p>
        </p:txBody>
      </p:sp>
      <p:sp>
        <p:nvSpPr>
          <p:cNvPr id="3" name="Content Placeholder 2"/>
          <p:cNvSpPr>
            <a:spLocks noGrp="1"/>
          </p:cNvSpPr>
          <p:nvPr>
            <p:ph idx="1"/>
          </p:nvPr>
        </p:nvSpPr>
        <p:spPr/>
        <p:txBody>
          <a:bodyPr/>
          <a:lstStyle/>
          <a:p>
            <a:endParaRPr lang="en-GB" dirty="0"/>
          </a:p>
        </p:txBody>
      </p:sp>
      <p:pic>
        <p:nvPicPr>
          <p:cNvPr id="6146" name="Picture 2" descr="C:\Users\Nazrin\Downloads\CAB Data\Gender wise Profit.png"/>
          <p:cNvPicPr>
            <a:picLocks noChangeAspect="1" noChangeArrowheads="1"/>
          </p:cNvPicPr>
          <p:nvPr/>
        </p:nvPicPr>
        <p:blipFill>
          <a:blip r:embed="rId2"/>
          <a:srcRect/>
          <a:stretch>
            <a:fillRect/>
          </a:stretch>
        </p:blipFill>
        <p:spPr bwMode="auto">
          <a:xfrm>
            <a:off x="1203601" y="1720297"/>
            <a:ext cx="8125787" cy="483952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744393"/>
          </a:xfrm>
          <a:solidFill>
            <a:schemeClr val="tx1">
              <a:lumMod val="75000"/>
              <a:lumOff val="25000"/>
            </a:schemeClr>
          </a:solidFill>
        </p:spPr>
        <p:txBody>
          <a:bodyPr/>
          <a:lstStyle/>
          <a:p>
            <a:r>
              <a:rPr lang="en-GB" dirty="0" smtClean="0">
                <a:solidFill>
                  <a:srgbClr val="FF6600"/>
                </a:solidFill>
              </a:rPr>
              <a:t>Day Wise Profit</a:t>
            </a:r>
            <a:endParaRPr lang="en-GB" dirty="0"/>
          </a:p>
        </p:txBody>
      </p:sp>
      <p:sp>
        <p:nvSpPr>
          <p:cNvPr id="3" name="Content Placeholder 2"/>
          <p:cNvSpPr>
            <a:spLocks noGrp="1"/>
          </p:cNvSpPr>
          <p:nvPr>
            <p:ph idx="1"/>
          </p:nvPr>
        </p:nvSpPr>
        <p:spPr/>
        <p:txBody>
          <a:bodyPr/>
          <a:lstStyle/>
          <a:p>
            <a:endParaRPr lang="en-GB" dirty="0"/>
          </a:p>
        </p:txBody>
      </p:sp>
      <p:pic>
        <p:nvPicPr>
          <p:cNvPr id="7170" name="Picture 2" descr="C:\Users\Nazrin\Downloads\CAB Data\Day Wise Profit.png"/>
          <p:cNvPicPr>
            <a:picLocks noChangeAspect="1" noChangeArrowheads="1"/>
          </p:cNvPicPr>
          <p:nvPr/>
        </p:nvPicPr>
        <p:blipFill>
          <a:blip r:embed="rId2"/>
          <a:srcRect/>
          <a:stretch>
            <a:fillRect/>
          </a:stretch>
        </p:blipFill>
        <p:spPr bwMode="auto">
          <a:xfrm>
            <a:off x="1447316" y="1786215"/>
            <a:ext cx="8079478" cy="479349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744393"/>
          </a:xfrm>
          <a:solidFill>
            <a:schemeClr val="tx1">
              <a:lumMod val="75000"/>
              <a:lumOff val="25000"/>
            </a:schemeClr>
          </a:solidFill>
        </p:spPr>
        <p:txBody>
          <a:bodyPr/>
          <a:lstStyle/>
          <a:p>
            <a:r>
              <a:rPr lang="en-GB" dirty="0" smtClean="0">
                <a:solidFill>
                  <a:srgbClr val="FF6600"/>
                </a:solidFill>
              </a:rPr>
              <a:t>City wise Profit</a:t>
            </a:r>
            <a:endParaRPr lang="en-GB" dirty="0"/>
          </a:p>
        </p:txBody>
      </p:sp>
      <p:sp>
        <p:nvSpPr>
          <p:cNvPr id="3" name="Content Placeholder 2"/>
          <p:cNvSpPr>
            <a:spLocks noGrp="1"/>
          </p:cNvSpPr>
          <p:nvPr>
            <p:ph idx="1"/>
          </p:nvPr>
        </p:nvSpPr>
        <p:spPr/>
        <p:txBody>
          <a:bodyPr/>
          <a:lstStyle/>
          <a:p>
            <a:endParaRPr lang="en-GB" dirty="0"/>
          </a:p>
        </p:txBody>
      </p:sp>
      <p:pic>
        <p:nvPicPr>
          <p:cNvPr id="8194" name="Picture 2" descr="C:\Users\Nazrin\Downloads\CAB Data\City wise Profit.png"/>
          <p:cNvPicPr>
            <a:picLocks noChangeAspect="1" noChangeArrowheads="1"/>
          </p:cNvPicPr>
          <p:nvPr/>
        </p:nvPicPr>
        <p:blipFill>
          <a:blip r:embed="rId2"/>
          <a:srcRect/>
          <a:stretch>
            <a:fillRect/>
          </a:stretch>
        </p:blipFill>
        <p:spPr bwMode="auto">
          <a:xfrm>
            <a:off x="1580667" y="1840051"/>
            <a:ext cx="8425363" cy="5017949"/>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744393"/>
          </a:xfrm>
          <a:solidFill>
            <a:schemeClr val="tx1">
              <a:lumMod val="75000"/>
              <a:lumOff val="25000"/>
            </a:schemeClr>
          </a:solidFill>
        </p:spPr>
        <p:txBody>
          <a:bodyPr/>
          <a:lstStyle/>
          <a:p>
            <a:r>
              <a:rPr lang="en-GB" dirty="0" smtClean="0">
                <a:solidFill>
                  <a:srgbClr val="FF6600"/>
                </a:solidFill>
              </a:rPr>
              <a:t> Customer Analysis Based on Distance</a:t>
            </a:r>
            <a:endParaRPr lang="en-GB" dirty="0"/>
          </a:p>
        </p:txBody>
      </p:sp>
      <p:sp>
        <p:nvSpPr>
          <p:cNvPr id="3" name="Content Placeholder 2"/>
          <p:cNvSpPr>
            <a:spLocks noGrp="1"/>
          </p:cNvSpPr>
          <p:nvPr>
            <p:ph idx="1"/>
          </p:nvPr>
        </p:nvSpPr>
        <p:spPr/>
        <p:txBody>
          <a:bodyPr/>
          <a:lstStyle/>
          <a:p>
            <a:endParaRPr lang="en-GB" dirty="0"/>
          </a:p>
        </p:txBody>
      </p:sp>
      <p:pic>
        <p:nvPicPr>
          <p:cNvPr id="9218" name="Picture 2" descr="C:\Users\Nazrin\Downloads\CAB Data\Customer Analysis Based on Distance.png"/>
          <p:cNvPicPr>
            <a:picLocks noChangeAspect="1" noChangeArrowheads="1"/>
          </p:cNvPicPr>
          <p:nvPr/>
        </p:nvPicPr>
        <p:blipFill>
          <a:blip r:embed="rId2"/>
          <a:srcRect/>
          <a:stretch>
            <a:fillRect/>
          </a:stretch>
        </p:blipFill>
        <p:spPr bwMode="auto">
          <a:xfrm>
            <a:off x="1482381" y="1840257"/>
            <a:ext cx="8019428" cy="477618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744393"/>
          </a:xfrm>
          <a:solidFill>
            <a:schemeClr val="tx1">
              <a:lumMod val="75000"/>
              <a:lumOff val="25000"/>
            </a:schemeClr>
          </a:solidFill>
        </p:spPr>
        <p:txBody>
          <a:bodyPr/>
          <a:lstStyle/>
          <a:p>
            <a:r>
              <a:rPr lang="en-GB" dirty="0" smtClean="0">
                <a:solidFill>
                  <a:srgbClr val="FF6600"/>
                </a:solidFill>
              </a:rPr>
              <a:t>Customer Retention 0 to 5 rides</a:t>
            </a:r>
            <a:endParaRPr lang="en-GB" dirty="0"/>
          </a:p>
        </p:txBody>
      </p:sp>
      <p:sp>
        <p:nvSpPr>
          <p:cNvPr id="3" name="Content Placeholder 2"/>
          <p:cNvSpPr>
            <a:spLocks noGrp="1"/>
          </p:cNvSpPr>
          <p:nvPr>
            <p:ph idx="1"/>
          </p:nvPr>
        </p:nvSpPr>
        <p:spPr/>
        <p:txBody>
          <a:bodyPr/>
          <a:lstStyle/>
          <a:p>
            <a:endParaRPr lang="en-GB" dirty="0"/>
          </a:p>
        </p:txBody>
      </p:sp>
      <p:pic>
        <p:nvPicPr>
          <p:cNvPr id="10242" name="Picture 2" descr="C:\Users\Nazrin\Downloads\CAB Data\Customer Retention 0 to 5 rides.png"/>
          <p:cNvPicPr>
            <a:picLocks noChangeAspect="1" noChangeArrowheads="1"/>
          </p:cNvPicPr>
          <p:nvPr/>
        </p:nvPicPr>
        <p:blipFill>
          <a:blip r:embed="rId2"/>
          <a:srcRect/>
          <a:stretch>
            <a:fillRect/>
          </a:stretch>
        </p:blipFill>
        <p:spPr bwMode="auto">
          <a:xfrm>
            <a:off x="1086610" y="1985411"/>
            <a:ext cx="9150696" cy="427433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744393"/>
          </a:xfrm>
          <a:solidFill>
            <a:schemeClr val="tx1">
              <a:lumMod val="75000"/>
              <a:lumOff val="25000"/>
            </a:schemeClr>
          </a:solidFill>
        </p:spPr>
        <p:txBody>
          <a:bodyPr/>
          <a:lstStyle/>
          <a:p>
            <a:r>
              <a:rPr lang="en-GB" dirty="0" smtClean="0">
                <a:solidFill>
                  <a:srgbClr val="FF6600"/>
                </a:solidFill>
              </a:rPr>
              <a:t>Customer Retention 6 to 10 rides</a:t>
            </a:r>
            <a:endParaRPr lang="en-GB" dirty="0"/>
          </a:p>
        </p:txBody>
      </p:sp>
      <p:sp>
        <p:nvSpPr>
          <p:cNvPr id="3" name="Content Placeholder 2"/>
          <p:cNvSpPr>
            <a:spLocks noGrp="1"/>
          </p:cNvSpPr>
          <p:nvPr>
            <p:ph idx="1"/>
          </p:nvPr>
        </p:nvSpPr>
        <p:spPr/>
        <p:txBody>
          <a:bodyPr/>
          <a:lstStyle/>
          <a:p>
            <a:endParaRPr lang="en-GB" dirty="0"/>
          </a:p>
        </p:txBody>
      </p:sp>
      <p:pic>
        <p:nvPicPr>
          <p:cNvPr id="11266" name="Picture 2" descr="C:\Users\Nazrin\Downloads\CAB Data\Customer Retention 6 to 10 rides.png"/>
          <p:cNvPicPr>
            <a:picLocks noChangeAspect="1" noChangeArrowheads="1"/>
          </p:cNvPicPr>
          <p:nvPr/>
        </p:nvPicPr>
        <p:blipFill>
          <a:blip r:embed="rId2"/>
          <a:srcRect/>
          <a:stretch>
            <a:fillRect/>
          </a:stretch>
        </p:blipFill>
        <p:spPr bwMode="auto">
          <a:xfrm>
            <a:off x="1524345" y="2045735"/>
            <a:ext cx="9536301" cy="445445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744393"/>
          </a:xfrm>
          <a:solidFill>
            <a:schemeClr val="tx1">
              <a:lumMod val="75000"/>
              <a:lumOff val="25000"/>
            </a:schemeClr>
          </a:solidFill>
        </p:spPr>
        <p:txBody>
          <a:bodyPr/>
          <a:lstStyle/>
          <a:p>
            <a:r>
              <a:rPr lang="en-GB" dirty="0" smtClean="0">
                <a:solidFill>
                  <a:srgbClr val="FF6600"/>
                </a:solidFill>
              </a:rPr>
              <a:t>City Wise Customers</a:t>
            </a:r>
            <a:endParaRPr lang="en-GB" dirty="0"/>
          </a:p>
        </p:txBody>
      </p:sp>
      <p:sp>
        <p:nvSpPr>
          <p:cNvPr id="3" name="Content Placeholder 2"/>
          <p:cNvSpPr>
            <a:spLocks noGrp="1"/>
          </p:cNvSpPr>
          <p:nvPr>
            <p:ph idx="1"/>
          </p:nvPr>
        </p:nvSpPr>
        <p:spPr/>
        <p:txBody>
          <a:bodyPr/>
          <a:lstStyle/>
          <a:p>
            <a:endParaRPr lang="en-GB" dirty="0"/>
          </a:p>
        </p:txBody>
      </p:sp>
      <p:pic>
        <p:nvPicPr>
          <p:cNvPr id="12290" name="Picture 2" descr="C:\Users\Nazrin\Downloads\CAB Data\City Wise Customers.png"/>
          <p:cNvPicPr>
            <a:picLocks noChangeAspect="1" noChangeArrowheads="1"/>
          </p:cNvPicPr>
          <p:nvPr/>
        </p:nvPicPr>
        <p:blipFill>
          <a:blip r:embed="rId2"/>
          <a:srcRect/>
          <a:stretch>
            <a:fillRect/>
          </a:stretch>
        </p:blipFill>
        <p:spPr bwMode="auto">
          <a:xfrm>
            <a:off x="1792873" y="1805598"/>
            <a:ext cx="7083840" cy="469602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tx1">
              <a:lumMod val="75000"/>
              <a:lumOff val="25000"/>
            </a:schemeClr>
          </a:solidFill>
        </p:spPr>
        <p:txBody>
          <a:bodyPr/>
          <a:lstStyle/>
          <a:p>
            <a:r>
              <a:rPr lang="en-US" dirty="0" smtClean="0">
                <a:solidFill>
                  <a:srgbClr val="FF6600"/>
                </a:solidFill>
              </a:rPr>
              <a:t> Recommendations</a:t>
            </a:r>
            <a:endParaRPr lang="en-GB" dirty="0"/>
          </a:p>
        </p:txBody>
      </p:sp>
      <p:sp>
        <p:nvSpPr>
          <p:cNvPr id="3" name="Content Placeholder 2"/>
          <p:cNvSpPr>
            <a:spLocks noGrp="1"/>
          </p:cNvSpPr>
          <p:nvPr>
            <p:ph idx="1"/>
          </p:nvPr>
        </p:nvSpPr>
        <p:spPr>
          <a:xfrm>
            <a:off x="0" y="1744394"/>
            <a:ext cx="12192000" cy="5113606"/>
          </a:xfrm>
        </p:spPr>
        <p:txBody>
          <a:bodyPr/>
          <a:lstStyle/>
          <a:p>
            <a:pPr>
              <a:buNone/>
            </a:pPr>
            <a:r>
              <a:rPr lang="en-US" sz="2000" b="1" dirty="0" smtClean="0"/>
              <a:t>According to the Analysis, Company XYZ can invest in Yellow Cab, The reasons as follows:</a:t>
            </a:r>
          </a:p>
          <a:p>
            <a:endParaRPr lang="en-US" sz="2000" dirty="0" smtClean="0"/>
          </a:p>
          <a:p>
            <a:pPr>
              <a:buNone/>
            </a:pPr>
            <a:r>
              <a:rPr lang="en-US" sz="2000" b="1" dirty="0" smtClean="0"/>
              <a:t>Profit:</a:t>
            </a:r>
            <a:r>
              <a:rPr lang="en-US" sz="2000" dirty="0" smtClean="0"/>
              <a:t> In Yearly Wise and City Wise, The profit of yellow can is higher than pink Cab</a:t>
            </a:r>
          </a:p>
          <a:p>
            <a:pPr>
              <a:buNone/>
            </a:pPr>
            <a:r>
              <a:rPr lang="en-US" sz="2000" b="1" dirty="0" smtClean="0"/>
              <a:t>Customer Count: </a:t>
            </a:r>
            <a:r>
              <a:rPr lang="en-US" sz="2000" dirty="0" smtClean="0"/>
              <a:t>No of Customers are higher in Yellow cab where as very less in pink cab.</a:t>
            </a:r>
          </a:p>
          <a:p>
            <a:pPr>
              <a:buNone/>
            </a:pPr>
            <a:r>
              <a:rPr lang="en-US" sz="2000" b="1" dirty="0" smtClean="0"/>
              <a:t>Gender Wise Profit: </a:t>
            </a:r>
            <a:r>
              <a:rPr lang="en-US" sz="2000" dirty="0" smtClean="0"/>
              <a:t>Yellow cab in double more than the pink cab on the basis of Gender wise profit(Both male and       female)</a:t>
            </a:r>
          </a:p>
          <a:p>
            <a:pPr>
              <a:buNone/>
            </a:pPr>
            <a:r>
              <a:rPr lang="en-US" sz="2000" b="1" dirty="0" smtClean="0"/>
              <a:t>Distance Travelled:</a:t>
            </a:r>
            <a:r>
              <a:rPr lang="en-US" sz="2000" dirty="0" smtClean="0"/>
              <a:t> The customers used yellow cab travelled more distance than pink Cab</a:t>
            </a:r>
            <a:r>
              <a:rPr lang="en-US" sz="2000" dirty="0" smtClean="0"/>
              <a:t>.</a:t>
            </a:r>
          </a:p>
          <a:p>
            <a:pPr>
              <a:buNone/>
            </a:pPr>
            <a:endParaRPr lang="en-US" sz="2000" dirty="0" smtClean="0"/>
          </a:p>
          <a:p>
            <a:pPr>
              <a:buNone/>
            </a:pPr>
            <a:r>
              <a:rPr lang="en-US" sz="2000" dirty="0" smtClean="0"/>
              <a:t>    From the above analysis, I would like to recommend company XYZ to invest in Yellow Cab for better company   growth and profit.</a:t>
            </a:r>
            <a:endParaRPr lang="en-US" sz="2000" dirty="0" smtClean="0"/>
          </a:p>
          <a:p>
            <a:pPr>
              <a:buNone/>
            </a:pP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 xmlns:p14="http://schemas.microsoft.com/office/powerpoint/2010/main" val="116821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 xmlns:p14="http://schemas.microsoft.com/office/powerpoint/2010/main" val="404725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tx1">
              <a:lumMod val="75000"/>
              <a:lumOff val="25000"/>
            </a:schemeClr>
          </a:solidFill>
        </p:spPr>
        <p:txBody>
          <a:bodyPr/>
          <a:lstStyle/>
          <a:p>
            <a:r>
              <a:rPr lang="en-US" dirty="0" smtClean="0">
                <a:solidFill>
                  <a:srgbClr val="FF6600"/>
                </a:solidFill>
              </a:rPr>
              <a:t>Executive Summary</a:t>
            </a:r>
            <a:endParaRPr lang="en-GB" dirty="0"/>
          </a:p>
        </p:txBody>
      </p:sp>
      <p:sp>
        <p:nvSpPr>
          <p:cNvPr id="3" name="Content Placeholder 2"/>
          <p:cNvSpPr>
            <a:spLocks noGrp="1"/>
          </p:cNvSpPr>
          <p:nvPr>
            <p:ph idx="1"/>
          </p:nvPr>
        </p:nvSpPr>
        <p:spPr>
          <a:xfrm>
            <a:off x="0" y="1688122"/>
            <a:ext cx="12192000" cy="5169877"/>
          </a:xfrm>
        </p:spPr>
        <p:txBody>
          <a:bodyPr>
            <a:normAutofit/>
          </a:bodyPr>
          <a:lstStyle/>
          <a:p>
            <a:r>
              <a:rPr lang="en-GB" sz="2000" dirty="0" smtClean="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buNone/>
            </a:pPr>
            <a:r>
              <a:rPr lang="en-US" sz="2000" dirty="0" smtClean="0"/>
              <a:t>Objective:</a:t>
            </a:r>
          </a:p>
          <a:p>
            <a:pPr>
              <a:buNone/>
            </a:pPr>
            <a:r>
              <a:rPr lang="en-GB" sz="2000" dirty="0" smtClean="0"/>
              <a:t>	To analyse, recommend and identify which company is performing better and is a better investment opportunity for the company XYZ.</a:t>
            </a:r>
          </a:p>
          <a:p>
            <a:pPr>
              <a:buNone/>
            </a:pPr>
            <a:endParaRPr lang="en-US" sz="2000" dirty="0" smtClean="0"/>
          </a:p>
          <a:p>
            <a:pPr>
              <a:buNone/>
            </a:pPr>
            <a:r>
              <a:rPr lang="en-US" sz="2000" dirty="0" smtClean="0"/>
              <a:t>The Analysis and recommendations are based on the below factors:</a:t>
            </a:r>
          </a:p>
          <a:p>
            <a:pPr marL="457200" indent="-457200">
              <a:buAutoNum type="arabicPeriod"/>
            </a:pPr>
            <a:r>
              <a:rPr lang="en-US" sz="2000" dirty="0" smtClean="0"/>
              <a:t>Data Analysis and understanding</a:t>
            </a:r>
          </a:p>
          <a:p>
            <a:pPr marL="457200" indent="-457200">
              <a:buAutoNum type="arabicPeriod"/>
            </a:pPr>
            <a:r>
              <a:rPr lang="en-US" sz="2000" dirty="0" smtClean="0"/>
              <a:t>Profit and number of rides</a:t>
            </a:r>
          </a:p>
          <a:p>
            <a:pPr marL="457200" indent="-457200">
              <a:buAutoNum type="arabicPeriod"/>
            </a:pPr>
            <a:r>
              <a:rPr lang="en-US" sz="2000" dirty="0" smtClean="0"/>
              <a:t>Find more profitable car company to invest in</a:t>
            </a:r>
          </a:p>
          <a:p>
            <a:pPr marL="457200" indent="-457200">
              <a:buAutoNum type="arabicPeriod"/>
            </a:pPr>
            <a:r>
              <a:rPr lang="en-US" sz="2000" dirty="0" smtClean="0"/>
              <a:t>Recommendation information for </a:t>
            </a:r>
            <a:r>
              <a:rPr lang="en-US" sz="2000" dirty="0" err="1" smtClean="0"/>
              <a:t>invesment</a:t>
            </a: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716258"/>
          </a:xfrm>
          <a:solidFill>
            <a:schemeClr val="tx1">
              <a:lumMod val="75000"/>
              <a:lumOff val="25000"/>
            </a:schemeClr>
          </a:solidFill>
        </p:spPr>
        <p:txBody>
          <a:bodyPr/>
          <a:lstStyle/>
          <a:p>
            <a:r>
              <a:rPr lang="en-US" dirty="0" smtClean="0">
                <a:solidFill>
                  <a:srgbClr val="FF6600"/>
                </a:solidFill>
              </a:rPr>
              <a:t>Data Exploration</a:t>
            </a:r>
            <a:endParaRPr lang="en-GB" dirty="0"/>
          </a:p>
        </p:txBody>
      </p:sp>
      <p:sp>
        <p:nvSpPr>
          <p:cNvPr id="3" name="Content Placeholder 2"/>
          <p:cNvSpPr>
            <a:spLocks noGrp="1"/>
          </p:cNvSpPr>
          <p:nvPr>
            <p:ph idx="1"/>
          </p:nvPr>
        </p:nvSpPr>
        <p:spPr>
          <a:xfrm>
            <a:off x="0" y="1758462"/>
            <a:ext cx="12192000" cy="5099538"/>
          </a:xfrm>
        </p:spPr>
        <p:txBody>
          <a:bodyPr/>
          <a:lstStyle/>
          <a:p>
            <a:pPr>
              <a:buNone/>
            </a:pPr>
            <a:r>
              <a:rPr lang="en-US" sz="2000" b="1" dirty="0" smtClean="0"/>
              <a:t>Data Set Used</a:t>
            </a:r>
          </a:p>
          <a:p>
            <a:pPr>
              <a:buNone/>
            </a:pPr>
            <a:r>
              <a:rPr lang="en-US" sz="2000" dirty="0" smtClean="0"/>
              <a:t>Formed a Master Data by combining below datasets.</a:t>
            </a:r>
          </a:p>
          <a:p>
            <a:pPr>
              <a:buNone/>
            </a:pPr>
            <a:r>
              <a:rPr lang="en-US" sz="2000" dirty="0" smtClean="0"/>
              <a:t>1. </a:t>
            </a:r>
            <a:r>
              <a:rPr lang="en-US" sz="2000" dirty="0" err="1" smtClean="0"/>
              <a:t>Cab_Data</a:t>
            </a:r>
            <a:endParaRPr lang="en-US" sz="2000" dirty="0" smtClean="0"/>
          </a:p>
          <a:p>
            <a:pPr>
              <a:buNone/>
            </a:pPr>
            <a:r>
              <a:rPr lang="en-US" sz="2000" dirty="0" smtClean="0"/>
              <a:t>2. City</a:t>
            </a:r>
          </a:p>
          <a:p>
            <a:pPr>
              <a:buNone/>
            </a:pPr>
            <a:r>
              <a:rPr lang="en-US" sz="2000" dirty="0" smtClean="0"/>
              <a:t>3. </a:t>
            </a:r>
            <a:r>
              <a:rPr lang="en-US" sz="2000" dirty="0" err="1" smtClean="0"/>
              <a:t>Customer_ID</a:t>
            </a:r>
            <a:endParaRPr lang="en-US" sz="2000" dirty="0" smtClean="0"/>
          </a:p>
          <a:p>
            <a:pPr>
              <a:buNone/>
            </a:pPr>
            <a:r>
              <a:rPr lang="en-US" sz="2000" dirty="0" smtClean="0"/>
              <a:t>4. </a:t>
            </a:r>
            <a:r>
              <a:rPr lang="en-US" sz="2000" dirty="0" err="1" smtClean="0"/>
              <a:t>Transaction_ID</a:t>
            </a:r>
            <a:endParaRPr lang="en-US" sz="2000" dirty="0" smtClean="0"/>
          </a:p>
          <a:p>
            <a:pPr>
              <a:buNone/>
            </a:pPr>
            <a:endParaRPr lang="en-US" sz="2000" dirty="0" smtClean="0"/>
          </a:p>
          <a:p>
            <a:pPr>
              <a:buNone/>
            </a:pPr>
            <a:r>
              <a:rPr lang="en-US" sz="2000" b="1" dirty="0" smtClean="0"/>
              <a:t>Time Frame</a:t>
            </a:r>
          </a:p>
          <a:p>
            <a:pPr>
              <a:buNone/>
            </a:pPr>
            <a:r>
              <a:rPr lang="en-US" sz="2000" dirty="0" smtClean="0"/>
              <a:t>2016 to 2018</a:t>
            </a:r>
          </a:p>
          <a:p>
            <a:pPr>
              <a:buNone/>
            </a:pPr>
            <a:endParaRPr lang="en-US" sz="2000" dirty="0" smtClean="0"/>
          </a:p>
          <a:p>
            <a:pPr>
              <a:buNone/>
            </a:pPr>
            <a:r>
              <a:rPr lang="en-US" sz="2000" b="1" dirty="0" smtClean="0"/>
              <a:t>Total Observations</a:t>
            </a:r>
          </a:p>
          <a:p>
            <a:pPr>
              <a:buNone/>
            </a:pPr>
            <a:r>
              <a:rPr lang="en-GB" sz="2000" dirty="0" smtClean="0"/>
              <a:t>359,392 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744393"/>
          </a:xfrm>
          <a:solidFill>
            <a:schemeClr val="tx1">
              <a:lumMod val="75000"/>
              <a:lumOff val="25000"/>
            </a:schemeClr>
          </a:solidFill>
        </p:spPr>
        <p:txBody>
          <a:bodyPr>
            <a:normAutofit/>
          </a:bodyPr>
          <a:lstStyle/>
          <a:p>
            <a:r>
              <a:rPr lang="en-GB" dirty="0" smtClean="0">
                <a:solidFill>
                  <a:srgbClr val="FF6600"/>
                </a:solidFill>
              </a:rPr>
              <a:t>Yearly Profit</a:t>
            </a:r>
          </a:p>
        </p:txBody>
      </p:sp>
      <p:sp>
        <p:nvSpPr>
          <p:cNvPr id="3" name="Content Placeholder 2"/>
          <p:cNvSpPr>
            <a:spLocks noGrp="1"/>
          </p:cNvSpPr>
          <p:nvPr>
            <p:ph idx="1"/>
          </p:nvPr>
        </p:nvSpPr>
        <p:spPr/>
        <p:txBody>
          <a:bodyPr/>
          <a:lstStyle/>
          <a:p>
            <a:endParaRPr lang="en-GB" dirty="0"/>
          </a:p>
        </p:txBody>
      </p:sp>
      <p:pic>
        <p:nvPicPr>
          <p:cNvPr id="1027" name="Picture 3" descr="C:\Users\Nazrin\Downloads\CAB Data\Yearly Profit.png"/>
          <p:cNvPicPr>
            <a:picLocks noChangeAspect="1" noChangeArrowheads="1"/>
          </p:cNvPicPr>
          <p:nvPr/>
        </p:nvPicPr>
        <p:blipFill>
          <a:blip r:embed="rId2"/>
          <a:srcRect/>
          <a:stretch>
            <a:fillRect/>
          </a:stretch>
        </p:blipFill>
        <p:spPr bwMode="auto">
          <a:xfrm>
            <a:off x="249002" y="1720314"/>
            <a:ext cx="8378163" cy="498983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744393"/>
          </a:xfrm>
          <a:solidFill>
            <a:schemeClr val="tx1">
              <a:lumMod val="75000"/>
              <a:lumOff val="25000"/>
            </a:schemeClr>
          </a:solidFill>
        </p:spPr>
        <p:txBody>
          <a:bodyPr>
            <a:normAutofit/>
          </a:bodyPr>
          <a:lstStyle/>
          <a:p>
            <a:r>
              <a:rPr lang="en-GB" dirty="0" smtClean="0">
                <a:solidFill>
                  <a:srgbClr val="FF6600"/>
                </a:solidFill>
              </a:rPr>
              <a:t>Total Customers</a:t>
            </a:r>
          </a:p>
        </p:txBody>
      </p:sp>
      <p:sp>
        <p:nvSpPr>
          <p:cNvPr id="3" name="Content Placeholder 2"/>
          <p:cNvSpPr>
            <a:spLocks noGrp="1"/>
          </p:cNvSpPr>
          <p:nvPr>
            <p:ph idx="1"/>
          </p:nvPr>
        </p:nvSpPr>
        <p:spPr/>
        <p:txBody>
          <a:bodyPr/>
          <a:lstStyle/>
          <a:p>
            <a:endParaRPr lang="en-GB" dirty="0"/>
          </a:p>
        </p:txBody>
      </p:sp>
      <p:pic>
        <p:nvPicPr>
          <p:cNvPr id="2050" name="Picture 2" descr="C:\Users\Nazrin\Downloads\CAB Data\Total Customers.png"/>
          <p:cNvPicPr>
            <a:picLocks noChangeAspect="1" noChangeArrowheads="1"/>
          </p:cNvPicPr>
          <p:nvPr/>
        </p:nvPicPr>
        <p:blipFill>
          <a:blip r:embed="rId3"/>
          <a:srcRect/>
          <a:stretch>
            <a:fillRect/>
          </a:stretch>
        </p:blipFill>
        <p:spPr bwMode="auto">
          <a:xfrm>
            <a:off x="906187" y="1858963"/>
            <a:ext cx="6690433" cy="4661107"/>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744393"/>
          </a:xfrm>
          <a:solidFill>
            <a:schemeClr val="tx1">
              <a:lumMod val="75000"/>
              <a:lumOff val="25000"/>
            </a:schemeClr>
          </a:solidFill>
        </p:spPr>
        <p:txBody>
          <a:bodyPr/>
          <a:lstStyle/>
          <a:p>
            <a:r>
              <a:rPr lang="en-GB" dirty="0" smtClean="0">
                <a:solidFill>
                  <a:srgbClr val="FF6600"/>
                </a:solidFill>
              </a:rPr>
              <a:t>Profit by Age Group</a:t>
            </a:r>
            <a:endParaRPr lang="en-GB" dirty="0"/>
          </a:p>
        </p:txBody>
      </p:sp>
      <p:sp>
        <p:nvSpPr>
          <p:cNvPr id="3" name="Content Placeholder 2"/>
          <p:cNvSpPr>
            <a:spLocks noGrp="1"/>
          </p:cNvSpPr>
          <p:nvPr>
            <p:ph idx="1"/>
          </p:nvPr>
        </p:nvSpPr>
        <p:spPr/>
        <p:txBody>
          <a:bodyPr/>
          <a:lstStyle/>
          <a:p>
            <a:endParaRPr lang="en-GB" dirty="0"/>
          </a:p>
        </p:txBody>
      </p:sp>
      <p:pic>
        <p:nvPicPr>
          <p:cNvPr id="3074" name="Picture 2" descr="C:\Users\Nazrin\Downloads\CAB Data\Profit by Age Group.png"/>
          <p:cNvPicPr>
            <a:picLocks noChangeAspect="1" noChangeArrowheads="1"/>
          </p:cNvPicPr>
          <p:nvPr/>
        </p:nvPicPr>
        <p:blipFill>
          <a:blip r:embed="rId3"/>
          <a:srcRect/>
          <a:stretch>
            <a:fillRect/>
          </a:stretch>
        </p:blipFill>
        <p:spPr bwMode="auto">
          <a:xfrm>
            <a:off x="645347" y="2036142"/>
            <a:ext cx="10413592" cy="4821858"/>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744393"/>
          </a:xfrm>
          <a:solidFill>
            <a:schemeClr val="tx1">
              <a:lumMod val="75000"/>
              <a:lumOff val="25000"/>
            </a:schemeClr>
          </a:solidFill>
        </p:spPr>
        <p:txBody>
          <a:bodyPr/>
          <a:lstStyle/>
          <a:p>
            <a:r>
              <a:rPr lang="en-GB" dirty="0" smtClean="0">
                <a:solidFill>
                  <a:srgbClr val="FF6600"/>
                </a:solidFill>
              </a:rPr>
              <a:t>No of Customer on Gender Basis</a:t>
            </a:r>
            <a:endParaRPr lang="en-GB" dirty="0"/>
          </a:p>
        </p:txBody>
      </p:sp>
      <p:sp>
        <p:nvSpPr>
          <p:cNvPr id="3" name="Content Placeholder 2"/>
          <p:cNvSpPr>
            <a:spLocks noGrp="1"/>
          </p:cNvSpPr>
          <p:nvPr>
            <p:ph idx="1"/>
          </p:nvPr>
        </p:nvSpPr>
        <p:spPr/>
        <p:txBody>
          <a:bodyPr/>
          <a:lstStyle/>
          <a:p>
            <a:endParaRPr lang="en-GB" dirty="0"/>
          </a:p>
        </p:txBody>
      </p:sp>
      <p:pic>
        <p:nvPicPr>
          <p:cNvPr id="4098" name="Picture 2" descr="C:\Users\Nazrin\Downloads\CAB Data\No of Customer on Gender Basis.png"/>
          <p:cNvPicPr>
            <a:picLocks noChangeAspect="1" noChangeArrowheads="1"/>
          </p:cNvPicPr>
          <p:nvPr/>
        </p:nvPicPr>
        <p:blipFill>
          <a:blip r:embed="rId2"/>
          <a:srcRect/>
          <a:stretch>
            <a:fillRect/>
          </a:stretch>
        </p:blipFill>
        <p:spPr bwMode="auto">
          <a:xfrm>
            <a:off x="1451113" y="1691446"/>
            <a:ext cx="9373221" cy="464971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744393"/>
          </a:xfrm>
          <a:solidFill>
            <a:schemeClr val="tx1">
              <a:lumMod val="75000"/>
              <a:lumOff val="25000"/>
            </a:schemeClr>
          </a:solidFill>
        </p:spPr>
        <p:txBody>
          <a:bodyPr/>
          <a:lstStyle/>
          <a:p>
            <a:r>
              <a:rPr lang="en-GB" dirty="0" smtClean="0">
                <a:solidFill>
                  <a:srgbClr val="FF6600"/>
                </a:solidFill>
              </a:rPr>
              <a:t>Income Wise Profit</a:t>
            </a:r>
            <a:endParaRPr lang="en-GB" dirty="0"/>
          </a:p>
        </p:txBody>
      </p:sp>
      <p:sp>
        <p:nvSpPr>
          <p:cNvPr id="3" name="Content Placeholder 2"/>
          <p:cNvSpPr>
            <a:spLocks noGrp="1"/>
          </p:cNvSpPr>
          <p:nvPr>
            <p:ph idx="1"/>
          </p:nvPr>
        </p:nvSpPr>
        <p:spPr/>
        <p:txBody>
          <a:bodyPr/>
          <a:lstStyle/>
          <a:p>
            <a:endParaRPr lang="en-GB" dirty="0"/>
          </a:p>
        </p:txBody>
      </p:sp>
      <p:pic>
        <p:nvPicPr>
          <p:cNvPr id="5122" name="Picture 2" descr="C:\Users\Nazrin\Downloads\CAB Data\Income Wise Profit.png"/>
          <p:cNvPicPr>
            <a:picLocks noChangeAspect="1" noChangeArrowheads="1"/>
          </p:cNvPicPr>
          <p:nvPr/>
        </p:nvPicPr>
        <p:blipFill>
          <a:blip r:embed="rId2"/>
          <a:srcRect/>
          <a:stretch>
            <a:fillRect/>
          </a:stretch>
        </p:blipFill>
        <p:spPr bwMode="auto">
          <a:xfrm>
            <a:off x="443002" y="1880426"/>
            <a:ext cx="11134709" cy="497757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ata Glacier Internship">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ata Glacier Internship" id="{2B17C0A9-4F1A-394C-9305-82F12CA26E4F}" vid="{F9955FDF-826E-7C4D-B52C-017E9540C8B9}"/>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1957</TotalTime>
  <Words>288</Words>
  <Application>Microsoft Macintosh PowerPoint</Application>
  <PresentationFormat>Custom</PresentationFormat>
  <Paragraphs>60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Data Glacier Internship</vt:lpstr>
      <vt:lpstr>Slide 1</vt:lpstr>
      <vt:lpstr>   Agenda</vt:lpstr>
      <vt:lpstr>Executive Summary</vt:lpstr>
      <vt:lpstr>Data Exploration</vt:lpstr>
      <vt:lpstr>Yearly Profit</vt:lpstr>
      <vt:lpstr>Total Customers</vt:lpstr>
      <vt:lpstr>Profit by Age Group</vt:lpstr>
      <vt:lpstr>No of Customer on Gender Basis</vt:lpstr>
      <vt:lpstr>Income Wise Profit</vt:lpstr>
      <vt:lpstr> Gender wise Profit</vt:lpstr>
      <vt:lpstr>Day Wise Profit</vt:lpstr>
      <vt:lpstr>City wise Profit</vt:lpstr>
      <vt:lpstr> Customer Analysis Based on Distance</vt:lpstr>
      <vt:lpstr>Customer Retention 0 to 5 rides</vt:lpstr>
      <vt:lpstr>Customer Retention 6 to 10 rides</vt:lpstr>
      <vt:lpstr>City Wise Customers</vt:lpstr>
      <vt:lpstr> Recommendations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Nazrin</dc:creator>
  <cp:lastModifiedBy>Nazrin</cp:lastModifiedBy>
  <cp:revision>55</cp:revision>
  <dcterms:created xsi:type="dcterms:W3CDTF">2021-03-17T11:13:11Z</dcterms:created>
  <dcterms:modified xsi:type="dcterms:W3CDTF">2021-03-19T11:07:43Z</dcterms:modified>
</cp:coreProperties>
</file>