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  <p:sldMasterId id="2147483997" r:id="rId3"/>
    <p:sldMasterId id="2147484010" r:id="rId4"/>
    <p:sldMasterId id="2147484023" r:id="rId5"/>
  </p:sldMasterIdLst>
  <p:notesMasterIdLst>
    <p:notesMasterId r:id="rId19"/>
  </p:notesMasterIdLst>
  <p:handoutMasterIdLst>
    <p:handoutMasterId r:id="rId20"/>
  </p:handoutMasterIdLst>
  <p:sldIdLst>
    <p:sldId id="372" r:id="rId6"/>
    <p:sldId id="375" r:id="rId7"/>
    <p:sldId id="377" r:id="rId8"/>
    <p:sldId id="367" r:id="rId9"/>
    <p:sldId id="369" r:id="rId10"/>
    <p:sldId id="370" r:id="rId11"/>
    <p:sldId id="371" r:id="rId12"/>
    <p:sldId id="376" r:id="rId13"/>
    <p:sldId id="349" r:id="rId14"/>
    <p:sldId id="350" r:id="rId15"/>
    <p:sldId id="351" r:id="rId16"/>
    <p:sldId id="374" r:id="rId17"/>
    <p:sldId id="373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F3300"/>
    <a:srgbClr val="958149"/>
    <a:srgbClr val="B4FF0D"/>
    <a:srgbClr val="518B21"/>
    <a:srgbClr val="D07802"/>
    <a:srgbClr val="DDD4B9"/>
    <a:srgbClr val="16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764" autoAdjust="0"/>
  </p:normalViewPr>
  <p:slideViewPr>
    <p:cSldViewPr>
      <p:cViewPr varScale="1">
        <p:scale>
          <a:sx n="68" d="100"/>
          <a:sy n="68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42052AF3-BE8C-48F2-B807-2669EAA2F21D}" type="datetimeFigureOut">
              <a:rPr lang="en-US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2562832A-F3A2-4078-8520-8EB3DEFC2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8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7783A66-DF7F-4F3E-BB4B-DF88B3010EBE}" type="datetimeFigureOut">
              <a:rPr lang="en-US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386F097-D9EA-420F-B103-4FCCD193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4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526DF5-048C-4E76-AA86-773F00C750A2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DB875F-2C30-40FA-9EA1-69D4CE471EE0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EA86E-51CE-4931-B4CC-5D3C7A9EC5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7D90A-22D6-45D4-95C8-69FBAF0407E7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1B368-4BE2-4134-A405-E7CF164A72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5EE7BC-FEEE-42DE-8462-611F7F5F8B7F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73F90-4CFF-42C7-875F-6DB1F74EB5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1066800" y="0"/>
            <a:ext cx="8077200" cy="6858000"/>
            <a:chOff x="672" y="0"/>
            <a:chExt cx="5088" cy="4320"/>
          </a:xfrm>
        </p:grpSpPr>
        <p:sp>
          <p:nvSpPr>
            <p:cNvPr id="3092" name="Oval 20"/>
            <p:cNvSpPr>
              <a:spLocks noChangeArrowheads="1"/>
            </p:cNvSpPr>
            <p:nvPr/>
          </p:nvSpPr>
          <p:spPr bwMode="ltGray">
            <a:xfrm>
              <a:off x="672" y="4"/>
              <a:ext cx="4628" cy="431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id-ID" b="0">
                <a:solidFill>
                  <a:srgbClr val="D1D1D1"/>
                </a:solidFill>
                <a:cs typeface="+mn-cs"/>
              </a:endParaRP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ltGray">
            <a:xfrm>
              <a:off x="3056" y="0"/>
              <a:ext cx="2704" cy="431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id-ID" b="0">
                <a:solidFill>
                  <a:srgbClr val="D1D1D1"/>
                </a:solidFill>
                <a:cs typeface="+mn-cs"/>
              </a:endParaRPr>
            </a:p>
          </p:txBody>
        </p:sp>
      </p:grpSp>
      <p:sp>
        <p:nvSpPr>
          <p:cNvPr id="3089" name="Oval 17" descr="32115"/>
          <p:cNvSpPr>
            <a:spLocks noChangeArrowheads="1"/>
          </p:cNvSpPr>
          <p:nvPr/>
        </p:nvSpPr>
        <p:spPr bwMode="ltGray">
          <a:xfrm>
            <a:off x="1476375" y="1916113"/>
            <a:ext cx="4391025" cy="4433887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524000" y="914400"/>
            <a:ext cx="7315200" cy="1295400"/>
          </a:xfrm>
        </p:spPr>
        <p:txBody>
          <a:bodyPr/>
          <a:lstStyle>
            <a:lvl1pPr>
              <a:defRPr sz="4000" u="sng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25D384A5-0360-4F42-A42B-52F3F8E126A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28600" y="228600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D1D1D1"/>
                </a:solidFill>
                <a:cs typeface="+mn-cs"/>
              </a:rPr>
              <a:t>Company</a:t>
            </a:r>
          </a:p>
          <a:p>
            <a:pPr algn="l"/>
            <a:r>
              <a:rPr lang="en-US" sz="2400">
                <a:solidFill>
                  <a:srgbClr val="FFFFFF"/>
                </a:solidFill>
                <a:cs typeface="+mn-cs"/>
              </a:rPr>
              <a:t>LOGO</a:t>
            </a:r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ltGray">
          <a:xfrm>
            <a:off x="5186363" y="6132513"/>
            <a:ext cx="428625" cy="3857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562600" y="6172200"/>
            <a:ext cx="3581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6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 animBg="1"/>
      <p:bldP spid="3090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E3F21-106C-4598-B973-D32B9A89327A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93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81833-F0C6-48FB-979B-BADCF9678979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26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67E52-B66F-4D7E-BB6A-3C490FCEA316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94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FDD2-C894-407A-AC15-10B9E0B24C1F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68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F04D8-61B2-4AA4-A724-D7905DBEE739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61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A23C3-2627-4BE2-88AA-C95345FAB08F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48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A167C-C070-4334-A175-875142EE3ED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6B2EC-9C14-4084-8309-82B832A84561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FC653-F9A9-46AF-9ED6-A1BA8A239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82ED6-AC30-4D17-8844-5CC203D5728E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39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B4113-8AF1-446F-B5EE-90D057A43A7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31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3825"/>
            <a:ext cx="2095500" cy="6200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3825"/>
            <a:ext cx="6134100" cy="6200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0F9F2-E6BE-470B-968D-CE76B7268F75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56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3825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2F70E3-76BF-4BE4-8A67-ED2826FE289C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51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1066800" y="0"/>
            <a:ext cx="8077200" cy="6858000"/>
            <a:chOff x="672" y="0"/>
            <a:chExt cx="5088" cy="4320"/>
          </a:xfrm>
        </p:grpSpPr>
        <p:sp>
          <p:nvSpPr>
            <p:cNvPr id="3092" name="Oval 20"/>
            <p:cNvSpPr>
              <a:spLocks noChangeArrowheads="1"/>
            </p:cNvSpPr>
            <p:nvPr/>
          </p:nvSpPr>
          <p:spPr bwMode="ltGray">
            <a:xfrm>
              <a:off x="672" y="4"/>
              <a:ext cx="4628" cy="431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id-ID" b="0">
                <a:solidFill>
                  <a:srgbClr val="D1D1D1"/>
                </a:solidFill>
                <a:cs typeface="+mn-cs"/>
              </a:endParaRP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ltGray">
            <a:xfrm>
              <a:off x="3056" y="0"/>
              <a:ext cx="2704" cy="431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id-ID" b="0">
                <a:solidFill>
                  <a:srgbClr val="D1D1D1"/>
                </a:solidFill>
                <a:cs typeface="+mn-cs"/>
              </a:endParaRPr>
            </a:p>
          </p:txBody>
        </p:sp>
      </p:grpSp>
      <p:sp>
        <p:nvSpPr>
          <p:cNvPr id="3089" name="Oval 17" descr="32115"/>
          <p:cNvSpPr>
            <a:spLocks noChangeArrowheads="1"/>
          </p:cNvSpPr>
          <p:nvPr/>
        </p:nvSpPr>
        <p:spPr bwMode="ltGray">
          <a:xfrm>
            <a:off x="1476375" y="1916113"/>
            <a:ext cx="4391025" cy="4433887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524000" y="914400"/>
            <a:ext cx="7315200" cy="1295400"/>
          </a:xfrm>
        </p:spPr>
        <p:txBody>
          <a:bodyPr/>
          <a:lstStyle>
            <a:lvl1pPr>
              <a:defRPr sz="4000" u="sng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25D384A5-0360-4F42-A42B-52F3F8E126A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28600" y="228600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D1D1D1"/>
                </a:solidFill>
                <a:cs typeface="+mn-cs"/>
              </a:rPr>
              <a:t>Company</a:t>
            </a:r>
          </a:p>
          <a:p>
            <a:pPr algn="l"/>
            <a:r>
              <a:rPr lang="en-US" sz="2400">
                <a:solidFill>
                  <a:srgbClr val="FFFFFF"/>
                </a:solidFill>
                <a:cs typeface="+mn-cs"/>
              </a:rPr>
              <a:t>LOGO</a:t>
            </a:r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ltGray">
          <a:xfrm>
            <a:off x="5186363" y="6132513"/>
            <a:ext cx="428625" cy="3857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562600" y="6172200"/>
            <a:ext cx="3581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1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 animBg="1"/>
      <p:bldP spid="309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E3F21-106C-4598-B973-D32B9A89327A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71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81833-F0C6-48FB-979B-BADCF9678979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54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67E52-B66F-4D7E-BB6A-3C490FCEA316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43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FDD2-C894-407A-AC15-10B9E0B24C1F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62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F04D8-61B2-4AA4-A724-D7905DBEE739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2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1936ED-6614-4A4D-B0DF-5ED278969A2F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F3A7B-D1EC-446D-BA92-2A7EF28F95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A23C3-2627-4BE2-88AA-C95345FAB08F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55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A167C-C070-4334-A175-875142EE3ED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36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82ED6-AC30-4D17-8844-5CC203D5728E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154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B4113-8AF1-446F-B5EE-90D057A43A7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009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3825"/>
            <a:ext cx="2095500" cy="6200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3825"/>
            <a:ext cx="6134100" cy="6200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0F9F2-E6BE-470B-968D-CE76B7268F75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09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3825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2F70E3-76BF-4BE4-8A67-ED2826FE289C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0845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1066800" y="0"/>
            <a:ext cx="8077200" cy="6858000"/>
            <a:chOff x="672" y="0"/>
            <a:chExt cx="5088" cy="4320"/>
          </a:xfrm>
        </p:grpSpPr>
        <p:sp>
          <p:nvSpPr>
            <p:cNvPr id="3092" name="Oval 20"/>
            <p:cNvSpPr>
              <a:spLocks noChangeArrowheads="1"/>
            </p:cNvSpPr>
            <p:nvPr/>
          </p:nvSpPr>
          <p:spPr bwMode="ltGray">
            <a:xfrm>
              <a:off x="672" y="4"/>
              <a:ext cx="4628" cy="431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id-ID" b="0">
                <a:solidFill>
                  <a:srgbClr val="D1D1D1"/>
                </a:solidFill>
                <a:cs typeface="+mn-cs"/>
              </a:endParaRP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ltGray">
            <a:xfrm>
              <a:off x="3056" y="0"/>
              <a:ext cx="2704" cy="431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id-ID" b="0">
                <a:solidFill>
                  <a:srgbClr val="D1D1D1"/>
                </a:solidFill>
                <a:cs typeface="+mn-cs"/>
              </a:endParaRPr>
            </a:p>
          </p:txBody>
        </p:sp>
      </p:grpSp>
      <p:sp>
        <p:nvSpPr>
          <p:cNvPr id="3089" name="Oval 17" descr="32115"/>
          <p:cNvSpPr>
            <a:spLocks noChangeArrowheads="1"/>
          </p:cNvSpPr>
          <p:nvPr/>
        </p:nvSpPr>
        <p:spPr bwMode="ltGray">
          <a:xfrm>
            <a:off x="1476375" y="1916113"/>
            <a:ext cx="4391025" cy="4433887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524000" y="914400"/>
            <a:ext cx="7315200" cy="1295400"/>
          </a:xfrm>
        </p:spPr>
        <p:txBody>
          <a:bodyPr/>
          <a:lstStyle>
            <a:lvl1pPr>
              <a:defRPr sz="4000" u="sng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25D384A5-0360-4F42-A42B-52F3F8E126A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28600" y="228600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D1D1D1"/>
                </a:solidFill>
                <a:cs typeface="+mn-cs"/>
              </a:rPr>
              <a:t>Company</a:t>
            </a:r>
          </a:p>
          <a:p>
            <a:pPr algn="l"/>
            <a:r>
              <a:rPr lang="en-US" sz="2400">
                <a:solidFill>
                  <a:srgbClr val="FFFFFF"/>
                </a:solidFill>
                <a:cs typeface="+mn-cs"/>
              </a:rPr>
              <a:t>LOGO</a:t>
            </a:r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ltGray">
          <a:xfrm>
            <a:off x="5186363" y="6132513"/>
            <a:ext cx="428625" cy="3857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562600" y="6172200"/>
            <a:ext cx="3581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68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 animBg="1"/>
      <p:bldP spid="3090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E3F21-106C-4598-B973-D32B9A89327A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354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81833-F0C6-48FB-979B-BADCF9678979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63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67E52-B66F-4D7E-BB6A-3C490FCEA316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3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007B4C-F85A-4269-A24A-9CA30CECD08B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E81CF-1D06-4ACC-838A-8F6D000588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FDD2-C894-407A-AC15-10B9E0B24C1F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737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F04D8-61B2-4AA4-A724-D7905DBEE739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A23C3-2627-4BE2-88AA-C95345FAB08F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216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A167C-C070-4334-A175-875142EE3ED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996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82ED6-AC30-4D17-8844-5CC203D5728E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568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B4113-8AF1-446F-B5EE-90D057A43A7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382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3825"/>
            <a:ext cx="2095500" cy="6200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3825"/>
            <a:ext cx="6134100" cy="6200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0F9F2-E6BE-470B-968D-CE76B7268F75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005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3825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2F70E3-76BF-4BE4-8A67-ED2826FE289C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18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1066800" y="0"/>
            <a:ext cx="8077200" cy="6858000"/>
            <a:chOff x="672" y="0"/>
            <a:chExt cx="5088" cy="4320"/>
          </a:xfrm>
        </p:grpSpPr>
        <p:sp>
          <p:nvSpPr>
            <p:cNvPr id="3092" name="Oval 20"/>
            <p:cNvSpPr>
              <a:spLocks noChangeArrowheads="1"/>
            </p:cNvSpPr>
            <p:nvPr/>
          </p:nvSpPr>
          <p:spPr bwMode="ltGray">
            <a:xfrm>
              <a:off x="672" y="4"/>
              <a:ext cx="4628" cy="431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id-ID" b="0">
                <a:solidFill>
                  <a:srgbClr val="D1D1D1"/>
                </a:solidFill>
                <a:cs typeface="+mn-cs"/>
              </a:endParaRP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ltGray">
            <a:xfrm>
              <a:off x="3056" y="0"/>
              <a:ext cx="2704" cy="431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id-ID" b="0">
                <a:solidFill>
                  <a:srgbClr val="D1D1D1"/>
                </a:solidFill>
                <a:cs typeface="+mn-cs"/>
              </a:endParaRPr>
            </a:p>
          </p:txBody>
        </p:sp>
      </p:grpSp>
      <p:sp>
        <p:nvSpPr>
          <p:cNvPr id="3089" name="Oval 17" descr="32115"/>
          <p:cNvSpPr>
            <a:spLocks noChangeArrowheads="1"/>
          </p:cNvSpPr>
          <p:nvPr/>
        </p:nvSpPr>
        <p:spPr bwMode="ltGray">
          <a:xfrm>
            <a:off x="1476375" y="1916113"/>
            <a:ext cx="4391025" cy="4433887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524000" y="914400"/>
            <a:ext cx="7315200" cy="1295400"/>
          </a:xfrm>
        </p:spPr>
        <p:txBody>
          <a:bodyPr/>
          <a:lstStyle>
            <a:lvl1pPr>
              <a:defRPr sz="4000" u="sng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25D384A5-0360-4F42-A42B-52F3F8E126A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28600" y="228600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D1D1D1"/>
                </a:solidFill>
                <a:cs typeface="+mn-cs"/>
              </a:rPr>
              <a:t>Company</a:t>
            </a:r>
          </a:p>
          <a:p>
            <a:pPr algn="l"/>
            <a:r>
              <a:rPr lang="en-US" sz="2400">
                <a:solidFill>
                  <a:srgbClr val="FFFFFF"/>
                </a:solidFill>
                <a:cs typeface="+mn-cs"/>
              </a:rPr>
              <a:t>LOGO</a:t>
            </a:r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ltGray">
          <a:xfrm>
            <a:off x="5186363" y="6132513"/>
            <a:ext cx="428625" cy="3857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562600" y="6172200"/>
            <a:ext cx="3581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258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 animBg="1"/>
      <p:bldP spid="3090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E3F21-106C-4598-B973-D32B9A89327A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6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FDC9F-F9D8-4128-825D-435913E21AE1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42272-85D0-4048-B75C-2D98C1DA3E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81833-F0C6-48FB-979B-BADCF9678979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048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67E52-B66F-4D7E-BB6A-3C490FCEA316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302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FDD2-C894-407A-AC15-10B9E0B24C1F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304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F04D8-61B2-4AA4-A724-D7905DBEE739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35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A23C3-2627-4BE2-88AA-C95345FAB08F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512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A167C-C070-4334-A175-875142EE3ED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575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82ED6-AC30-4D17-8844-5CC203D5728E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55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B4113-8AF1-446F-B5EE-90D057A43A7B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721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3825"/>
            <a:ext cx="2095500" cy="6200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3825"/>
            <a:ext cx="6134100" cy="6200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0F9F2-E6BE-470B-968D-CE76B7268F75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44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3825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1D1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2F70E3-76BF-4BE4-8A67-ED2826FE289C}" type="slidenum">
              <a:rPr lang="en-US">
                <a:solidFill>
                  <a:srgbClr val="D1D1D1"/>
                </a:solidFill>
              </a:rPr>
              <a:pPr/>
              <a:t>‹#›</a:t>
            </a:fld>
            <a:endParaRPr lang="en-US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1A727-4035-4E70-AE8E-FE06A457C75D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F93E3-9438-4407-B828-C6AA9877F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F9420-E850-46DD-AE05-539A671FC1CD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7BA92-4BBD-4F79-B398-E91FA64F6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F34E28-9636-49B9-8512-4F653DF6EAF4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33399-C762-4705-BAAE-8821721F81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216A2A-C717-4A20-A0F5-407AC9D1EA24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B9ACB-C4C8-43C4-BDB7-0ACC00949C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D62CDC-B8FD-4D5D-8628-53112D5FBD4E}" type="datetimeFigureOut">
              <a:rPr lang="en-US" smtClean="0"/>
              <a:pPr>
                <a:defRPr/>
              </a:pPr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AAEC75-39F9-48DF-8A72-0A95130DF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3733800" y="0"/>
            <a:ext cx="5410200" cy="6858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2" name="Oval 18"/>
          <p:cNvSpPr>
            <a:spLocks noChangeArrowheads="1"/>
          </p:cNvSpPr>
          <p:nvPr/>
        </p:nvSpPr>
        <p:spPr bwMode="white">
          <a:xfrm>
            <a:off x="292100" y="0"/>
            <a:ext cx="6858000" cy="68707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/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276B98-1FB5-49A9-98BB-9DFD8F94A956}" type="slidenum">
              <a:rPr lang="en-US" b="0">
                <a:solidFill>
                  <a:srgbClr val="D1D1D1"/>
                </a:solidFill>
                <a:cs typeface="+mn-cs"/>
              </a:rPr>
              <a:pPr/>
              <a:t>‹#›</a:t>
            </a:fld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911225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5" name="Oval 21" descr="32115"/>
          <p:cNvSpPr>
            <a:spLocks noChangeArrowheads="1"/>
          </p:cNvSpPr>
          <p:nvPr/>
        </p:nvSpPr>
        <p:spPr bwMode="gray">
          <a:xfrm>
            <a:off x="7524750" y="298450"/>
            <a:ext cx="1227138" cy="1225550"/>
          </a:xfrm>
          <a:prstGeom prst="ellipse">
            <a:avLst/>
          </a:prstGeom>
          <a:blipFill dpi="0" rotWithShape="0">
            <a:blip r:embed="rId14" cstate="print"/>
            <a:srcRect/>
            <a:stretch>
              <a:fillRect/>
            </a:stretch>
          </a:blip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123825"/>
            <a:ext cx="716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7125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" grpId="0" animBg="1"/>
      <p:bldP spid="1044" grpId="0" animBg="1"/>
      <p:bldP spid="1045" grpId="0" animBg="1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3733800" y="0"/>
            <a:ext cx="5410200" cy="6858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2" name="Oval 18"/>
          <p:cNvSpPr>
            <a:spLocks noChangeArrowheads="1"/>
          </p:cNvSpPr>
          <p:nvPr/>
        </p:nvSpPr>
        <p:spPr bwMode="white">
          <a:xfrm>
            <a:off x="292100" y="0"/>
            <a:ext cx="6858000" cy="68707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/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276B98-1FB5-49A9-98BB-9DFD8F94A956}" type="slidenum">
              <a:rPr lang="en-US" b="0">
                <a:solidFill>
                  <a:srgbClr val="D1D1D1"/>
                </a:solidFill>
                <a:cs typeface="+mn-cs"/>
              </a:rPr>
              <a:pPr/>
              <a:t>‹#›</a:t>
            </a:fld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911225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5" name="Oval 21" descr="32115"/>
          <p:cNvSpPr>
            <a:spLocks noChangeArrowheads="1"/>
          </p:cNvSpPr>
          <p:nvPr/>
        </p:nvSpPr>
        <p:spPr bwMode="gray">
          <a:xfrm>
            <a:off x="7524750" y="298450"/>
            <a:ext cx="1227138" cy="1225550"/>
          </a:xfrm>
          <a:prstGeom prst="ellipse">
            <a:avLst/>
          </a:prstGeom>
          <a:blipFill dpi="0" rotWithShape="0">
            <a:blip r:embed="rId14" cstate="print"/>
            <a:srcRect/>
            <a:stretch>
              <a:fillRect/>
            </a:stretch>
          </a:blip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123825"/>
            <a:ext cx="716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117580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" grpId="0" animBg="1"/>
      <p:bldP spid="1044" grpId="0" animBg="1"/>
      <p:bldP spid="1045" grpId="0" animBg="1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3733800" y="0"/>
            <a:ext cx="5410200" cy="6858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2" name="Oval 18"/>
          <p:cNvSpPr>
            <a:spLocks noChangeArrowheads="1"/>
          </p:cNvSpPr>
          <p:nvPr/>
        </p:nvSpPr>
        <p:spPr bwMode="white">
          <a:xfrm>
            <a:off x="292100" y="0"/>
            <a:ext cx="6858000" cy="68707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/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276B98-1FB5-49A9-98BB-9DFD8F94A956}" type="slidenum">
              <a:rPr lang="en-US" b="0">
                <a:solidFill>
                  <a:srgbClr val="D1D1D1"/>
                </a:solidFill>
                <a:cs typeface="+mn-cs"/>
              </a:rPr>
              <a:pPr/>
              <a:t>‹#›</a:t>
            </a:fld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911225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5" name="Oval 21" descr="32115"/>
          <p:cNvSpPr>
            <a:spLocks noChangeArrowheads="1"/>
          </p:cNvSpPr>
          <p:nvPr/>
        </p:nvSpPr>
        <p:spPr bwMode="gray">
          <a:xfrm>
            <a:off x="7524750" y="298450"/>
            <a:ext cx="1227138" cy="1225550"/>
          </a:xfrm>
          <a:prstGeom prst="ellipse">
            <a:avLst/>
          </a:prstGeom>
          <a:blipFill dpi="0" rotWithShape="0">
            <a:blip r:embed="rId14" cstate="print"/>
            <a:srcRect/>
            <a:stretch>
              <a:fillRect/>
            </a:stretch>
          </a:blip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123825"/>
            <a:ext cx="716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72330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" grpId="0" animBg="1"/>
      <p:bldP spid="1044" grpId="0" animBg="1"/>
      <p:bldP spid="1045" grpId="0" animBg="1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3733800" y="0"/>
            <a:ext cx="5410200" cy="6858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2" name="Oval 18"/>
          <p:cNvSpPr>
            <a:spLocks noChangeArrowheads="1"/>
          </p:cNvSpPr>
          <p:nvPr/>
        </p:nvSpPr>
        <p:spPr bwMode="white">
          <a:xfrm>
            <a:off x="292100" y="0"/>
            <a:ext cx="6858000" cy="68707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/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276B98-1FB5-49A9-98BB-9DFD8F94A956}" type="slidenum">
              <a:rPr lang="en-US" b="0">
                <a:solidFill>
                  <a:srgbClr val="D1D1D1"/>
                </a:solidFill>
                <a:cs typeface="+mn-cs"/>
              </a:rPr>
              <a:pPr/>
              <a:t>‹#›</a:t>
            </a:fld>
            <a:endParaRPr lang="en-US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911225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45" name="Oval 21" descr="32115"/>
          <p:cNvSpPr>
            <a:spLocks noChangeArrowheads="1"/>
          </p:cNvSpPr>
          <p:nvPr/>
        </p:nvSpPr>
        <p:spPr bwMode="gray">
          <a:xfrm>
            <a:off x="7524750" y="298450"/>
            <a:ext cx="1227138" cy="1225550"/>
          </a:xfrm>
          <a:prstGeom prst="ellipse">
            <a:avLst/>
          </a:prstGeom>
          <a:blipFill dpi="0" rotWithShape="0">
            <a:blip r:embed="rId14" cstate="print"/>
            <a:srcRect/>
            <a:stretch>
              <a:fillRect/>
            </a:stretch>
          </a:blip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id-ID" b="0">
              <a:solidFill>
                <a:srgbClr val="D1D1D1"/>
              </a:solidFill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123825"/>
            <a:ext cx="716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1684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" grpId="0" animBg="1"/>
      <p:bldP spid="1044" grpId="0" animBg="1"/>
      <p:bldP spid="1045" grpId="0" animBg="1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200"/>
            <a:ext cx="7315200" cy="1295400"/>
          </a:xfrm>
        </p:spPr>
        <p:txBody>
          <a:bodyPr/>
          <a:lstStyle/>
          <a:p>
            <a:pPr algn="ctr"/>
            <a:r>
              <a:rPr lang="en-US" sz="4800" u="none" dirty="0"/>
              <a:t>KELOMPOK USAHA BERSAMA (KUBE)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86380" y="2643182"/>
            <a:ext cx="3581400" cy="1928826"/>
          </a:xfrm>
        </p:spPr>
        <p:txBody>
          <a:bodyPr/>
          <a:lstStyle/>
          <a:p>
            <a:pPr algn="ctr"/>
            <a:r>
              <a:rPr lang="id-ID" dirty="0"/>
              <a:t>OLEH:</a:t>
            </a:r>
            <a:endParaRPr lang="en-US" dirty="0"/>
          </a:p>
          <a:p>
            <a:pPr algn="ctr"/>
            <a:r>
              <a:rPr lang="en-US" dirty="0"/>
              <a:t>H. BUBUN ALIMINSYAH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8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294821"/>
            <a:ext cx="8382000" cy="6258379"/>
            <a:chOff x="609600" y="304800"/>
            <a:chExt cx="8382000" cy="64008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57200"/>
              <a:ext cx="6705600" cy="5771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04800"/>
              <a:ext cx="5257800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3902758" y="899116"/>
            <a:ext cx="4310284" cy="425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656565"/>
                </a:solidFill>
                <a:latin typeface="Arial Black" pitchFamily="34" charset="0"/>
                <a:ea typeface="Times New Roman"/>
                <a:cs typeface="Arial"/>
              </a:rPr>
              <a:t>Siapa</a:t>
            </a:r>
            <a:r>
              <a:rPr lang="en-US" dirty="0">
                <a:solidFill>
                  <a:srgbClr val="656565"/>
                </a:solidFill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 Black" pitchFamily="34" charset="0"/>
                <a:ea typeface="Times New Roman"/>
                <a:cs typeface="Arial"/>
              </a:rPr>
              <a:t>Pendamping</a:t>
            </a:r>
            <a:r>
              <a:rPr lang="en-US" dirty="0">
                <a:solidFill>
                  <a:srgbClr val="656565"/>
                </a:solidFill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 Black" pitchFamily="34" charset="0"/>
                <a:ea typeface="Times New Roman"/>
                <a:cs typeface="Arial"/>
              </a:rPr>
              <a:t>Sosial</a:t>
            </a:r>
            <a:r>
              <a:rPr lang="en-US" dirty="0">
                <a:solidFill>
                  <a:srgbClr val="656565"/>
                </a:solidFill>
                <a:latin typeface="Arial Black" pitchFamily="34" charset="0"/>
                <a:ea typeface="Times New Roman"/>
                <a:cs typeface="Arial"/>
              </a:rPr>
              <a:t> KUBE?</a:t>
            </a:r>
            <a:endParaRPr lang="en-US" sz="2000" dirty="0">
              <a:effectLst/>
              <a:latin typeface="Arial Black" pitchFamily="34" charset="0"/>
              <a:ea typeface="Calibri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1900" y="2209800"/>
            <a:ext cx="4572000" cy="17204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Pendamping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 KUBE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adalah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seseorang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 yang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ditugaskan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untuk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mendampingi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pelaksanaan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 KUBE agar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dapat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meningkatkan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kesejahteraan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anggotanya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.</a:t>
            </a:r>
            <a:endParaRPr lang="en-US" sz="20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815584" y="1405451"/>
            <a:ext cx="484632" cy="68580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lor,classification,Vector,Picture alb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381000"/>
            <a:ext cx="8077200" cy="6037580"/>
          </a:xfrm>
          <a:prstGeom prst="rect">
            <a:avLst/>
          </a:prstGeom>
          <a:gradFill flip="none" rotWithShape="1">
            <a:gsLst>
              <a:gs pos="0">
                <a:srgbClr val="F0A22E">
                  <a:shade val="30000"/>
                  <a:satMod val="115000"/>
                </a:srgbClr>
              </a:gs>
              <a:gs pos="50000">
                <a:srgbClr val="F0A22E">
                  <a:shade val="67500"/>
                  <a:satMod val="115000"/>
                </a:srgbClr>
              </a:gs>
              <a:gs pos="100000">
                <a:srgbClr val="F0A22E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792553" y="2971800"/>
            <a:ext cx="1616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/>
                <a:ea typeface="Times New Roman"/>
              </a:rPr>
              <a:t>Hak</a:t>
            </a:r>
            <a:r>
              <a:rPr lang="en-US" sz="2400" dirty="0">
                <a:latin typeface="Arial"/>
                <a:ea typeface="Times New Roman"/>
              </a:rPr>
              <a:t> </a:t>
            </a:r>
            <a:r>
              <a:rPr lang="en-US" sz="2400" dirty="0" err="1">
                <a:latin typeface="Arial"/>
                <a:ea typeface="Times New Roman"/>
              </a:rPr>
              <a:t>Anggota</a:t>
            </a:r>
            <a:r>
              <a:rPr lang="en-US" sz="2400" dirty="0">
                <a:latin typeface="Arial"/>
                <a:ea typeface="Times New Roman"/>
              </a:rPr>
              <a:t> KUBE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698047" y="1524000"/>
            <a:ext cx="1921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1600" dirty="0">
                <a:latin typeface="Arial"/>
                <a:ea typeface="Times New Roman"/>
                <a:cs typeface="Arial"/>
              </a:rPr>
              <a:t>1. </a:t>
            </a:r>
            <a:r>
              <a:rPr lang="en-US" sz="1600" dirty="0" err="1">
                <a:latin typeface="Arial"/>
                <a:ea typeface="Times New Roman"/>
                <a:cs typeface="Arial"/>
              </a:rPr>
              <a:t>Memilih</a:t>
            </a:r>
            <a:r>
              <a:rPr lang="en-US" sz="1600" dirty="0">
                <a:latin typeface="Arial"/>
                <a:ea typeface="Times New Roman"/>
                <a:cs typeface="Arial"/>
              </a:rPr>
              <a:t>/</a:t>
            </a:r>
            <a:r>
              <a:rPr lang="en-US" sz="1600" dirty="0" err="1">
                <a:latin typeface="Arial"/>
                <a:ea typeface="Times New Roman"/>
                <a:cs typeface="Arial"/>
              </a:rPr>
              <a:t>dipilih</a:t>
            </a:r>
            <a:r>
              <a:rPr lang="en-US" sz="1600" dirty="0">
                <a:latin typeface="Arial"/>
                <a:ea typeface="Times New Roman"/>
                <a:cs typeface="Arial"/>
              </a:rPr>
              <a:t>   </a:t>
            </a:r>
          </a:p>
          <a:p>
            <a:pPr algn="l">
              <a:spcAft>
                <a:spcPts val="0"/>
              </a:spcAft>
            </a:pPr>
            <a:r>
              <a:rPr lang="en-US" sz="1600" dirty="0"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latin typeface="Arial"/>
                <a:ea typeface="Times New Roman"/>
                <a:cs typeface="Arial"/>
              </a:rPr>
              <a:t>menjadi</a:t>
            </a:r>
            <a:r>
              <a:rPr lang="en-US" sz="1600" dirty="0">
                <a:latin typeface="Arial"/>
                <a:ea typeface="Times New Roman"/>
                <a:cs typeface="Arial"/>
              </a:rPr>
              <a:t>  </a:t>
            </a:r>
          </a:p>
          <a:p>
            <a:pPr algn="l">
              <a:spcAft>
                <a:spcPts val="0"/>
              </a:spcAft>
            </a:pPr>
            <a:r>
              <a:rPr lang="en-US" sz="1600" dirty="0"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latin typeface="Arial"/>
                <a:ea typeface="Times New Roman"/>
                <a:cs typeface="Arial"/>
              </a:rPr>
              <a:t>pengurus</a:t>
            </a:r>
            <a:endParaRPr lang="en-US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3131403"/>
            <a:ext cx="205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/>
                <a:ea typeface="Times New Roman"/>
              </a:rPr>
              <a:t>  2. </a:t>
            </a:r>
            <a:r>
              <a:rPr lang="en-US" sz="1600" dirty="0" err="1">
                <a:latin typeface="Arial"/>
                <a:ea typeface="Times New Roman"/>
              </a:rPr>
              <a:t>Mengemukakan</a:t>
            </a:r>
            <a:r>
              <a:rPr lang="en-US" sz="1600" dirty="0">
                <a:latin typeface="Arial"/>
                <a:ea typeface="Times New Roman"/>
              </a:rPr>
              <a:t>  </a:t>
            </a: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  </a:t>
            </a:r>
            <a:r>
              <a:rPr lang="en-US" sz="1600" dirty="0" err="1">
                <a:latin typeface="Arial"/>
                <a:ea typeface="Times New Roman"/>
              </a:rPr>
              <a:t>pendapat</a:t>
            </a:r>
            <a:r>
              <a:rPr lang="en-US" sz="1600" dirty="0">
                <a:latin typeface="Arial"/>
                <a:ea typeface="Times New Roman"/>
              </a:rPr>
              <a:t> &amp;  </a:t>
            </a: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  </a:t>
            </a:r>
            <a:r>
              <a:rPr lang="en-US" sz="1600" dirty="0" err="1">
                <a:latin typeface="Arial"/>
                <a:ea typeface="Times New Roman"/>
              </a:rPr>
              <a:t>gagasan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707052" y="4162961"/>
            <a:ext cx="1785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Arial"/>
              <a:ea typeface="Times New Roman"/>
            </a:endParaRPr>
          </a:p>
          <a:p>
            <a:r>
              <a:rPr lang="en-US" sz="1600" dirty="0">
                <a:latin typeface="Arial"/>
                <a:ea typeface="Times New Roman"/>
              </a:rPr>
              <a:t>3. </a:t>
            </a:r>
            <a:r>
              <a:rPr lang="en-US" sz="1600" dirty="0" err="1">
                <a:latin typeface="Arial"/>
                <a:ea typeface="Times New Roman"/>
              </a:rPr>
              <a:t>Mengelola</a:t>
            </a:r>
            <a:r>
              <a:rPr lang="en-US" sz="1600" dirty="0">
                <a:latin typeface="Arial"/>
                <a:ea typeface="Times New Roman"/>
              </a:rPr>
              <a:t>  </a:t>
            </a: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   </a:t>
            </a:r>
            <a:r>
              <a:rPr lang="en-US" sz="1600" dirty="0" err="1">
                <a:latin typeface="Arial"/>
                <a:ea typeface="Times New Roman"/>
              </a:rPr>
              <a:t>usaha</a:t>
            </a:r>
            <a:endParaRPr lang="en-US" sz="1600" dirty="0">
              <a:latin typeface="Arial"/>
              <a:ea typeface="Times New Roman"/>
            </a:endParaRP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   </a:t>
            </a:r>
            <a:r>
              <a:rPr lang="en-US" sz="1600" dirty="0" err="1">
                <a:latin typeface="Arial"/>
                <a:ea typeface="Times New Roman"/>
              </a:rPr>
              <a:t>dan</a:t>
            </a:r>
            <a:r>
              <a:rPr lang="en-US" sz="1600" dirty="0">
                <a:latin typeface="Arial"/>
                <a:ea typeface="Times New Roman"/>
              </a:rPr>
              <a:t>/</a:t>
            </a:r>
            <a:r>
              <a:rPr lang="en-US" sz="1600" dirty="0" err="1">
                <a:latin typeface="Arial"/>
                <a:ea typeface="Times New Roman"/>
              </a:rPr>
              <a:t>atau</a:t>
            </a:r>
            <a:r>
              <a:rPr lang="en-US" sz="1600" dirty="0">
                <a:latin typeface="Arial"/>
                <a:ea typeface="Times New Roman"/>
              </a:rPr>
              <a:t>  </a:t>
            </a: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   </a:t>
            </a:r>
            <a:r>
              <a:rPr lang="en-US" sz="1600" dirty="0" err="1">
                <a:latin typeface="Arial"/>
                <a:ea typeface="Times New Roman"/>
              </a:rPr>
              <a:t>kegiatan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657600" y="5094982"/>
            <a:ext cx="19716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ea typeface="Times New Roman"/>
              </a:rPr>
              <a:t>4. </a:t>
            </a:r>
            <a:r>
              <a:rPr lang="en-US" sz="1600" dirty="0" err="1">
                <a:latin typeface="Arial"/>
                <a:ea typeface="Times New Roman"/>
              </a:rPr>
              <a:t>Mendapatkan</a:t>
            </a:r>
            <a:r>
              <a:rPr lang="en-US" sz="1600" dirty="0">
                <a:latin typeface="Arial"/>
                <a:ea typeface="Times New Roman"/>
              </a:rPr>
              <a:t> </a:t>
            </a:r>
            <a:r>
              <a:rPr lang="en-US" sz="1600" dirty="0" err="1">
                <a:latin typeface="Arial"/>
                <a:ea typeface="Times New Roman"/>
              </a:rPr>
              <a:t>informasi</a:t>
            </a:r>
            <a:r>
              <a:rPr lang="en-US" sz="1600" dirty="0">
                <a:latin typeface="Arial"/>
                <a:ea typeface="Times New Roman"/>
              </a:rPr>
              <a:t> &amp;  </a:t>
            </a:r>
          </a:p>
          <a:p>
            <a:r>
              <a:rPr lang="en-US" sz="1600" dirty="0">
                <a:latin typeface="Arial"/>
                <a:ea typeface="Times New Roman"/>
              </a:rPr>
              <a:t>   </a:t>
            </a:r>
            <a:r>
              <a:rPr lang="en-US" sz="1600" dirty="0" err="1">
                <a:latin typeface="Arial"/>
                <a:ea typeface="Times New Roman"/>
              </a:rPr>
              <a:t>pelayanan</a:t>
            </a:r>
            <a:r>
              <a:rPr lang="en-US" sz="1600" dirty="0">
                <a:latin typeface="Arial"/>
                <a:ea typeface="Times New Roman"/>
              </a:rPr>
              <a:t> </a:t>
            </a:r>
            <a:r>
              <a:rPr lang="en-US" sz="1600" dirty="0" err="1">
                <a:latin typeface="Arial"/>
                <a:ea typeface="Times New Roman"/>
              </a:rPr>
              <a:t>yg</a:t>
            </a:r>
            <a:endParaRPr lang="en-US" sz="1600" dirty="0">
              <a:latin typeface="Arial"/>
              <a:ea typeface="Times New Roman"/>
            </a:endParaRP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  </a:t>
            </a:r>
            <a:r>
              <a:rPr lang="en-US" sz="1600" dirty="0" err="1">
                <a:latin typeface="Arial"/>
                <a:ea typeface="Times New Roman"/>
              </a:rPr>
              <a:t>sama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811353" y="4191000"/>
            <a:ext cx="17700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600" dirty="0">
              <a:latin typeface="Arial"/>
              <a:ea typeface="Times New Roman"/>
            </a:endParaRPr>
          </a:p>
          <a:p>
            <a:pPr algn="l"/>
            <a:r>
              <a:rPr lang="en-US" sz="1600" dirty="0">
                <a:latin typeface="Arial"/>
                <a:ea typeface="Times New Roman"/>
              </a:rPr>
              <a:t>5. </a:t>
            </a:r>
            <a:r>
              <a:rPr lang="en-US" sz="1600" dirty="0" err="1">
                <a:latin typeface="Arial"/>
                <a:ea typeface="Times New Roman"/>
              </a:rPr>
              <a:t>Menerima</a:t>
            </a:r>
            <a:r>
              <a:rPr lang="en-US" sz="1600" dirty="0">
                <a:latin typeface="Arial"/>
                <a:ea typeface="Times New Roman"/>
              </a:rPr>
              <a:t>    </a:t>
            </a: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</a:t>
            </a:r>
            <a:r>
              <a:rPr lang="en-US" sz="1600" dirty="0" err="1">
                <a:latin typeface="Arial"/>
                <a:ea typeface="Times New Roman"/>
              </a:rPr>
              <a:t>keuntungan</a:t>
            </a:r>
            <a:r>
              <a:rPr lang="en-US" sz="1600" dirty="0">
                <a:latin typeface="Arial"/>
                <a:ea typeface="Times New Roman"/>
              </a:rPr>
              <a:t>  </a:t>
            </a: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</a:t>
            </a:r>
            <a:r>
              <a:rPr lang="en-US" sz="1600" dirty="0" err="1">
                <a:latin typeface="Arial"/>
                <a:ea typeface="Times New Roman"/>
              </a:rPr>
              <a:t>dari</a:t>
            </a:r>
            <a:r>
              <a:rPr lang="en-US" sz="1600" dirty="0">
                <a:latin typeface="Arial"/>
                <a:ea typeface="Times New Roman"/>
              </a:rPr>
              <a:t> </a:t>
            </a:r>
            <a:r>
              <a:rPr lang="en-US" sz="1600" dirty="0" err="1">
                <a:latin typeface="Arial"/>
                <a:ea typeface="Times New Roman"/>
              </a:rPr>
              <a:t>hasil</a:t>
            </a:r>
            <a:r>
              <a:rPr lang="en-US" sz="1600" dirty="0">
                <a:latin typeface="Arial"/>
                <a:ea typeface="Times New Roman"/>
              </a:rPr>
              <a:t>  </a:t>
            </a: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</a:t>
            </a:r>
            <a:r>
              <a:rPr lang="en-US" sz="1600" dirty="0" err="1">
                <a:latin typeface="Arial"/>
                <a:ea typeface="Times New Roman"/>
              </a:rPr>
              <a:t>usaha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600200" y="1371600"/>
            <a:ext cx="190500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rial"/>
                <a:ea typeface="Times New Roman"/>
                <a:cs typeface="Arial"/>
              </a:rPr>
              <a:t>7. </a:t>
            </a:r>
            <a:r>
              <a:rPr lang="en-US" sz="1600" dirty="0" err="1">
                <a:latin typeface="Arial"/>
                <a:ea typeface="Times New Roman"/>
                <a:cs typeface="Arial"/>
              </a:rPr>
              <a:t>Menerima</a:t>
            </a:r>
            <a:r>
              <a:rPr lang="en-US" sz="1600" dirty="0"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latin typeface="Arial"/>
                <a:ea typeface="Times New Roman"/>
                <a:cs typeface="Arial"/>
              </a:rPr>
              <a:t>dana</a:t>
            </a:r>
            <a:r>
              <a:rPr lang="en-US" sz="1600" dirty="0">
                <a:latin typeface="Arial"/>
                <a:ea typeface="Times New Roman"/>
                <a:cs typeface="Arial"/>
              </a:rPr>
              <a:t>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latin typeface="Arial"/>
                <a:ea typeface="Times New Roman"/>
                <a:cs typeface="Arial"/>
              </a:rPr>
              <a:t>bantuan</a:t>
            </a:r>
            <a:r>
              <a:rPr lang="en-US" sz="1600" dirty="0">
                <a:latin typeface="Arial"/>
                <a:ea typeface="Times New Roman"/>
                <a:cs typeface="Arial"/>
              </a:rPr>
              <a:t> KUBE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latin typeface="Arial"/>
                <a:ea typeface="Times New Roman"/>
                <a:cs typeface="Arial"/>
              </a:rPr>
              <a:t>Rp</a:t>
            </a:r>
            <a:r>
              <a:rPr lang="en-US" sz="1600" dirty="0">
                <a:latin typeface="Arial"/>
                <a:ea typeface="Times New Roman"/>
                <a:cs typeface="Arial"/>
              </a:rPr>
              <a:t> 2.000.000   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rial"/>
                <a:ea typeface="Times New Roman"/>
                <a:cs typeface="Arial"/>
              </a:rPr>
              <a:t>    per KK.</a:t>
            </a:r>
            <a:endParaRPr lang="en-US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2791361"/>
            <a:ext cx="1705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/>
                <a:ea typeface="Times New Roman"/>
              </a:rPr>
              <a:t>4. </a:t>
            </a:r>
            <a:r>
              <a:rPr lang="en-US" sz="1600" dirty="0" err="1">
                <a:latin typeface="Arial"/>
                <a:ea typeface="Times New Roman"/>
              </a:rPr>
              <a:t>Ikut</a:t>
            </a:r>
            <a:r>
              <a:rPr lang="en-US" sz="1600" dirty="0">
                <a:latin typeface="Arial"/>
                <a:ea typeface="Times New Roman"/>
              </a:rPr>
              <a:t>  </a:t>
            </a: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</a:t>
            </a:r>
            <a:r>
              <a:rPr lang="en-US" sz="1600" dirty="0" err="1">
                <a:latin typeface="Arial"/>
                <a:ea typeface="Times New Roman"/>
              </a:rPr>
              <a:t>merumuskan</a:t>
            </a:r>
            <a:r>
              <a:rPr lang="en-US" sz="1600" dirty="0">
                <a:latin typeface="Arial"/>
                <a:ea typeface="Times New Roman"/>
              </a:rPr>
              <a:t>  </a:t>
            </a: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</a:t>
            </a:r>
            <a:r>
              <a:rPr lang="en-US" sz="1600" dirty="0" err="1">
                <a:latin typeface="Arial"/>
                <a:ea typeface="Times New Roman"/>
              </a:rPr>
              <a:t>aturan</a:t>
            </a:r>
            <a:r>
              <a:rPr lang="en-US" sz="1600" dirty="0">
                <a:latin typeface="Arial"/>
                <a:ea typeface="Times New Roman"/>
              </a:rPr>
              <a:t>/  </a:t>
            </a: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</a:t>
            </a:r>
            <a:r>
              <a:rPr lang="en-US" sz="1600" dirty="0" err="1">
                <a:latin typeface="Arial"/>
                <a:ea typeface="Times New Roman"/>
              </a:rPr>
              <a:t>kesepakatan</a:t>
            </a:r>
            <a:r>
              <a:rPr lang="en-US" sz="1600" dirty="0">
                <a:latin typeface="Arial"/>
                <a:ea typeface="Times New Roman"/>
              </a:rPr>
              <a:t>   </a:t>
            </a:r>
          </a:p>
          <a:p>
            <a:pPr algn="l"/>
            <a:r>
              <a:rPr lang="en-US" sz="1600" dirty="0">
                <a:latin typeface="Arial"/>
                <a:ea typeface="Times New Roman"/>
              </a:rPr>
              <a:t>    </a:t>
            </a:r>
            <a:r>
              <a:rPr lang="en-US" sz="1600" dirty="0" err="1">
                <a:latin typeface="Arial"/>
                <a:ea typeface="Times New Roman"/>
              </a:rPr>
              <a:t>kelompok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81000" y="1143000"/>
            <a:ext cx="4572000" cy="4481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Mematuhi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aturan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kesepakatan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 </a:t>
            </a:r>
          </a:p>
          <a:p>
            <a:pPr marL="0" marR="0" lvl="0" indent="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kelompok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Menghadiri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dan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aktif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dalam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kegiatan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   </a:t>
            </a:r>
          </a:p>
          <a:p>
            <a:pPr marL="0" marR="0" lvl="0" indent="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kelompok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3.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Memanfaatkan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bantuan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untuk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Usaha     </a:t>
            </a:r>
          </a:p>
          <a:p>
            <a:pPr marL="0" marR="0" lvl="0" indent="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Ekonomi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Produktif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(UEP)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4.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Mengelola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Bantuan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Sosial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UEP-  </a:t>
            </a:r>
          </a:p>
          <a:p>
            <a:pPr marL="0" marR="0" lvl="0" indent="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     KUBE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secara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kelompok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5.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Mengelola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iuran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kesetiakawanan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  </a:t>
            </a:r>
          </a:p>
          <a:p>
            <a:pPr marL="0" marR="0" lvl="0" indent="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sosial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6.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Menyampaikan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laporan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 </a:t>
            </a:r>
          </a:p>
          <a:p>
            <a:pPr marL="0" marR="0" lvl="0" indent="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pertanggungjawaban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KUBE.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 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00800" y="2209800"/>
            <a:ext cx="1981200" cy="2042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Apa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Kewajiban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Anggota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Times New Roman"/>
                <a:cs typeface="Arial"/>
              </a:rPr>
              <a:t> KUBE?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66" name="Left Arrow 65"/>
          <p:cNvSpPr/>
          <p:nvPr/>
        </p:nvSpPr>
        <p:spPr>
          <a:xfrm>
            <a:off x="5431917" y="2988757"/>
            <a:ext cx="978408" cy="48463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79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3276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id-ID" sz="2000">
              <a:solidFill>
                <a:srgbClr val="D1D1D1"/>
              </a:solidFill>
              <a:cs typeface="+mn-cs"/>
            </a:endParaRPr>
          </a:p>
        </p:txBody>
      </p:sp>
      <p:sp>
        <p:nvSpPr>
          <p:cNvPr id="49156" name="WordArt 4"/>
          <p:cNvSpPr>
            <a:spLocks noChangeArrowheads="1" noChangeShapeType="1" noTextEdit="1"/>
          </p:cNvSpPr>
          <p:nvPr/>
        </p:nvSpPr>
        <p:spPr bwMode="auto">
          <a:xfrm>
            <a:off x="2743200" y="2971800"/>
            <a:ext cx="5181600" cy="17526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53125"/>
              </a:avLst>
            </a:prstTxWarp>
          </a:bodyPr>
          <a:lstStyle/>
          <a:p>
            <a:r>
              <a:rPr lang="id-ID" sz="3600" b="0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  <a:cs typeface="+mn-cs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6407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162800" cy="1171575"/>
          </a:xfrm>
        </p:spPr>
        <p:txBody>
          <a:bodyPr/>
          <a:lstStyle/>
          <a:p>
            <a:pPr algn="ctr"/>
            <a:r>
              <a:rPr lang="id-ID" sz="4400" b="1" kern="1200" dirty="0">
                <a:latin typeface="Calibri"/>
              </a:rPr>
              <a:t>Apa itu Penanganan Fakir Miskin?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09600" y="2136339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Penanganan</a:t>
            </a:r>
            <a:r>
              <a:rPr lang="en-US" sz="2400" dirty="0"/>
              <a:t> Fakir </a:t>
            </a:r>
            <a:r>
              <a:rPr lang="en-US" sz="2400" dirty="0" err="1"/>
              <a:t>Miskin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upaya</a:t>
            </a:r>
            <a:r>
              <a:rPr lang="en-US" sz="2400" dirty="0"/>
              <a:t> yang </a:t>
            </a:r>
            <a:r>
              <a:rPr lang="en-US" sz="2400" dirty="0" err="1"/>
              <a:t>terarah</a:t>
            </a:r>
            <a:r>
              <a:rPr lang="en-US" sz="2400" dirty="0"/>
              <a:t>, </a:t>
            </a:r>
            <a:r>
              <a:rPr lang="en-US" sz="2400" dirty="0" err="1"/>
              <a:t>terpadu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berkelanjutan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, </a:t>
            </a:r>
            <a:r>
              <a:rPr lang="en-US" sz="2400" dirty="0" err="1"/>
              <a:t>Pemerintah</a:t>
            </a:r>
            <a:r>
              <a:rPr lang="en-US" sz="2400" dirty="0"/>
              <a:t> Daerah, </a:t>
            </a:r>
            <a:r>
              <a:rPr lang="en-US" sz="2400" dirty="0" err="1"/>
              <a:t>dan</a:t>
            </a:r>
            <a:r>
              <a:rPr lang="en-US" sz="2400" dirty="0"/>
              <a:t>/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kebijakan</a:t>
            </a:r>
            <a:r>
              <a:rPr lang="en-US" sz="2400" dirty="0"/>
              <a:t>, program,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pemberdayaan</a:t>
            </a:r>
            <a:r>
              <a:rPr lang="en-US" sz="2400" dirty="0"/>
              <a:t>, </a:t>
            </a:r>
            <a:r>
              <a:rPr lang="en-US" sz="2400" dirty="0" err="1"/>
              <a:t>pendampingan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fasilitasi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warga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301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449763"/>
          </a:xfrm>
        </p:spPr>
        <p:txBody>
          <a:bodyPr/>
          <a:lstStyle/>
          <a:p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838200" y="3200400"/>
            <a:ext cx="7010400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miskin</a:t>
            </a:r>
            <a:r>
              <a:rPr lang="en-US" dirty="0"/>
              <a:t> yang </a:t>
            </a:r>
            <a:r>
              <a:rPr lang="en-US" dirty="0" err="1"/>
              <a:t>dibentuk</a:t>
            </a:r>
            <a:r>
              <a:rPr lang="en-US" dirty="0"/>
              <a:t>, </a:t>
            </a:r>
            <a:r>
              <a:rPr lang="en-US" dirty="0" err="1"/>
              <a:t>tumbuh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prakarsanya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Usaha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Produktif</a:t>
            </a:r>
            <a:r>
              <a:rPr lang="en-US" dirty="0"/>
              <a:t> (UEP)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. </a:t>
            </a:r>
            <a:r>
              <a:rPr lang="en-US" dirty="0">
                <a:latin typeface="Arial"/>
                <a:ea typeface="Times New Roman"/>
                <a:cs typeface="Arial"/>
              </a:rPr>
              <a:t>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Arial"/>
                <a:ea typeface="Times New Roman"/>
                <a:cs typeface="Arial"/>
              </a:rPr>
              <a:t>KUBE </a:t>
            </a:r>
            <a:r>
              <a:rPr lang="en-US" dirty="0" err="1">
                <a:latin typeface="Arial"/>
                <a:ea typeface="Times New Roman"/>
                <a:cs typeface="Arial"/>
              </a:rPr>
              <a:t>beranggotakan</a:t>
            </a:r>
            <a:r>
              <a:rPr lang="en-US" dirty="0">
                <a:latin typeface="Arial"/>
                <a:ea typeface="Times New Roman"/>
                <a:cs typeface="Arial"/>
              </a:rPr>
              <a:t> 5 -20 KK </a:t>
            </a:r>
            <a:r>
              <a:rPr lang="en-US" dirty="0" err="1">
                <a:latin typeface="Arial"/>
                <a:ea typeface="Times New Roman"/>
                <a:cs typeface="Arial"/>
              </a:rPr>
              <a:t>dari</a:t>
            </a:r>
            <a:r>
              <a:rPr lang="en-US" dirty="0"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latin typeface="Arial"/>
                <a:ea typeface="Times New Roman"/>
                <a:cs typeface="Arial"/>
              </a:rPr>
              <a:t>masyarakat</a:t>
            </a:r>
            <a:r>
              <a:rPr lang="en-US" dirty="0"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latin typeface="Arial"/>
                <a:ea typeface="Times New Roman"/>
                <a:cs typeface="Arial"/>
              </a:rPr>
              <a:t>miskin</a:t>
            </a:r>
            <a:r>
              <a:rPr lang="en-US" dirty="0">
                <a:latin typeface="Arial"/>
                <a:ea typeface="Times New Roman"/>
                <a:cs typeface="Arial"/>
              </a:rPr>
              <a:t> yang </a:t>
            </a:r>
            <a:r>
              <a:rPr lang="en-US" dirty="0" err="1">
                <a:latin typeface="Arial"/>
                <a:ea typeface="Times New Roman"/>
                <a:cs typeface="Arial"/>
              </a:rPr>
              <a:t>masuk</a:t>
            </a:r>
            <a:r>
              <a:rPr lang="en-US" dirty="0"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latin typeface="Arial"/>
                <a:ea typeface="Times New Roman"/>
                <a:cs typeface="Arial"/>
              </a:rPr>
              <a:t>dalam</a:t>
            </a:r>
            <a:r>
              <a:rPr lang="en-US" dirty="0">
                <a:latin typeface="Arial"/>
                <a:ea typeface="Times New Roman"/>
                <a:cs typeface="Arial"/>
              </a:rPr>
              <a:t> Data </a:t>
            </a:r>
            <a:r>
              <a:rPr lang="en-US" dirty="0" err="1">
                <a:latin typeface="Arial"/>
                <a:ea typeface="Times New Roman"/>
                <a:cs typeface="Arial"/>
              </a:rPr>
              <a:t>Terpadu</a:t>
            </a:r>
            <a:r>
              <a:rPr lang="en-US" dirty="0"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latin typeface="Arial"/>
                <a:ea typeface="Times New Roman"/>
                <a:cs typeface="Arial"/>
              </a:rPr>
              <a:t>Kesejahteraan</a:t>
            </a:r>
            <a:r>
              <a:rPr lang="en-US" dirty="0">
                <a:latin typeface="Arial"/>
                <a:ea typeface="Times New Roman"/>
                <a:cs typeface="Arial"/>
              </a:rPr>
              <a:t> </a:t>
            </a:r>
            <a:r>
              <a:rPr lang="en-US" dirty="0" err="1">
                <a:latin typeface="Arial"/>
                <a:ea typeface="Times New Roman"/>
                <a:cs typeface="Arial"/>
              </a:rPr>
              <a:t>Sosial</a:t>
            </a:r>
            <a:r>
              <a:rPr lang="en-US" dirty="0">
                <a:latin typeface="Arial"/>
                <a:ea typeface="Times New Roman"/>
                <a:cs typeface="Arial"/>
              </a:rPr>
              <a:t> (DTKS)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1447800"/>
            <a:ext cx="670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prstClr val="black"/>
                </a:solidFill>
              </a:rPr>
              <a:t>Apa itu Kelompok Usaha Bersama (KUBE)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66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7620000" cy="395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43200" y="3581400"/>
            <a:ext cx="5181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UEP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adalah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bantuan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sosial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yang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diberikan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kepada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kelompok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usaha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bersama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untuk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meningkatkan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pendapatan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dan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kesejahteraan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sosial</a:t>
            </a:r>
            <a:r>
              <a:rPr lang="en-US" sz="2000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sz="2000" dirty="0" err="1">
                <a:solidFill>
                  <a:srgbClr val="656565"/>
                </a:solidFill>
                <a:latin typeface="Arial"/>
                <a:ea typeface="Times New Roman"/>
              </a:rPr>
              <a:t>keluarga</a:t>
            </a:r>
            <a:endParaRPr lang="en-US" sz="2000" dirty="0"/>
          </a:p>
        </p:txBody>
      </p:sp>
      <p:sp>
        <p:nvSpPr>
          <p:cNvPr id="3" name="Oval Callout 2"/>
          <p:cNvSpPr/>
          <p:nvPr/>
        </p:nvSpPr>
        <p:spPr>
          <a:xfrm>
            <a:off x="1295400" y="304800"/>
            <a:ext cx="7010400" cy="1716741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C0504D">
                    <a:lumMod val="75000"/>
                  </a:srgbClr>
                </a:solidFill>
                <a:latin typeface="Arial"/>
                <a:ea typeface="Times New Roman"/>
                <a:cs typeface="Arial"/>
              </a:rPr>
              <a:t>Apa</a:t>
            </a: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2000" dirty="0" err="1">
                <a:solidFill>
                  <a:srgbClr val="C0504D">
                    <a:lumMod val="75000"/>
                  </a:srgbClr>
                </a:solidFill>
                <a:latin typeface="Arial"/>
                <a:ea typeface="Times New Roman"/>
                <a:cs typeface="Arial"/>
              </a:rPr>
              <a:t>itu</a:t>
            </a: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Arial"/>
                <a:ea typeface="Times New Roman"/>
                <a:cs typeface="Arial"/>
              </a:rPr>
              <a:t> Usaha </a:t>
            </a:r>
            <a:r>
              <a:rPr lang="en-US" sz="2000" dirty="0" err="1">
                <a:solidFill>
                  <a:srgbClr val="C0504D">
                    <a:lumMod val="75000"/>
                  </a:srgbClr>
                </a:solidFill>
                <a:latin typeface="Arial"/>
                <a:ea typeface="Times New Roman"/>
                <a:cs typeface="Arial"/>
              </a:rPr>
              <a:t>Ekonomi</a:t>
            </a: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2000" dirty="0" err="1">
                <a:solidFill>
                  <a:srgbClr val="C0504D">
                    <a:lumMod val="75000"/>
                  </a:srgbClr>
                </a:solidFill>
                <a:latin typeface="Arial"/>
                <a:ea typeface="Times New Roman"/>
                <a:cs typeface="Arial"/>
              </a:rPr>
              <a:t>Produktif</a:t>
            </a: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Arial"/>
                <a:ea typeface="Times New Roman"/>
                <a:cs typeface="Arial"/>
              </a:rPr>
              <a:t> (UEP)?</a:t>
            </a:r>
            <a:endParaRPr lang="en-US" sz="2400" dirty="0">
              <a:solidFill>
                <a:srgbClr val="C0504D">
                  <a:lumMod val="75000"/>
                </a:srgbClr>
              </a:solidFill>
              <a:ea typeface="Calibri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924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entagon 4"/>
          <p:cNvSpPr/>
          <p:nvPr/>
        </p:nvSpPr>
        <p:spPr>
          <a:xfrm>
            <a:off x="381000" y="3352800"/>
            <a:ext cx="2590800" cy="121920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</a:rPr>
              <a:t>Tahapan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</a:rPr>
              <a:t>Pengusulan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</a:rPr>
              <a:t>Bansos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</a:rPr>
              <a:t> KUBE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2819400"/>
            <a:ext cx="5257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15000"/>
              </a:lnSpc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Perorangan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masyarakat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lembaga</a:t>
            </a:r>
            <a:endParaRPr lang="en-US" sz="1600" dirty="0">
              <a:solidFill>
                <a:schemeClr val="bg1"/>
              </a:solidFill>
              <a:latin typeface="Arial"/>
              <a:ea typeface="Times New Roman"/>
              <a:cs typeface="Arial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kesejahteraan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sosial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dapat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mengusulkan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  proposal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Dinas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Sosial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Kabupaten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/Kota  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melalui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Kepala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Desa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;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2.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Dinas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Sosial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Kabupaten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/Kota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melakukan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verifikasi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validasi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calon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penerima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KUBE 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sesuai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Data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Terpadu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Penanganan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Fakir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Miskin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Orang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Mampu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(DTPFMOTM);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endParaRPr lang="en-US" sz="1400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64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924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entagon 4"/>
          <p:cNvSpPr/>
          <p:nvPr/>
        </p:nvSpPr>
        <p:spPr>
          <a:xfrm>
            <a:off x="381000" y="3352800"/>
            <a:ext cx="2590800" cy="121920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</a:rPr>
              <a:t>Tahapan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</a:rPr>
              <a:t>Pengusulan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</a:rPr>
              <a:t>Bansos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</a:rPr>
              <a:t> KUBE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00400" y="2642038"/>
            <a:ext cx="4953000" cy="2676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3.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Dinas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Sosial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Kabupaten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/Kota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mengusulkan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proposal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kepada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Menteri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Sosial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melalui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Direktur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Penanganan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Fakir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Miskin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Wilayah I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tembusan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disampaikan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Kepala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Dinas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Sosial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Provinsi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;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4.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Direktorat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Penanganan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Fakir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Miskin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Wilayah I 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melakukan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verifikasi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validasi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atas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usulan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proposal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Dinas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Sosial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Kabupaten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/Kota;</a:t>
            </a:r>
            <a:endParaRPr lang="en-US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85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279804"/>
            <a:ext cx="7924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entagon 4"/>
          <p:cNvSpPr/>
          <p:nvPr/>
        </p:nvSpPr>
        <p:spPr>
          <a:xfrm>
            <a:off x="381000" y="3352800"/>
            <a:ext cx="2590800" cy="121920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</a:rPr>
              <a:t>Tahapan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</a:rPr>
              <a:t>Pengusulan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</a:rPr>
              <a:t> </a:t>
            </a:r>
            <a:r>
              <a:rPr lang="en-US" dirty="0" err="1">
                <a:solidFill>
                  <a:srgbClr val="656565"/>
                </a:solidFill>
                <a:latin typeface="Arial"/>
                <a:ea typeface="Times New Roman"/>
              </a:rPr>
              <a:t>Bansos</a:t>
            </a: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</a:rPr>
              <a:t> KUBE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2667000"/>
            <a:ext cx="5257800" cy="299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5.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Direktur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Penanganan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Fakir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Miskin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Wilayah I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menetapkan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lokasi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penerima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KUBE;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6.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Hasil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penetapan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lokasi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penerima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KUBE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disampaikan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kepada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Dinas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SosiaL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Kabupaten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/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Kota;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7.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Kepala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Dinas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Sosial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Kabupaten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/Kota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menandatangani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Surat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Pernyataan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Tanggung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Jawab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Mutlak</a:t>
            </a:r>
            <a:r>
              <a:rPr lang="en-US" sz="1600" dirty="0">
                <a:solidFill>
                  <a:schemeClr val="bg1"/>
                </a:solidFill>
                <a:latin typeface="Arial"/>
                <a:ea typeface="Times New Roman"/>
                <a:cs typeface="Arial"/>
              </a:rPr>
              <a:t> (SPTJM) KUBE.</a:t>
            </a:r>
            <a:endParaRPr lang="en-US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33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SYARAT KUBE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44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latin typeface="Arial Black" pitchFamily="34" charset="0"/>
                <a:ea typeface="Times New Roman"/>
                <a:cs typeface="Aharoni" pitchFamily="2" charset="-79"/>
              </a:rPr>
              <a:t>     1.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Rumah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Tangga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Miskin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yang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        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terdaftar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dalam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Data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        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Terpadu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Kesejahteraan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        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Sosial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(DTKS).</a:t>
            </a:r>
            <a:endParaRPr lang="en-US" sz="1800" dirty="0">
              <a:latin typeface="Arial Black" pitchFamily="34" charset="0"/>
              <a:ea typeface="Times New Roman"/>
              <a:cs typeface="Aharoni" pitchFamily="2" charset="-79"/>
            </a:endParaRP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latin typeface="Arial Black" pitchFamily="34" charset="0"/>
                <a:ea typeface="Times New Roman"/>
                <a:cs typeface="Aharoni" pitchFamily="2" charset="-79"/>
              </a:rPr>
              <a:t>     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2. 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Memiliki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Kartu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Tanda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        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Penduduk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(KTP)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dan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Kartu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        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Keluarga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(KK).</a:t>
            </a:r>
            <a:endParaRPr lang="en-US" sz="1800" dirty="0">
              <a:latin typeface="Arial Black" pitchFamily="34" charset="0"/>
              <a:ea typeface="Calibri"/>
              <a:cs typeface="Aharoni" pitchFamily="2" charset="-79"/>
            </a:endParaRP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    3.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Telah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menikah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dan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/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atau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       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berusia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18 - 60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tahun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dan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   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        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masih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haroni" pitchFamily="2" charset="-79"/>
              </a:rPr>
              <a:t>produktif</a:t>
            </a:r>
            <a:r>
              <a:rPr lang="en-US" sz="1600" dirty="0">
                <a:latin typeface="Arial Black" pitchFamily="34" charset="0"/>
                <a:ea typeface="Times New Roman"/>
                <a:cs typeface="Aharoni" pitchFamily="2" charset="-79"/>
              </a:rPr>
              <a:t>.</a:t>
            </a:r>
            <a:endParaRPr lang="en-US" sz="16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7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4. 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Belum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pernah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mendapat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   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bantuan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KUBE.</a:t>
            </a:r>
            <a:endParaRPr lang="en-US" sz="1800" dirty="0">
              <a:latin typeface="Arial Black" pitchFamily="34" charset="0"/>
              <a:ea typeface="Calibri"/>
              <a:cs typeface="Arial"/>
            </a:endParaRP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5. 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Membentuk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kelompok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   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beranggotakan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5 - 20 orang  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    yang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tinggal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berdekatan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dan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   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berdomisili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tetap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.</a:t>
            </a:r>
            <a:endParaRPr lang="en-US" sz="1800" dirty="0">
              <a:latin typeface="Arial Black" pitchFamily="34" charset="0"/>
              <a:ea typeface="Times New Roman"/>
              <a:cs typeface="Arial"/>
            </a:endParaRP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latin typeface="Arial Black" pitchFamily="34" charset="0"/>
                <a:ea typeface="Times New Roman"/>
                <a:cs typeface="Arial"/>
              </a:rPr>
              <a:t>6.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Mendapat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rekomendasi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dari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     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  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Dinas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Sosial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Kabupaten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/Kota  </a:t>
            </a:r>
          </a:p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    </a:t>
            </a:r>
            <a:r>
              <a:rPr lang="en-US" sz="1600" dirty="0" err="1">
                <a:latin typeface="Arial Black" pitchFamily="34" charset="0"/>
                <a:ea typeface="Times New Roman"/>
                <a:cs typeface="Arial"/>
              </a:rPr>
              <a:t>setempat</a:t>
            </a:r>
            <a:r>
              <a:rPr lang="en-US" sz="1600" dirty="0">
                <a:latin typeface="Arial Black" pitchFamily="34" charset="0"/>
                <a:ea typeface="Times New Roman"/>
                <a:cs typeface="Arial"/>
              </a:rPr>
              <a:t>.</a:t>
            </a:r>
            <a:endParaRPr lang="en-US" sz="1800" dirty="0">
              <a:latin typeface="Arial Black" pitchFamily="34" charset="0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25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304800"/>
            <a:ext cx="3505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569059"/>
            <a:ext cx="4572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/>
                <a:ea typeface="Times New Roman"/>
              </a:rPr>
              <a:t>Mekanisme</a:t>
            </a:r>
            <a:r>
              <a:rPr lang="en-US" sz="2400" dirty="0">
                <a:latin typeface="Arial"/>
                <a:ea typeface="Times New Roman"/>
              </a:rPr>
              <a:t> </a:t>
            </a:r>
            <a:r>
              <a:rPr lang="en-US" sz="2400" dirty="0" err="1">
                <a:latin typeface="Arial"/>
                <a:ea typeface="Times New Roman"/>
              </a:rPr>
              <a:t>Pemberian</a:t>
            </a:r>
            <a:r>
              <a:rPr lang="en-US" sz="2400" dirty="0">
                <a:latin typeface="Arial"/>
                <a:ea typeface="Times New Roman"/>
              </a:rPr>
              <a:t> </a:t>
            </a:r>
            <a:r>
              <a:rPr lang="en-US" sz="2400" dirty="0" err="1">
                <a:latin typeface="Arial"/>
                <a:ea typeface="Times New Roman"/>
              </a:rPr>
              <a:t>Bansos</a:t>
            </a:r>
            <a:r>
              <a:rPr lang="en-US" sz="2400" dirty="0">
                <a:latin typeface="Arial"/>
                <a:ea typeface="Times New Roman"/>
              </a:rPr>
              <a:t> KUBE</a:t>
            </a:r>
            <a:endParaRPr lang="en-US" sz="2400" dirty="0"/>
          </a:p>
        </p:txBody>
      </p:sp>
      <p:sp>
        <p:nvSpPr>
          <p:cNvPr id="4" name="Down Arrow 3"/>
          <p:cNvSpPr/>
          <p:nvPr/>
        </p:nvSpPr>
        <p:spPr>
          <a:xfrm>
            <a:off x="6082426" y="1600200"/>
            <a:ext cx="484632" cy="978408"/>
          </a:xfrm>
          <a:prstGeom prst="downArrow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3647" y="2748441"/>
            <a:ext cx="4572000" cy="21452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latin typeface="Arial"/>
                <a:ea typeface="Times New Roman"/>
                <a:cs typeface="Arial"/>
              </a:rPr>
              <a:t>Bansos</a:t>
            </a:r>
            <a:r>
              <a:rPr lang="en-US" sz="2400" dirty="0">
                <a:latin typeface="Arial"/>
                <a:ea typeface="Times New Roman"/>
                <a:cs typeface="Arial"/>
              </a:rPr>
              <a:t> KUBE </a:t>
            </a:r>
            <a:r>
              <a:rPr lang="en-US" sz="2400" dirty="0" err="1">
                <a:latin typeface="Arial"/>
                <a:ea typeface="Times New Roman"/>
                <a:cs typeface="Arial"/>
              </a:rPr>
              <a:t>diberikan</a:t>
            </a:r>
            <a:r>
              <a:rPr lang="en-US" sz="2400" dirty="0">
                <a:latin typeface="Arial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Arial"/>
                <a:ea typeface="Times New Roman"/>
                <a:cs typeface="Arial"/>
              </a:rPr>
              <a:t>dalam</a:t>
            </a:r>
            <a:r>
              <a:rPr lang="en-US" sz="2400" dirty="0">
                <a:latin typeface="Arial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Arial"/>
                <a:ea typeface="Times New Roman"/>
                <a:cs typeface="Arial"/>
              </a:rPr>
              <a:t>bentuk</a:t>
            </a:r>
            <a:r>
              <a:rPr lang="en-US" sz="2400" dirty="0">
                <a:latin typeface="Arial"/>
                <a:ea typeface="Times New Roman"/>
                <a:cs typeface="Arial"/>
              </a:rPr>
              <a:t> non-</a:t>
            </a:r>
            <a:r>
              <a:rPr lang="en-US" sz="2400" dirty="0" err="1">
                <a:latin typeface="Arial"/>
                <a:ea typeface="Times New Roman"/>
                <a:cs typeface="Arial"/>
              </a:rPr>
              <a:t>tunai</a:t>
            </a:r>
            <a:r>
              <a:rPr lang="en-US" sz="2400" dirty="0">
                <a:latin typeface="Arial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Arial"/>
                <a:ea typeface="Times New Roman"/>
                <a:cs typeface="Arial"/>
              </a:rPr>
              <a:t>melalui</a:t>
            </a:r>
            <a:r>
              <a:rPr lang="en-US" sz="2400" dirty="0">
                <a:latin typeface="Arial"/>
                <a:ea typeface="Times New Roman"/>
                <a:cs typeface="Arial"/>
              </a:rPr>
              <a:t> transfer </a:t>
            </a:r>
            <a:r>
              <a:rPr lang="en-US" sz="2400" dirty="0" err="1">
                <a:latin typeface="Arial"/>
                <a:ea typeface="Times New Roman"/>
                <a:cs typeface="Arial"/>
              </a:rPr>
              <a:t>ke</a:t>
            </a:r>
            <a:r>
              <a:rPr lang="en-US" sz="2400" dirty="0">
                <a:latin typeface="Arial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Arial"/>
                <a:ea typeface="Times New Roman"/>
                <a:cs typeface="Arial"/>
              </a:rPr>
              <a:t>rekening</a:t>
            </a:r>
            <a:r>
              <a:rPr lang="en-US" sz="2400" dirty="0">
                <a:latin typeface="Arial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Arial"/>
                <a:ea typeface="Times New Roman"/>
                <a:cs typeface="Arial"/>
              </a:rPr>
              <a:t>kelompok</a:t>
            </a:r>
            <a:r>
              <a:rPr lang="en-US" sz="2400" dirty="0">
                <a:latin typeface="Arial"/>
                <a:ea typeface="Times New Roman"/>
                <a:cs typeface="Arial"/>
              </a:rPr>
              <a:t>.</a:t>
            </a:r>
            <a:endParaRPr lang="en-US" sz="2800" dirty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656565"/>
                </a:solidFill>
                <a:latin typeface="Arial"/>
                <a:ea typeface="Times New Roman"/>
                <a:cs typeface="Arial"/>
              </a:rPr>
              <a:t> </a:t>
            </a:r>
            <a:endParaRPr lang="en-US" sz="2000" dirty="0">
              <a:effectLst/>
              <a:latin typeface="Calibri"/>
              <a:ea typeface="Calibri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c036d">
  <a:themeElements>
    <a:clrScheme name="sample 3">
      <a:dk1>
        <a:srgbClr val="0B398B"/>
      </a:dk1>
      <a:lt1>
        <a:srgbClr val="D1D1D1"/>
      </a:lt1>
      <a:dk2>
        <a:srgbClr val="000072"/>
      </a:dk2>
      <a:lt2>
        <a:srgbClr val="FFFFFF"/>
      </a:lt2>
      <a:accent1>
        <a:srgbClr val="003BB2"/>
      </a:accent1>
      <a:accent2>
        <a:srgbClr val="4DA6FF"/>
      </a:accent2>
      <a:accent3>
        <a:srgbClr val="AAAABC"/>
      </a:accent3>
      <a:accent4>
        <a:srgbClr val="B2B2B2"/>
      </a:accent4>
      <a:accent5>
        <a:srgbClr val="AAAFD5"/>
      </a:accent5>
      <a:accent6>
        <a:srgbClr val="4596E7"/>
      </a:accent6>
      <a:hlink>
        <a:srgbClr val="00D69E"/>
      </a:hlink>
      <a:folHlink>
        <a:srgbClr val="D46AE8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470E03"/>
        </a:dk2>
        <a:lt2>
          <a:srgbClr val="FFFFFF"/>
        </a:lt2>
        <a:accent1>
          <a:srgbClr val="CC6600"/>
        </a:accent1>
        <a:accent2>
          <a:srgbClr val="99CCFF"/>
        </a:accent2>
        <a:accent3>
          <a:srgbClr val="B1AAAA"/>
        </a:accent3>
        <a:accent4>
          <a:srgbClr val="DADADA"/>
        </a:accent4>
        <a:accent5>
          <a:srgbClr val="E2B8AA"/>
        </a:accent5>
        <a:accent6>
          <a:srgbClr val="8AB9E7"/>
        </a:accent6>
        <a:hlink>
          <a:srgbClr val="2EB62E"/>
        </a:hlink>
        <a:folHlink>
          <a:srgbClr val="E88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D1D1D1"/>
        </a:lt1>
        <a:dk2>
          <a:srgbClr val="003600"/>
        </a:dk2>
        <a:lt2>
          <a:srgbClr val="FFFFFF"/>
        </a:lt2>
        <a:accent1>
          <a:srgbClr val="26A84E"/>
        </a:accent1>
        <a:accent2>
          <a:srgbClr val="C7E46A"/>
        </a:accent2>
        <a:accent3>
          <a:srgbClr val="AAAEAA"/>
        </a:accent3>
        <a:accent4>
          <a:srgbClr val="B2B2B2"/>
        </a:accent4>
        <a:accent5>
          <a:srgbClr val="ACD1B2"/>
        </a:accent5>
        <a:accent6>
          <a:srgbClr val="B4CF5F"/>
        </a:accent6>
        <a:hlink>
          <a:srgbClr val="00D69E"/>
        </a:hlink>
        <a:folHlink>
          <a:srgbClr val="4466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3">
        <a:dk1>
          <a:srgbClr val="0B398B"/>
        </a:dk1>
        <a:lt1>
          <a:srgbClr val="D1D1D1"/>
        </a:lt1>
        <a:dk2>
          <a:srgbClr val="000072"/>
        </a:dk2>
        <a:lt2>
          <a:srgbClr val="FFFFFF"/>
        </a:lt2>
        <a:accent1>
          <a:srgbClr val="003BB2"/>
        </a:accent1>
        <a:accent2>
          <a:srgbClr val="4DA6FF"/>
        </a:accent2>
        <a:accent3>
          <a:srgbClr val="AAAABC"/>
        </a:accent3>
        <a:accent4>
          <a:srgbClr val="B2B2B2"/>
        </a:accent4>
        <a:accent5>
          <a:srgbClr val="AAAFD5"/>
        </a:accent5>
        <a:accent6>
          <a:srgbClr val="4596E7"/>
        </a:accent6>
        <a:hlink>
          <a:srgbClr val="00D69E"/>
        </a:hlink>
        <a:folHlink>
          <a:srgbClr val="D46A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db2004c036d">
  <a:themeElements>
    <a:clrScheme name="sample 3">
      <a:dk1>
        <a:srgbClr val="0B398B"/>
      </a:dk1>
      <a:lt1>
        <a:srgbClr val="D1D1D1"/>
      </a:lt1>
      <a:dk2>
        <a:srgbClr val="000072"/>
      </a:dk2>
      <a:lt2>
        <a:srgbClr val="FFFFFF"/>
      </a:lt2>
      <a:accent1>
        <a:srgbClr val="003BB2"/>
      </a:accent1>
      <a:accent2>
        <a:srgbClr val="4DA6FF"/>
      </a:accent2>
      <a:accent3>
        <a:srgbClr val="AAAABC"/>
      </a:accent3>
      <a:accent4>
        <a:srgbClr val="B2B2B2"/>
      </a:accent4>
      <a:accent5>
        <a:srgbClr val="AAAFD5"/>
      </a:accent5>
      <a:accent6>
        <a:srgbClr val="4596E7"/>
      </a:accent6>
      <a:hlink>
        <a:srgbClr val="00D69E"/>
      </a:hlink>
      <a:folHlink>
        <a:srgbClr val="D46AE8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470E03"/>
        </a:dk2>
        <a:lt2>
          <a:srgbClr val="FFFFFF"/>
        </a:lt2>
        <a:accent1>
          <a:srgbClr val="CC6600"/>
        </a:accent1>
        <a:accent2>
          <a:srgbClr val="99CCFF"/>
        </a:accent2>
        <a:accent3>
          <a:srgbClr val="B1AAAA"/>
        </a:accent3>
        <a:accent4>
          <a:srgbClr val="DADADA"/>
        </a:accent4>
        <a:accent5>
          <a:srgbClr val="E2B8AA"/>
        </a:accent5>
        <a:accent6>
          <a:srgbClr val="8AB9E7"/>
        </a:accent6>
        <a:hlink>
          <a:srgbClr val="2EB62E"/>
        </a:hlink>
        <a:folHlink>
          <a:srgbClr val="E88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D1D1D1"/>
        </a:lt1>
        <a:dk2>
          <a:srgbClr val="003600"/>
        </a:dk2>
        <a:lt2>
          <a:srgbClr val="FFFFFF"/>
        </a:lt2>
        <a:accent1>
          <a:srgbClr val="26A84E"/>
        </a:accent1>
        <a:accent2>
          <a:srgbClr val="C7E46A"/>
        </a:accent2>
        <a:accent3>
          <a:srgbClr val="AAAEAA"/>
        </a:accent3>
        <a:accent4>
          <a:srgbClr val="B2B2B2"/>
        </a:accent4>
        <a:accent5>
          <a:srgbClr val="ACD1B2"/>
        </a:accent5>
        <a:accent6>
          <a:srgbClr val="B4CF5F"/>
        </a:accent6>
        <a:hlink>
          <a:srgbClr val="00D69E"/>
        </a:hlink>
        <a:folHlink>
          <a:srgbClr val="4466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3">
        <a:dk1>
          <a:srgbClr val="0B398B"/>
        </a:dk1>
        <a:lt1>
          <a:srgbClr val="D1D1D1"/>
        </a:lt1>
        <a:dk2>
          <a:srgbClr val="000072"/>
        </a:dk2>
        <a:lt2>
          <a:srgbClr val="FFFFFF"/>
        </a:lt2>
        <a:accent1>
          <a:srgbClr val="003BB2"/>
        </a:accent1>
        <a:accent2>
          <a:srgbClr val="4DA6FF"/>
        </a:accent2>
        <a:accent3>
          <a:srgbClr val="AAAABC"/>
        </a:accent3>
        <a:accent4>
          <a:srgbClr val="B2B2B2"/>
        </a:accent4>
        <a:accent5>
          <a:srgbClr val="AAAFD5"/>
        </a:accent5>
        <a:accent6>
          <a:srgbClr val="4596E7"/>
        </a:accent6>
        <a:hlink>
          <a:srgbClr val="00D69E"/>
        </a:hlink>
        <a:folHlink>
          <a:srgbClr val="D46A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db2004c036d">
  <a:themeElements>
    <a:clrScheme name="sample 3">
      <a:dk1>
        <a:srgbClr val="0B398B"/>
      </a:dk1>
      <a:lt1>
        <a:srgbClr val="D1D1D1"/>
      </a:lt1>
      <a:dk2>
        <a:srgbClr val="000072"/>
      </a:dk2>
      <a:lt2>
        <a:srgbClr val="FFFFFF"/>
      </a:lt2>
      <a:accent1>
        <a:srgbClr val="003BB2"/>
      </a:accent1>
      <a:accent2>
        <a:srgbClr val="4DA6FF"/>
      </a:accent2>
      <a:accent3>
        <a:srgbClr val="AAAABC"/>
      </a:accent3>
      <a:accent4>
        <a:srgbClr val="B2B2B2"/>
      </a:accent4>
      <a:accent5>
        <a:srgbClr val="AAAFD5"/>
      </a:accent5>
      <a:accent6>
        <a:srgbClr val="4596E7"/>
      </a:accent6>
      <a:hlink>
        <a:srgbClr val="00D69E"/>
      </a:hlink>
      <a:folHlink>
        <a:srgbClr val="D46AE8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470E03"/>
        </a:dk2>
        <a:lt2>
          <a:srgbClr val="FFFFFF"/>
        </a:lt2>
        <a:accent1>
          <a:srgbClr val="CC6600"/>
        </a:accent1>
        <a:accent2>
          <a:srgbClr val="99CCFF"/>
        </a:accent2>
        <a:accent3>
          <a:srgbClr val="B1AAAA"/>
        </a:accent3>
        <a:accent4>
          <a:srgbClr val="DADADA"/>
        </a:accent4>
        <a:accent5>
          <a:srgbClr val="E2B8AA"/>
        </a:accent5>
        <a:accent6>
          <a:srgbClr val="8AB9E7"/>
        </a:accent6>
        <a:hlink>
          <a:srgbClr val="2EB62E"/>
        </a:hlink>
        <a:folHlink>
          <a:srgbClr val="E88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D1D1D1"/>
        </a:lt1>
        <a:dk2>
          <a:srgbClr val="003600"/>
        </a:dk2>
        <a:lt2>
          <a:srgbClr val="FFFFFF"/>
        </a:lt2>
        <a:accent1>
          <a:srgbClr val="26A84E"/>
        </a:accent1>
        <a:accent2>
          <a:srgbClr val="C7E46A"/>
        </a:accent2>
        <a:accent3>
          <a:srgbClr val="AAAEAA"/>
        </a:accent3>
        <a:accent4>
          <a:srgbClr val="B2B2B2"/>
        </a:accent4>
        <a:accent5>
          <a:srgbClr val="ACD1B2"/>
        </a:accent5>
        <a:accent6>
          <a:srgbClr val="B4CF5F"/>
        </a:accent6>
        <a:hlink>
          <a:srgbClr val="00D69E"/>
        </a:hlink>
        <a:folHlink>
          <a:srgbClr val="4466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3">
        <a:dk1>
          <a:srgbClr val="0B398B"/>
        </a:dk1>
        <a:lt1>
          <a:srgbClr val="D1D1D1"/>
        </a:lt1>
        <a:dk2>
          <a:srgbClr val="000072"/>
        </a:dk2>
        <a:lt2>
          <a:srgbClr val="FFFFFF"/>
        </a:lt2>
        <a:accent1>
          <a:srgbClr val="003BB2"/>
        </a:accent1>
        <a:accent2>
          <a:srgbClr val="4DA6FF"/>
        </a:accent2>
        <a:accent3>
          <a:srgbClr val="AAAABC"/>
        </a:accent3>
        <a:accent4>
          <a:srgbClr val="B2B2B2"/>
        </a:accent4>
        <a:accent5>
          <a:srgbClr val="AAAFD5"/>
        </a:accent5>
        <a:accent6>
          <a:srgbClr val="4596E7"/>
        </a:accent6>
        <a:hlink>
          <a:srgbClr val="00D69E"/>
        </a:hlink>
        <a:folHlink>
          <a:srgbClr val="D46A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db2004c036d">
  <a:themeElements>
    <a:clrScheme name="sample 3">
      <a:dk1>
        <a:srgbClr val="0B398B"/>
      </a:dk1>
      <a:lt1>
        <a:srgbClr val="D1D1D1"/>
      </a:lt1>
      <a:dk2>
        <a:srgbClr val="000072"/>
      </a:dk2>
      <a:lt2>
        <a:srgbClr val="FFFFFF"/>
      </a:lt2>
      <a:accent1>
        <a:srgbClr val="003BB2"/>
      </a:accent1>
      <a:accent2>
        <a:srgbClr val="4DA6FF"/>
      </a:accent2>
      <a:accent3>
        <a:srgbClr val="AAAABC"/>
      </a:accent3>
      <a:accent4>
        <a:srgbClr val="B2B2B2"/>
      </a:accent4>
      <a:accent5>
        <a:srgbClr val="AAAFD5"/>
      </a:accent5>
      <a:accent6>
        <a:srgbClr val="4596E7"/>
      </a:accent6>
      <a:hlink>
        <a:srgbClr val="00D69E"/>
      </a:hlink>
      <a:folHlink>
        <a:srgbClr val="D46AE8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470E03"/>
        </a:dk2>
        <a:lt2>
          <a:srgbClr val="FFFFFF"/>
        </a:lt2>
        <a:accent1>
          <a:srgbClr val="CC6600"/>
        </a:accent1>
        <a:accent2>
          <a:srgbClr val="99CCFF"/>
        </a:accent2>
        <a:accent3>
          <a:srgbClr val="B1AAAA"/>
        </a:accent3>
        <a:accent4>
          <a:srgbClr val="DADADA"/>
        </a:accent4>
        <a:accent5>
          <a:srgbClr val="E2B8AA"/>
        </a:accent5>
        <a:accent6>
          <a:srgbClr val="8AB9E7"/>
        </a:accent6>
        <a:hlink>
          <a:srgbClr val="2EB62E"/>
        </a:hlink>
        <a:folHlink>
          <a:srgbClr val="E88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D1D1D1"/>
        </a:lt1>
        <a:dk2>
          <a:srgbClr val="003600"/>
        </a:dk2>
        <a:lt2>
          <a:srgbClr val="FFFFFF"/>
        </a:lt2>
        <a:accent1>
          <a:srgbClr val="26A84E"/>
        </a:accent1>
        <a:accent2>
          <a:srgbClr val="C7E46A"/>
        </a:accent2>
        <a:accent3>
          <a:srgbClr val="AAAEAA"/>
        </a:accent3>
        <a:accent4>
          <a:srgbClr val="B2B2B2"/>
        </a:accent4>
        <a:accent5>
          <a:srgbClr val="ACD1B2"/>
        </a:accent5>
        <a:accent6>
          <a:srgbClr val="B4CF5F"/>
        </a:accent6>
        <a:hlink>
          <a:srgbClr val="00D69E"/>
        </a:hlink>
        <a:folHlink>
          <a:srgbClr val="4466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3">
        <a:dk1>
          <a:srgbClr val="0B398B"/>
        </a:dk1>
        <a:lt1>
          <a:srgbClr val="D1D1D1"/>
        </a:lt1>
        <a:dk2>
          <a:srgbClr val="000072"/>
        </a:dk2>
        <a:lt2>
          <a:srgbClr val="FFFFFF"/>
        </a:lt2>
        <a:accent1>
          <a:srgbClr val="003BB2"/>
        </a:accent1>
        <a:accent2>
          <a:srgbClr val="4DA6FF"/>
        </a:accent2>
        <a:accent3>
          <a:srgbClr val="AAAABC"/>
        </a:accent3>
        <a:accent4>
          <a:srgbClr val="B2B2B2"/>
        </a:accent4>
        <a:accent5>
          <a:srgbClr val="AAAFD5"/>
        </a:accent5>
        <a:accent6>
          <a:srgbClr val="4596E7"/>
        </a:accent6>
        <a:hlink>
          <a:srgbClr val="00D69E"/>
        </a:hlink>
        <a:folHlink>
          <a:srgbClr val="D46A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</TotalTime>
  <Words>594</Words>
  <Application>Microsoft Office PowerPoint</Application>
  <PresentationFormat>On-screen Show (4:3)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Wingdings</vt:lpstr>
      <vt:lpstr>Office Theme</vt:lpstr>
      <vt:lpstr>cdb2004c036d</vt:lpstr>
      <vt:lpstr>1_cdb2004c036d</vt:lpstr>
      <vt:lpstr>2_cdb2004c036d</vt:lpstr>
      <vt:lpstr>3_cdb2004c036d</vt:lpstr>
      <vt:lpstr>KELOMPOK USAHA BERSAMA (KUBE)</vt:lpstr>
      <vt:lpstr>Apa itu Penanganan Fakir Miskin?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SYARAT KUBE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PPK BLU</dc:title>
  <dc:creator>Lenovo</dc:creator>
  <cp:lastModifiedBy>Fenton Salim</cp:lastModifiedBy>
  <cp:revision>238</cp:revision>
  <dcterms:created xsi:type="dcterms:W3CDTF">2008-04-26T04:07:55Z</dcterms:created>
  <dcterms:modified xsi:type="dcterms:W3CDTF">2021-06-18T10:34:39Z</dcterms:modified>
</cp:coreProperties>
</file>