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73" r:id="rId2"/>
    <p:sldId id="290" r:id="rId3"/>
    <p:sldId id="300" r:id="rId4"/>
    <p:sldId id="473" r:id="rId5"/>
    <p:sldId id="456" r:id="rId6"/>
    <p:sldId id="457" r:id="rId7"/>
    <p:sldId id="458" r:id="rId8"/>
    <p:sldId id="432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60" r:id="rId18"/>
    <p:sldId id="279" r:id="rId19"/>
    <p:sldId id="295" r:id="rId20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FFFF"/>
    <a:srgbClr val="27BED1"/>
    <a:srgbClr val="9966FF"/>
    <a:srgbClr val="FF7171"/>
    <a:srgbClr val="000000"/>
    <a:srgbClr val="3F484E"/>
    <a:srgbClr val="384045"/>
    <a:srgbClr val="6B7981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56" autoAdjust="0"/>
    <p:restoredTop sz="96144" autoAdjust="0"/>
  </p:normalViewPr>
  <p:slideViewPr>
    <p:cSldViewPr snapToGrid="0">
      <p:cViewPr varScale="1">
        <p:scale>
          <a:sx n="95" d="100"/>
          <a:sy n="95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C81CE-FB94-4248-B4E5-3C486FF8B8C5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0A24E-4142-4E5E-8C4B-7360D58138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03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3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5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3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09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87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22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4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01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0A24E-4142-4E5E-8C4B-7360D581384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9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3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3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5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5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64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Boa tarde!</a:t>
            </a:r>
          </a:p>
          <a:p>
            <a:pPr lvl="0">
              <a:spcBef>
                <a:spcPts val="0"/>
              </a:spcBef>
              <a:buNone/>
            </a:pPr>
            <a:r>
              <a:rPr lang="pt-BR" dirty="0"/>
              <a:t>Hoje nós vamos participar de uma dinâmica baseada em 2  temas.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CE32C-3333-0146-A35F-BC39DCDD3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4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8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962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01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5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20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18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4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65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57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6B1E-A4B4-41C3-B48A-C45C13CD585D}" type="datetimeFigureOut">
              <a:rPr lang="pt-BR" smtClean="0"/>
              <a:t>23/08/2021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F6C4-BDFC-4C01-8EFE-3F5D661BAC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78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F244A-776D-FD48-9FEA-6CB471A1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3" y="218928"/>
            <a:ext cx="8696814" cy="4707231"/>
          </a:xfrm>
          <a:prstGeom prst="rect">
            <a:avLst/>
          </a:prstGeom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490F49-5D15-446D-9A50-E423390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3593" y="2104860"/>
            <a:ext cx="3203927" cy="86185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028DAC-D97E-4957-9DB3-1CAFC9B9EA98}"/>
              </a:ext>
            </a:extLst>
          </p:cNvPr>
          <p:cNvSpPr txBox="1"/>
          <p:nvPr/>
        </p:nvSpPr>
        <p:spPr>
          <a:xfrm>
            <a:off x="3998182" y="2966717"/>
            <a:ext cx="2370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65000"/>
                  </a:schemeClr>
                </a:solidFill>
              </a:rPr>
              <a:t>GRADUAÇÃO</a:t>
            </a:r>
          </a:p>
        </p:txBody>
      </p:sp>
    </p:spTree>
    <p:extLst>
      <p:ext uri="{BB962C8B-B14F-4D97-AF65-F5344CB8AC3E}">
        <p14:creationId xmlns:p14="http://schemas.microsoft.com/office/powerpoint/2010/main" val="52459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3993994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Nas classes devemos criar um construtor para trabalhar, em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 ele chama </a:t>
            </a:r>
            <a:r>
              <a:rPr lang="pt-BR" dirty="0" err="1">
                <a:solidFill>
                  <a:schemeClr val="bg1"/>
                </a:solidFill>
              </a:rPr>
              <a:t>constructor</a:t>
            </a:r>
            <a:r>
              <a:rPr lang="pt-BR" dirty="0">
                <a:solidFill>
                  <a:schemeClr val="bg1"/>
                </a:solidFill>
              </a:rPr>
              <a:t> e como herdamos de componente, devemos chamar o super para passar o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8F59086-3F05-4D3B-8DA3-80B0BBAF3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7297" y="1406274"/>
            <a:ext cx="3993993" cy="353974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00AAA-495E-4FC1-BC48-8D3770C084AE}"/>
              </a:ext>
            </a:extLst>
          </p:cNvPr>
          <p:cNvSpPr txBox="1"/>
          <p:nvPr/>
        </p:nvSpPr>
        <p:spPr>
          <a:xfrm>
            <a:off x="6576872" y="2961335"/>
            <a:ext cx="23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Devemos usar o super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CD58990-4E46-4BB4-BCE5-73019BF594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10745" y="2572544"/>
            <a:ext cx="66127" cy="573457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4A8768-8B86-4A57-8BAD-4399296469D2}"/>
              </a:ext>
            </a:extLst>
          </p:cNvPr>
          <p:cNvSpPr txBox="1"/>
          <p:nvPr/>
        </p:nvSpPr>
        <p:spPr>
          <a:xfrm>
            <a:off x="2722514" y="3123440"/>
            <a:ext cx="1739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Precisamos criar um construtor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E4F795-E74E-470A-A34E-FC1DB1235D1D}"/>
              </a:ext>
            </a:extLst>
          </p:cNvPr>
          <p:cNvCxnSpPr>
            <a:cxnSpLocks/>
          </p:cNvCxnSpPr>
          <p:nvPr/>
        </p:nvCxnSpPr>
        <p:spPr>
          <a:xfrm flipV="1">
            <a:off x="4059534" y="2331218"/>
            <a:ext cx="1256044" cy="84754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44D8DC-BB2B-42FF-BE86-7608BF02888A}"/>
              </a:ext>
            </a:extLst>
          </p:cNvPr>
          <p:cNvSpPr txBox="1"/>
          <p:nvPr/>
        </p:nvSpPr>
        <p:spPr>
          <a:xfrm>
            <a:off x="296652" y="3993040"/>
            <a:ext cx="20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 se esqueça em chamar no App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694B004-A076-4791-B227-372EE7390186}"/>
              </a:ext>
            </a:extLst>
          </p:cNvPr>
          <p:cNvSpPr txBox="1"/>
          <p:nvPr/>
        </p:nvSpPr>
        <p:spPr>
          <a:xfrm>
            <a:off x="6270171" y="4180691"/>
            <a:ext cx="272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Como estamos na classe precisamos usar </a:t>
            </a:r>
            <a:r>
              <a:rPr lang="pt-BR" dirty="0" err="1">
                <a:solidFill>
                  <a:schemeClr val="bg1"/>
                </a:solidFill>
              </a:rPr>
              <a:t>this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C94AE08-B5B0-4AD2-8E6B-2A43A014A3F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7455877" y="3983205"/>
            <a:ext cx="178245" cy="197486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6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8289436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Agora vamos passar uma mensagem para ele: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2D6BEDBF-DBA9-4DF9-AA74-24E1FCB6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45" y="1698339"/>
            <a:ext cx="5858693" cy="308653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00AAA-495E-4FC1-BC48-8D3770C084AE}"/>
              </a:ext>
            </a:extLst>
          </p:cNvPr>
          <p:cNvSpPr txBox="1"/>
          <p:nvPr/>
        </p:nvSpPr>
        <p:spPr>
          <a:xfrm>
            <a:off x="6059157" y="2436438"/>
            <a:ext cx="230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atributo deve ser msg para ficar igual a chamada do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CD58990-4E46-4BB4-BCE5-73019BF5949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4571545" y="2898103"/>
            <a:ext cx="1487612" cy="1015521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1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3192506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Vamos fazer mais um exemplo, crie um arquivo chamado Funcionario.js dentro da pasta componentes: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ABCDF8D4-B828-48B6-B5DC-488C74777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347" y="857155"/>
            <a:ext cx="3881741" cy="415682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C9DF6D-711E-4484-B449-427DCBCDE6F8}"/>
              </a:ext>
            </a:extLst>
          </p:cNvPr>
          <p:cNvSpPr txBox="1"/>
          <p:nvPr/>
        </p:nvSpPr>
        <p:spPr>
          <a:xfrm>
            <a:off x="1985843" y="2731198"/>
            <a:ext cx="230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 a variável estiver dentro do construtor usar </a:t>
            </a:r>
            <a:r>
              <a:rPr lang="pt-BR" dirty="0" err="1">
                <a:solidFill>
                  <a:schemeClr val="bg1"/>
                </a:solidFill>
              </a:rPr>
              <a:t>this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31D18C2-069B-4EC6-B183-4E9A8089C9A6}"/>
              </a:ext>
            </a:extLst>
          </p:cNvPr>
          <p:cNvCxnSpPr>
            <a:cxnSpLocks/>
          </p:cNvCxnSpPr>
          <p:nvPr/>
        </p:nvCxnSpPr>
        <p:spPr>
          <a:xfrm flipV="1">
            <a:off x="4223086" y="1876926"/>
            <a:ext cx="830177" cy="858915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414807-C951-4E46-9365-2691032CAD96}"/>
              </a:ext>
            </a:extLst>
          </p:cNvPr>
          <p:cNvSpPr txBox="1"/>
          <p:nvPr/>
        </p:nvSpPr>
        <p:spPr>
          <a:xfrm>
            <a:off x="296652" y="4185634"/>
            <a:ext cx="20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 se esqueça em chamar no App</a:t>
            </a:r>
          </a:p>
        </p:txBody>
      </p:sp>
    </p:spTree>
    <p:extLst>
      <p:ext uri="{BB962C8B-B14F-4D97-AF65-F5344CB8AC3E}">
        <p14:creationId xmlns:p14="http://schemas.microsoft.com/office/powerpoint/2010/main" val="371839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60564B13-908E-43E0-A3F0-AF3238F82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069" y="928535"/>
            <a:ext cx="5240340" cy="404568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3192506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Vamos </a:t>
            </a:r>
            <a:r>
              <a:rPr lang="pt-BR" dirty="0" err="1">
                <a:solidFill>
                  <a:schemeClr val="bg1"/>
                </a:solidFill>
              </a:rPr>
              <a:t>utiliazar</a:t>
            </a:r>
            <a:r>
              <a:rPr lang="pt-BR" dirty="0">
                <a:solidFill>
                  <a:schemeClr val="bg1"/>
                </a:solidFill>
              </a:rPr>
              <a:t> o </a:t>
            </a:r>
            <a:r>
              <a:rPr lang="pt-BR" dirty="0" err="1">
                <a:solidFill>
                  <a:schemeClr val="bg1"/>
                </a:solidFill>
              </a:rPr>
              <a:t>setState</a:t>
            </a:r>
            <a:r>
              <a:rPr lang="pt-BR" dirty="0">
                <a:solidFill>
                  <a:schemeClr val="bg1"/>
                </a:solidFill>
              </a:rPr>
              <a:t> para ver como ele se comporta: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EC9DF6D-711E-4484-B449-427DCBCDE6F8}"/>
              </a:ext>
            </a:extLst>
          </p:cNvPr>
          <p:cNvSpPr txBox="1"/>
          <p:nvPr/>
        </p:nvSpPr>
        <p:spPr>
          <a:xfrm>
            <a:off x="329724" y="2843780"/>
            <a:ext cx="230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Repare que devemos chamar diretamente dentro dele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31D18C2-069B-4EC6-B183-4E9A8089C9A6}"/>
              </a:ext>
            </a:extLst>
          </p:cNvPr>
          <p:cNvCxnSpPr>
            <a:cxnSpLocks/>
          </p:cNvCxnSpPr>
          <p:nvPr/>
        </p:nvCxnSpPr>
        <p:spPr>
          <a:xfrm flipV="1">
            <a:off x="2630796" y="2843781"/>
            <a:ext cx="1568225" cy="22050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B414807-C951-4E46-9365-2691032CAD96}"/>
              </a:ext>
            </a:extLst>
          </p:cNvPr>
          <p:cNvSpPr txBox="1"/>
          <p:nvPr/>
        </p:nvSpPr>
        <p:spPr>
          <a:xfrm>
            <a:off x="296652" y="4185634"/>
            <a:ext cx="20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 se esqueça em chamar no App</a:t>
            </a:r>
          </a:p>
        </p:txBody>
      </p:sp>
    </p:spTree>
    <p:extLst>
      <p:ext uri="{BB962C8B-B14F-4D97-AF65-F5344CB8AC3E}">
        <p14:creationId xmlns:p14="http://schemas.microsoft.com/office/powerpoint/2010/main" val="352635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7235116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Outra forma de trabalharmos com o </a:t>
            </a:r>
            <a:r>
              <a:rPr lang="pt-BR" dirty="0" err="1">
                <a:solidFill>
                  <a:schemeClr val="bg1"/>
                </a:solidFill>
              </a:rPr>
              <a:t>setState</a:t>
            </a:r>
            <a:r>
              <a:rPr lang="pt-BR" dirty="0">
                <a:solidFill>
                  <a:schemeClr val="bg1"/>
                </a:solidFill>
              </a:rPr>
              <a:t> é usando uma </a:t>
            </a:r>
            <a:r>
              <a:rPr lang="pt-BR" dirty="0" err="1">
                <a:solidFill>
                  <a:schemeClr val="bg1"/>
                </a:solidFill>
              </a:rPr>
              <a:t>arrow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internamente, assim garantimos mais a renderização quando ele muda o valor de 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31D18C2-069B-4EC6-B183-4E9A8089C9A6}"/>
              </a:ext>
            </a:extLst>
          </p:cNvPr>
          <p:cNvCxnSpPr>
            <a:cxnSpLocks/>
          </p:cNvCxnSpPr>
          <p:nvPr/>
        </p:nvCxnSpPr>
        <p:spPr>
          <a:xfrm flipV="1">
            <a:off x="2630796" y="2843781"/>
            <a:ext cx="1568225" cy="22050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8313B99-410E-4625-B273-3B890191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447" y="2726115"/>
            <a:ext cx="5649113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82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97" y="1350193"/>
            <a:ext cx="3433137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Agora vamos usar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state</a:t>
            </a:r>
            <a:r>
              <a:rPr lang="pt-BR" dirty="0">
                <a:solidFill>
                  <a:schemeClr val="bg1"/>
                </a:solidFill>
              </a:rPr>
              <a:t> juntamente, vamos adicionar mais um atributo em nossa classe chamado adicional, uma função para aumentar os adicionais e um botão para chamar. O valor será enviado através de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 pelo App: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4F38CD5A-832A-4AA6-B2B1-A9348A853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114" y="1383238"/>
            <a:ext cx="4908884" cy="323417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9E96C3B-998E-4E47-8599-920BBE0AB6E7}"/>
              </a:ext>
            </a:extLst>
          </p:cNvPr>
          <p:cNvSpPr/>
          <p:nvPr/>
        </p:nvSpPr>
        <p:spPr>
          <a:xfrm>
            <a:off x="4066674" y="1383238"/>
            <a:ext cx="3525252" cy="962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F55EDB2-432C-4FA4-A40C-A54BEB83FB50}"/>
              </a:ext>
            </a:extLst>
          </p:cNvPr>
          <p:cNvSpPr/>
          <p:nvPr/>
        </p:nvSpPr>
        <p:spPr>
          <a:xfrm>
            <a:off x="4460234" y="3647551"/>
            <a:ext cx="3525252" cy="25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0A1E7D-4156-477E-8EAB-31D4EBCD89AF}"/>
              </a:ext>
            </a:extLst>
          </p:cNvPr>
          <p:cNvSpPr/>
          <p:nvPr/>
        </p:nvSpPr>
        <p:spPr>
          <a:xfrm>
            <a:off x="4460234" y="4007300"/>
            <a:ext cx="4125854" cy="25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82F90939-6F45-4159-BC35-F926A12FD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24" y="3618121"/>
            <a:ext cx="2162477" cy="118126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344E174D-232D-46E5-AB30-00F9F14CA7E4}"/>
              </a:ext>
            </a:extLst>
          </p:cNvPr>
          <p:cNvSpPr/>
          <p:nvPr/>
        </p:nvSpPr>
        <p:spPr>
          <a:xfrm>
            <a:off x="1808703" y="4222085"/>
            <a:ext cx="1135464" cy="250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35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97" y="1350193"/>
            <a:ext cx="3433137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Na classe App, vamos passar um valor por atributo, para usarmos na incrementação: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D0D013A-CD08-4994-B2FB-1E1408685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26" y="2572544"/>
            <a:ext cx="475363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4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Exercício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537398"/>
            <a:ext cx="8289436" cy="28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1 – Crie um novo projeto </a:t>
            </a: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 chamado exercicio4, limpando todo o conteúdo das pastas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 e recriando os arquivos index.html, index.js e App.js.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2 – Utilizando classes para criar componentes, crie um componente chamado Aluno.js e nele crie parágrafos para receber nome, curso, turma e </a:t>
            </a:r>
            <a:r>
              <a:rPr lang="pt-BR" dirty="0" err="1">
                <a:solidFill>
                  <a:schemeClr val="bg1"/>
                </a:solidFill>
              </a:rPr>
              <a:t>rm</a:t>
            </a:r>
            <a:r>
              <a:rPr lang="pt-BR" dirty="0">
                <a:solidFill>
                  <a:schemeClr val="bg1"/>
                </a:solidFill>
              </a:rPr>
              <a:t> deste aluno.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3 – Em App, crie 3 componentes alunos e em cada um passe através de </a:t>
            </a:r>
            <a:r>
              <a:rPr lang="pt-BR" dirty="0" err="1">
                <a:solidFill>
                  <a:schemeClr val="bg1"/>
                </a:solidFill>
              </a:rPr>
              <a:t>props</a:t>
            </a:r>
            <a:r>
              <a:rPr lang="pt-BR" dirty="0">
                <a:solidFill>
                  <a:schemeClr val="bg1"/>
                </a:solidFill>
              </a:rPr>
              <a:t> os valores de alunos.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1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B79C9-DE39-7843-BC03-4841AAB5A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" y="0"/>
            <a:ext cx="9143492" cy="514508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8DA81EEF-A1C4-524C-8291-9FD6FF5F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5350"/>
            <a:ext cx="6858001" cy="50899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kern="1600" cap="all" spc="115" dirty="0">
                <a:solidFill>
                  <a:srgbClr val="FF0066"/>
                </a:solidFill>
                <a:latin typeface="+mn-lt"/>
              </a:rPr>
              <a:t>Duvidas</a:t>
            </a:r>
          </a:p>
        </p:txBody>
      </p:sp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B24C156A-6256-44A8-B726-DB00055C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670" y="1330538"/>
            <a:ext cx="3070660" cy="307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73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415304-14FF-1C4D-AB55-737A80A8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8" y="173962"/>
            <a:ext cx="8696814" cy="4707231"/>
          </a:xfrm>
          <a:prstGeom prst="rect">
            <a:avLst/>
          </a:prstGeom>
        </p:spPr>
      </p:pic>
      <p:pic>
        <p:nvPicPr>
          <p:cNvPr id="7" name="Imagem 1">
            <a:extLst>
              <a:ext uri="{FF2B5EF4-FFF2-40B4-BE49-F238E27FC236}">
                <a16:creationId xmlns:a16="http://schemas.microsoft.com/office/drawing/2014/main" id="{AF434CA7-D972-404F-932B-7C980E1E9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240" y="848818"/>
            <a:ext cx="3203927" cy="861857"/>
          </a:xfrm>
          <a:prstGeom prst="rect">
            <a:avLst/>
          </a:prstGeom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0671189A-1EFC-405A-B711-45F798EA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19" y="2017640"/>
            <a:ext cx="8090628" cy="1478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Copyright © 2015 - 2021  Prof. Luís Carlos S. Silva</a:t>
            </a:r>
          </a:p>
          <a:p>
            <a:pPr>
              <a:defRPr/>
            </a:pPr>
            <a:r>
              <a:rPr kumimoji="1" lang="en-US" sz="2200" dirty="0">
                <a:solidFill>
                  <a:schemeClr val="bg1">
                    <a:lumMod val="65000"/>
                  </a:schemeClr>
                </a:solidFill>
                <a:cs typeface="Gotham-Bold"/>
              </a:rPr>
              <a:t>                                              Prof. Alexandre Carlos de Jesus</a:t>
            </a:r>
          </a:p>
          <a:p>
            <a:pPr>
              <a:defRPr/>
            </a:pPr>
            <a:endParaRPr kumimoji="1" lang="en-US" sz="1600" dirty="0">
              <a:solidFill>
                <a:schemeClr val="bg1">
                  <a:lumMod val="65000"/>
                </a:schemeClr>
              </a:solidFill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Todos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direitos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reservados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.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Reprodução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divulgação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total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ou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parcial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deste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documento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é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expressamente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proíbido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sem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o </a:t>
            </a:r>
            <a:r>
              <a:rPr kumimoji="1" lang="pt-BR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consentimento formal, por escrito,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 do Professor (</a:t>
            </a:r>
            <a:r>
              <a:rPr kumimoji="1" lang="en-US" sz="1400" dirty="0" err="1">
                <a:solidFill>
                  <a:schemeClr val="bg1">
                    <a:lumMod val="65000"/>
                  </a:schemeClr>
                </a:solidFill>
                <a:cs typeface="Gotham-Book"/>
              </a:rPr>
              <a:t>autor</a:t>
            </a:r>
            <a:r>
              <a:rPr kumimoji="1" lang="en-US" sz="1400" dirty="0">
                <a:solidFill>
                  <a:schemeClr val="bg1">
                    <a:lumMod val="65000"/>
                  </a:schemeClr>
                </a:solidFill>
                <a:cs typeface="Gotham-Book"/>
              </a:rPr>
              <a:t>).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D47819-10C7-400C-9748-993B536AD054}"/>
              </a:ext>
            </a:extLst>
          </p:cNvPr>
          <p:cNvSpPr/>
          <p:nvPr/>
        </p:nvSpPr>
        <p:spPr>
          <a:xfrm>
            <a:off x="466613" y="2086599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4">
            <a:extLst>
              <a:ext uri="{FF2B5EF4-FFF2-40B4-BE49-F238E27FC236}">
                <a16:creationId xmlns:a16="http://schemas.microsoft.com/office/drawing/2014/main" id="{614A65A8-D4BC-4DF4-9DC7-0CD9686B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5" y="1588"/>
            <a:ext cx="9144000" cy="51435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C18692F-CF02-406D-BD9E-8E5914426C03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8223C9F-7E2A-41C4-B375-FC992D4229C2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Luís Carlos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7F0FA4B-8F9F-4E8D-BBDD-19D04D7A3F5A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lsilva@fiap.com.br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5BE19-B068-4D3F-BC62-251BDCE1FDD7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TDS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730CE9-F3D3-458A-96BC-1FE3B2538F55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D6EED5-88A0-4420-BC4A-663354E7C2F6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171044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Novo projeto c/ pasta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src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 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public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do zero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iniciarmos nossos projeto da aula de hoje, vamos criar um novo projeto chamado </a:t>
            </a:r>
            <a:r>
              <a:rPr lang="pt-BR" dirty="0">
                <a:solidFill>
                  <a:srgbClr val="27BED1"/>
                </a:solidFill>
              </a:rPr>
              <a:t>react-aula4</a:t>
            </a:r>
            <a:r>
              <a:rPr lang="pt-BR" dirty="0">
                <a:solidFill>
                  <a:schemeClr val="bg1"/>
                </a:solidFill>
              </a:rPr>
              <a:t> e vamos </a:t>
            </a:r>
            <a:r>
              <a:rPr lang="pt-BR" dirty="0">
                <a:solidFill>
                  <a:srgbClr val="FF0000"/>
                </a:solidFill>
              </a:rPr>
              <a:t>apagar</a:t>
            </a:r>
            <a:r>
              <a:rPr lang="pt-BR" dirty="0">
                <a:solidFill>
                  <a:schemeClr val="bg1"/>
                </a:solidFill>
              </a:rPr>
              <a:t> todos os arquivos das pastas </a:t>
            </a:r>
            <a:r>
              <a:rPr lang="pt-BR" dirty="0" err="1">
                <a:solidFill>
                  <a:srgbClr val="27BED1"/>
                </a:solidFill>
              </a:rPr>
              <a:t>src</a:t>
            </a:r>
            <a:r>
              <a:rPr lang="pt-BR" dirty="0">
                <a:solidFill>
                  <a:srgbClr val="27BED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</a:t>
            </a:r>
            <a:r>
              <a:rPr lang="pt-BR" dirty="0">
                <a:solidFill>
                  <a:srgbClr val="27BED1"/>
                </a:solidFill>
              </a:rPr>
              <a:t> public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m 5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F113AB4B-C332-402C-BC8A-7DA1903DE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1169370" y="2078610"/>
            <a:ext cx="3548558" cy="2314898"/>
          </a:xfrm>
          <a:prstGeom prst="rect">
            <a:avLst/>
          </a:prstGeom>
        </p:spPr>
      </p:pic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6102B2-521D-4CD4-85F0-6344208A6F68}"/>
              </a:ext>
            </a:extLst>
          </p:cNvPr>
          <p:cNvCxnSpPr>
            <a:cxnSpLocks/>
          </p:cNvCxnSpPr>
          <p:nvPr/>
        </p:nvCxnSpPr>
        <p:spPr>
          <a:xfrm>
            <a:off x="2080009" y="3004458"/>
            <a:ext cx="3195375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5275384" y="2306900"/>
            <a:ext cx="1863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Apagamos todos os arquivos da pasta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public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3251C5-5837-4C9F-A5D2-E8886835232B}"/>
              </a:ext>
            </a:extLst>
          </p:cNvPr>
          <p:cNvCxnSpPr>
            <a:cxnSpLocks/>
          </p:cNvCxnSpPr>
          <p:nvPr/>
        </p:nvCxnSpPr>
        <p:spPr>
          <a:xfrm>
            <a:off x="2291024" y="2764995"/>
            <a:ext cx="2984360" cy="239463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Novo projeto c/ pasta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src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 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public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do zero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316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Na pasta </a:t>
            </a:r>
            <a:r>
              <a:rPr lang="pt-BR" dirty="0" err="1">
                <a:solidFill>
                  <a:srgbClr val="27BED1"/>
                </a:solidFill>
              </a:rPr>
              <a:t>public</a:t>
            </a:r>
            <a:r>
              <a:rPr lang="pt-BR" dirty="0">
                <a:solidFill>
                  <a:schemeClr val="bg1"/>
                </a:solidFill>
              </a:rPr>
              <a:t> devemos criar novamente o arquivo </a:t>
            </a:r>
            <a:r>
              <a:rPr lang="pt-BR" dirty="0">
                <a:solidFill>
                  <a:srgbClr val="27BED1"/>
                </a:solidFill>
              </a:rPr>
              <a:t>index.html</a:t>
            </a:r>
            <a:r>
              <a:rPr lang="pt-BR" dirty="0">
                <a:solidFill>
                  <a:schemeClr val="bg1"/>
                </a:solidFill>
              </a:rPr>
              <a:t>, não podemos esquecer de criar uma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com o </a:t>
            </a:r>
            <a:r>
              <a:rPr lang="pt-BR" dirty="0">
                <a:solidFill>
                  <a:srgbClr val="27BED1"/>
                </a:solidFill>
              </a:rPr>
              <a:t>id= ‘root’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6102B2-521D-4CD4-85F0-6344208A6F68}"/>
              </a:ext>
            </a:extLst>
          </p:cNvPr>
          <p:cNvCxnSpPr>
            <a:cxnSpLocks/>
          </p:cNvCxnSpPr>
          <p:nvPr/>
        </p:nvCxnSpPr>
        <p:spPr>
          <a:xfrm>
            <a:off x="2080009" y="3004458"/>
            <a:ext cx="3195375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C822D95-9A95-4257-8126-D87D9A079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953" y="1975374"/>
            <a:ext cx="7727182" cy="2459964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A3251C5-5837-4C9F-A5D2-E8886835232B}"/>
              </a:ext>
            </a:extLst>
          </p:cNvPr>
          <p:cNvCxnSpPr>
            <a:cxnSpLocks/>
          </p:cNvCxnSpPr>
          <p:nvPr/>
        </p:nvCxnSpPr>
        <p:spPr>
          <a:xfrm>
            <a:off x="4034072" y="4113985"/>
            <a:ext cx="638412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Novo projeto c/ pasta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src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public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do zero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76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O próximo passo será recriar o arquivo </a:t>
            </a:r>
            <a:r>
              <a:rPr lang="pt-BR" dirty="0">
                <a:solidFill>
                  <a:srgbClr val="27BED1"/>
                </a:solidFill>
              </a:rPr>
              <a:t>index.js </a:t>
            </a:r>
            <a:r>
              <a:rPr lang="pt-BR" dirty="0">
                <a:solidFill>
                  <a:schemeClr val="bg1"/>
                </a:solidFill>
              </a:rPr>
              <a:t>na pasta scr. Insira o código abaixo para que os componentes que vamos criar a seguir possam ser renderizados no arquivo index.html.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pt-BR" dirty="0">
                <a:solidFill>
                  <a:srgbClr val="00FFFF"/>
                </a:solidFill>
              </a:rPr>
              <a:t>Repare em nossa página no navegador, agora só temos a  </a:t>
            </a:r>
            <a:r>
              <a:rPr lang="pt-BR" dirty="0" err="1">
                <a:solidFill>
                  <a:srgbClr val="00FFFF"/>
                </a:solidFill>
              </a:rPr>
              <a:t>tag</a:t>
            </a:r>
            <a:r>
              <a:rPr lang="pt-BR" dirty="0">
                <a:solidFill>
                  <a:srgbClr val="00FFFF"/>
                </a:solidFill>
              </a:rPr>
              <a:t> h1.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B6BFBCF-8FDD-424D-AACB-51FE79D649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71"/>
          <a:stretch/>
        </p:blipFill>
        <p:spPr>
          <a:xfrm>
            <a:off x="919856" y="2088085"/>
            <a:ext cx="4791744" cy="2524108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6102B2-521D-4CD4-85F0-6344208A6F68}"/>
              </a:ext>
            </a:extLst>
          </p:cNvPr>
          <p:cNvCxnSpPr>
            <a:cxnSpLocks/>
          </p:cNvCxnSpPr>
          <p:nvPr/>
        </p:nvCxnSpPr>
        <p:spPr>
          <a:xfrm flipV="1">
            <a:off x="3933815" y="2275609"/>
            <a:ext cx="2113694" cy="56270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5956502" y="2088085"/>
            <a:ext cx="248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Nos permite usar o JSX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FB7B648-984B-4C71-A42A-DDD4E18E8520}"/>
              </a:ext>
            </a:extLst>
          </p:cNvPr>
          <p:cNvCxnSpPr>
            <a:cxnSpLocks/>
          </p:cNvCxnSpPr>
          <p:nvPr/>
        </p:nvCxnSpPr>
        <p:spPr>
          <a:xfrm flipV="1">
            <a:off x="4572000" y="2838317"/>
            <a:ext cx="1179839" cy="21868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0A82A95-F527-48CE-A85A-CE01BECE6429}"/>
              </a:ext>
            </a:extLst>
          </p:cNvPr>
          <p:cNvSpPr txBox="1"/>
          <p:nvPr/>
        </p:nvSpPr>
        <p:spPr>
          <a:xfrm>
            <a:off x="5711600" y="2628241"/>
            <a:ext cx="31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Nos permite usarmos o VDOM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245A011-AFDB-4D8F-ADCB-86AA9983D196}"/>
              </a:ext>
            </a:extLst>
          </p:cNvPr>
          <p:cNvCxnSpPr>
            <a:cxnSpLocks/>
          </p:cNvCxnSpPr>
          <p:nvPr/>
        </p:nvCxnSpPr>
        <p:spPr>
          <a:xfrm flipV="1">
            <a:off x="3190009" y="3267080"/>
            <a:ext cx="2561830" cy="224582"/>
          </a:xfrm>
          <a:prstGeom prst="line">
            <a:avLst/>
          </a:prstGeom>
          <a:ln w="381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F56D31-239F-4280-9084-233D97578DC9}"/>
              </a:ext>
            </a:extLst>
          </p:cNvPr>
          <p:cNvSpPr txBox="1"/>
          <p:nvPr/>
        </p:nvSpPr>
        <p:spPr>
          <a:xfrm>
            <a:off x="5544021" y="3060039"/>
            <a:ext cx="312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Método para renderizar os componentes na tela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6E4AC42-5191-48AE-A372-65CFEBEFCA36}"/>
              </a:ext>
            </a:extLst>
          </p:cNvPr>
          <p:cNvCxnSpPr>
            <a:cxnSpLocks/>
          </p:cNvCxnSpPr>
          <p:nvPr/>
        </p:nvCxnSpPr>
        <p:spPr>
          <a:xfrm>
            <a:off x="4810991" y="3768836"/>
            <a:ext cx="940848" cy="939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0C6DFC-D04D-4BD3-9928-53C323F27530}"/>
              </a:ext>
            </a:extLst>
          </p:cNvPr>
          <p:cNvSpPr txBox="1"/>
          <p:nvPr/>
        </p:nvSpPr>
        <p:spPr>
          <a:xfrm>
            <a:off x="5711600" y="3656258"/>
            <a:ext cx="31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Conteúdo que será renderizado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841A14F-DF15-4BA4-8B93-130A3C37C73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786094" y="4030554"/>
            <a:ext cx="900609" cy="3083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DD77AF3-30A9-47C0-9979-F154DDEC5BBF}"/>
              </a:ext>
            </a:extLst>
          </p:cNvPr>
          <p:cNvSpPr txBox="1"/>
          <p:nvPr/>
        </p:nvSpPr>
        <p:spPr>
          <a:xfrm>
            <a:off x="5686703" y="4154189"/>
            <a:ext cx="289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Local onde  será renderizado</a:t>
            </a:r>
          </a:p>
        </p:txBody>
      </p:sp>
    </p:spTree>
    <p:extLst>
      <p:ext uri="{BB962C8B-B14F-4D97-AF65-F5344CB8AC3E}">
        <p14:creationId xmlns:p14="http://schemas.microsoft.com/office/powerpoint/2010/main" val="4167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Novo projeto c/ pasta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src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public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do zero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76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Por boa prática, vamos criar um novo componente chamado </a:t>
            </a:r>
            <a:r>
              <a:rPr lang="pt-BR" dirty="0">
                <a:solidFill>
                  <a:srgbClr val="00FFFF"/>
                </a:solidFill>
              </a:rPr>
              <a:t>App.js</a:t>
            </a:r>
            <a:r>
              <a:rPr lang="pt-BR" dirty="0">
                <a:solidFill>
                  <a:schemeClr val="bg1"/>
                </a:solidFill>
              </a:rPr>
              <a:t>, ele será o nosso componente principal. A princípio vamos apenas colocar um h1 dentro, repita o código abaixo: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      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8F9A6E5-EAFC-455C-98A0-F78E0F7D15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070"/>
          <a:stretch/>
        </p:blipFill>
        <p:spPr>
          <a:xfrm>
            <a:off x="856899" y="2035421"/>
            <a:ext cx="4201111" cy="2365757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06102B2-521D-4CD4-85F0-6344208A6F68}"/>
              </a:ext>
            </a:extLst>
          </p:cNvPr>
          <p:cNvCxnSpPr>
            <a:cxnSpLocks/>
          </p:cNvCxnSpPr>
          <p:nvPr/>
        </p:nvCxnSpPr>
        <p:spPr>
          <a:xfrm flipV="1">
            <a:off x="3642413" y="2628850"/>
            <a:ext cx="2113694" cy="56270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5665100" y="2441326"/>
            <a:ext cx="248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Podemos usar uma </a:t>
            </a:r>
            <a:r>
              <a:rPr lang="pt-BR" dirty="0" err="1">
                <a:solidFill>
                  <a:schemeClr val="bg1"/>
                </a:solidFill>
              </a:rPr>
              <a:t>arrow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para deixar o código mais leve.</a:t>
            </a:r>
          </a:p>
        </p:txBody>
      </p:sp>
    </p:spTree>
    <p:extLst>
      <p:ext uri="{BB962C8B-B14F-4D97-AF65-F5344CB8AC3E}">
        <p14:creationId xmlns:p14="http://schemas.microsoft.com/office/powerpoint/2010/main" val="20770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Novo projeto c/ pasta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src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e </a:t>
            </a:r>
            <a:r>
              <a:rPr lang="pt-BR" sz="2800" dirty="0" err="1">
                <a:solidFill>
                  <a:srgbClr val="FF0066"/>
                </a:solidFill>
                <a:ea typeface="Gotham HTF Black" charset="0"/>
                <a:cs typeface="Gotham HTF Black" charset="0"/>
              </a:rPr>
              <a:t>public</a:t>
            </a:r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 do zero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183682"/>
            <a:ext cx="8289436" cy="769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Para o nosso componente App ser reproduzido na tela agora temos que inserir ele no index.js.</a:t>
            </a: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bg1"/>
                </a:solidFill>
              </a:rPr>
              <a:t>       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7CD7E12B-98EF-42EC-9BE9-9EC02CDB2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44" y="2128081"/>
            <a:ext cx="6192114" cy="20386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8A3E3E-CBF0-4E82-B433-F9032325760E}"/>
              </a:ext>
            </a:extLst>
          </p:cNvPr>
          <p:cNvSpPr txBox="1"/>
          <p:nvPr/>
        </p:nvSpPr>
        <p:spPr>
          <a:xfrm>
            <a:off x="6428774" y="2128081"/>
            <a:ext cx="248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Repare que agora conseguimos até deixar em apenas uma linha.</a:t>
            </a:r>
          </a:p>
        </p:txBody>
      </p:sp>
    </p:spTree>
    <p:extLst>
      <p:ext uri="{BB962C8B-B14F-4D97-AF65-F5344CB8AC3E}">
        <p14:creationId xmlns:p14="http://schemas.microsoft.com/office/powerpoint/2010/main" val="35673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6" y="1588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40" y="1779738"/>
            <a:ext cx="7536260" cy="1343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Em </a:t>
            </a: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 temos duas formas de criar componentes, através de funções como temos usado e também através de classes. Apesar de componentes criados como funções tragam recursos mais atuais, é importante aprendermos a trabalhar com componentes de classes para entendermos melhor o funcionamento do </a:t>
            </a:r>
            <a:r>
              <a:rPr lang="pt-BR" dirty="0" err="1">
                <a:solidFill>
                  <a:schemeClr val="bg1"/>
                </a:solidFill>
              </a:rPr>
              <a:t>react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12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>
            <a:extLst>
              <a:ext uri="{FF2B5EF4-FFF2-40B4-BE49-F238E27FC236}">
                <a16:creationId xmlns:a16="http://schemas.microsoft.com/office/drawing/2014/main" id="{7A4381FD-410B-0147-AA12-C8AB8CA7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Com a taxa de rotatividade atual (churn rate), 75% das empresas do S&amp;P 500 serão substituídas por novas até 2027.">
            <a:extLst>
              <a:ext uri="{FF2B5EF4-FFF2-40B4-BE49-F238E27FC236}">
                <a16:creationId xmlns:a16="http://schemas.microsoft.com/office/drawing/2014/main" id="{7BAA889F-ABA8-4512-BC0B-9EDF6ACF6594}"/>
              </a:ext>
            </a:extLst>
          </p:cNvPr>
          <p:cNvSpPr/>
          <p:nvPr/>
        </p:nvSpPr>
        <p:spPr>
          <a:xfrm>
            <a:off x="557002" y="318066"/>
            <a:ext cx="8029086" cy="539090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>
            <a:lvl1pPr>
              <a:defRPr>
                <a:latin typeface="Gotham HTF Light"/>
                <a:ea typeface="Gotham HTF Light"/>
                <a:cs typeface="Gotham HTF Light"/>
                <a:sym typeface="Gotham HTF Light"/>
              </a:defRPr>
            </a:lvl1pPr>
          </a:lstStyle>
          <a:p>
            <a:pPr algn="ctr"/>
            <a:r>
              <a:rPr lang="pt-BR" sz="2800" dirty="0">
                <a:solidFill>
                  <a:srgbClr val="FF0066"/>
                </a:solidFill>
                <a:ea typeface="Gotham HTF Black" charset="0"/>
                <a:cs typeface="Gotham HTF Black" charset="0"/>
              </a:rPr>
              <a:t>Trabalhando com Classes</a:t>
            </a:r>
            <a:endParaRPr lang="pt-BR" sz="4000" dirty="0">
              <a:solidFill>
                <a:srgbClr val="FF0066"/>
              </a:solidFill>
              <a:ea typeface="Gotham HTF Black" charset="0"/>
              <a:cs typeface="Gotham HTF Black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587771D-96DF-4798-81E1-AA4F9193E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52" y="1231464"/>
            <a:ext cx="8289436" cy="189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–"/>
              <a:defRPr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Char char="»"/>
              <a:defRPr>
                <a:solidFill>
                  <a:srgbClr val="000000"/>
                </a:solidFill>
                <a:latin typeface="+mn-lt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Na pasta componentes, crie um arquivo chamado PrimeiraClasse.js e insira o código abaixo: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Download Sky Betting &amp;amp; Gaming Technology - React Native Logo Png - Full  Size PNG Image - PNGkit">
            <a:extLst>
              <a:ext uri="{FF2B5EF4-FFF2-40B4-BE49-F238E27FC236}">
                <a16:creationId xmlns:a16="http://schemas.microsoft.com/office/drawing/2014/main" id="{39316938-5A79-4780-88C0-CE53B3A97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5"/>
          <a:stretch/>
        </p:blipFill>
        <p:spPr bwMode="auto">
          <a:xfrm>
            <a:off x="296652" y="188395"/>
            <a:ext cx="756179" cy="91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C6E84593-7B48-4C1F-B2D4-A3BCE6F93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329" y="1972421"/>
            <a:ext cx="4448796" cy="29150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D00AAA-495E-4FC1-BC48-8D3770C084AE}"/>
              </a:ext>
            </a:extLst>
          </p:cNvPr>
          <p:cNvSpPr txBox="1"/>
          <p:nvPr/>
        </p:nvSpPr>
        <p:spPr>
          <a:xfrm>
            <a:off x="6059157" y="2436438"/>
            <a:ext cx="293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deve ficar dentro do método render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CD58990-4E46-4BB4-BCE5-73019BF5949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05424" y="2759604"/>
            <a:ext cx="2853733" cy="204422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94A8768-8B86-4A57-8BAD-4399296469D2}"/>
              </a:ext>
            </a:extLst>
          </p:cNvPr>
          <p:cNvSpPr txBox="1"/>
          <p:nvPr/>
        </p:nvSpPr>
        <p:spPr>
          <a:xfrm>
            <a:off x="296652" y="2713437"/>
            <a:ext cx="1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É uma classe JS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5E4F795-E74E-470A-A34E-FC1DB1235D1D}"/>
              </a:ext>
            </a:extLst>
          </p:cNvPr>
          <p:cNvCxnSpPr>
            <a:cxnSpLocks/>
          </p:cNvCxnSpPr>
          <p:nvPr/>
        </p:nvCxnSpPr>
        <p:spPr>
          <a:xfrm flipV="1">
            <a:off x="1317417" y="2561734"/>
            <a:ext cx="631963" cy="19787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D30EDCF-CAC8-4ED1-A0FE-E985A0B92755}"/>
              </a:ext>
            </a:extLst>
          </p:cNvPr>
          <p:cNvSpPr txBox="1"/>
          <p:nvPr/>
        </p:nvSpPr>
        <p:spPr>
          <a:xfrm>
            <a:off x="6162807" y="1877464"/>
            <a:ext cx="2157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Estende </a:t>
            </a:r>
            <a:r>
              <a:rPr lang="pt-BR" dirty="0" err="1">
                <a:solidFill>
                  <a:schemeClr val="bg1"/>
                </a:solidFill>
              </a:rPr>
              <a:t>component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E526444-A673-434E-BD82-37365DCDF58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251889" y="2062130"/>
            <a:ext cx="910918" cy="384768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44D8DC-BB2B-42FF-BE86-7608BF02888A}"/>
              </a:ext>
            </a:extLst>
          </p:cNvPr>
          <p:cNvSpPr txBox="1"/>
          <p:nvPr/>
        </p:nvSpPr>
        <p:spPr>
          <a:xfrm>
            <a:off x="6591719" y="4180691"/>
            <a:ext cx="2070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Não se esqueça em chamar no App</a:t>
            </a:r>
          </a:p>
        </p:txBody>
      </p:sp>
    </p:spTree>
    <p:extLst>
      <p:ext uri="{BB962C8B-B14F-4D97-AF65-F5344CB8AC3E}">
        <p14:creationId xmlns:p14="http://schemas.microsoft.com/office/powerpoint/2010/main" val="267317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6490</TotalTime>
  <Words>1005</Words>
  <Application>Microsoft Office PowerPoint</Application>
  <PresentationFormat>Personalizar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Gotham HTF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Duvidas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</dc:title>
  <dc:creator>Adri</dc:creator>
  <cp:lastModifiedBy>Luis Carlos de Souza Silva</cp:lastModifiedBy>
  <cp:revision>252</cp:revision>
  <cp:lastPrinted>2019-04-22T09:47:24Z</cp:lastPrinted>
  <dcterms:created xsi:type="dcterms:W3CDTF">2018-09-06T21:03:44Z</dcterms:created>
  <dcterms:modified xsi:type="dcterms:W3CDTF">2021-08-23T05:58:46Z</dcterms:modified>
</cp:coreProperties>
</file>