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4"/>
  </p:notesMasterIdLst>
  <p:sldIdLst>
    <p:sldId id="273" r:id="rId2"/>
    <p:sldId id="361" r:id="rId3"/>
    <p:sldId id="291" r:id="rId4"/>
    <p:sldId id="363" r:id="rId5"/>
    <p:sldId id="364" r:id="rId6"/>
    <p:sldId id="365" r:id="rId7"/>
    <p:sldId id="366" r:id="rId8"/>
    <p:sldId id="367" r:id="rId9"/>
    <p:sldId id="368" r:id="rId10"/>
    <p:sldId id="362" r:id="rId11"/>
    <p:sldId id="300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279" r:id="rId32"/>
    <p:sldId id="369" r:id="rId33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27BED1"/>
    <a:srgbClr val="FF7171"/>
    <a:srgbClr val="000000"/>
    <a:srgbClr val="3F484E"/>
    <a:srgbClr val="384045"/>
    <a:srgbClr val="6B7981"/>
    <a:srgbClr val="91A3AD"/>
    <a:srgbClr val="E9E7E9"/>
    <a:srgbClr val="DDDC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87" autoAdjust="0"/>
    <p:restoredTop sz="96144" autoAdjust="0"/>
  </p:normalViewPr>
  <p:slideViewPr>
    <p:cSldViewPr snapToGrid="0">
      <p:cViewPr varScale="1">
        <p:scale>
          <a:sx n="95" d="100"/>
          <a:sy n="95" d="100"/>
        </p:scale>
        <p:origin x="3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C81CE-FB94-4248-B4E5-3C486FF8B8C5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0A24E-4142-4E5E-8C4B-7360D58138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503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72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31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7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91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83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29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87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7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59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37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617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1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54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472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768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984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797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234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222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17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174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334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0A24E-4142-4E5E-8C4B-7360D5813848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0147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0A24E-4142-4E5E-8C4B-7360D5813848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093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88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02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01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8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6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17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46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82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28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62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01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5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20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18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94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65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57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C6B1E-A4B4-41C3-B48A-C45C13CD585D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78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2F244A-776D-FD48-9FEA-6CB471A1F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93" y="182172"/>
            <a:ext cx="8696814" cy="4707231"/>
          </a:xfrm>
          <a:prstGeom prst="rect">
            <a:avLst/>
          </a:prstGeom>
        </p:spPr>
      </p:pic>
      <p:pic>
        <p:nvPicPr>
          <p:cNvPr id="5" name="Imagem 1">
            <a:extLst>
              <a:ext uri="{FF2B5EF4-FFF2-40B4-BE49-F238E27FC236}">
                <a16:creationId xmlns:a16="http://schemas.microsoft.com/office/drawing/2014/main" id="{D9490F49-5D15-446D-9A50-E4233900F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3593" y="2104860"/>
            <a:ext cx="3203927" cy="86185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E028DAC-D97E-4957-9DB3-1CAFC9B9EA98}"/>
              </a:ext>
            </a:extLst>
          </p:cNvPr>
          <p:cNvSpPr txBox="1"/>
          <p:nvPr/>
        </p:nvSpPr>
        <p:spPr>
          <a:xfrm>
            <a:off x="3998182" y="2966717"/>
            <a:ext cx="2370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>
                    <a:lumMod val="65000"/>
                  </a:schemeClr>
                </a:solidFill>
              </a:rPr>
              <a:t>GRADUAÇÃO</a:t>
            </a:r>
          </a:p>
        </p:txBody>
      </p:sp>
    </p:spTree>
    <p:extLst>
      <p:ext uri="{BB962C8B-B14F-4D97-AF65-F5344CB8AC3E}">
        <p14:creationId xmlns:p14="http://schemas.microsoft.com/office/powerpoint/2010/main" val="52459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5" y="11636"/>
            <a:ext cx="9144000" cy="5143500"/>
          </a:xfrm>
          <a:prstGeom prst="rect">
            <a:avLst/>
          </a:prstGeom>
        </p:spPr>
      </p:pic>
      <p:sp>
        <p:nvSpPr>
          <p:cNvPr id="6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7C556EA-BEC3-364C-808E-860B702EDC68}"/>
              </a:ext>
            </a:extLst>
          </p:cNvPr>
          <p:cNvSpPr/>
          <p:nvPr/>
        </p:nvSpPr>
        <p:spPr>
          <a:xfrm>
            <a:off x="2377587" y="1921186"/>
            <a:ext cx="4495486" cy="6622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3600" dirty="0">
                <a:solidFill>
                  <a:srgbClr val="FF0066"/>
                </a:solidFill>
                <a:latin typeface="+mn-lt"/>
                <a:ea typeface="Gotham HTF Black" charset="0"/>
                <a:cs typeface="Gotham HTF Black" charset="0"/>
              </a:rPr>
              <a:t>HTML – Formulários</a:t>
            </a:r>
          </a:p>
        </p:txBody>
      </p:sp>
    </p:spTree>
    <p:extLst>
      <p:ext uri="{BB962C8B-B14F-4D97-AF65-F5344CB8AC3E}">
        <p14:creationId xmlns:p14="http://schemas.microsoft.com/office/powerpoint/2010/main" val="2999109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Formulários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52" y="1634547"/>
            <a:ext cx="8421584" cy="1450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57150" indent="0" algn="just">
              <a:buNone/>
            </a:pPr>
            <a:r>
              <a:rPr lang="pt-BR" sz="2000" b="0" i="0" u="none" strike="noStrike" dirty="0">
                <a:solidFill>
                  <a:srgbClr val="FBFBF5"/>
                </a:solidFill>
                <a:effectLst/>
              </a:rPr>
              <a:t>Formulários em HTML5 proporcionam uma melhor experiência para usuários por permitirem que eles sejam mais consistentes entre diferentes sites obtendo um feedback imediato sobre a entrada de dados. Essa experiência também é oferecidas à usuários que possuem scripts desabilitados em seus navegadores.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52" y="-80730"/>
            <a:ext cx="781826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ctr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2" charset="0"/>
              </a:rPr>
              <a:t>HTML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»"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charset="2"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1028" name="Picture 4" descr="Html Ícone Web - Imagens grátis no Pixabay">
            <a:extLst>
              <a:ext uri="{FF2B5EF4-FFF2-40B4-BE49-F238E27FC236}">
                <a16:creationId xmlns:a16="http://schemas.microsoft.com/office/drawing/2014/main" id="{E92191BE-AECB-416B-A4EE-9B7CB9F86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2" y="245989"/>
            <a:ext cx="781826" cy="61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92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Formulários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52" y="1634547"/>
            <a:ext cx="8421584" cy="1450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2000" b="0" i="0" u="none" strike="noStrike" dirty="0">
                <a:solidFill>
                  <a:srgbClr val="FBFBF5"/>
                </a:solidFill>
                <a:effectLst/>
                <a:latin typeface="YACgEVg3xZg 0"/>
              </a:rPr>
              <a:t>Representa uma seção de um documento que contém controles interativos que permitem ao usuário submeter informação a um determinado servidor web.</a:t>
            </a:r>
            <a:endParaRPr lang="pt-BR" sz="2000" dirty="0">
              <a:solidFill>
                <a:srgbClr val="FBFBF5"/>
              </a:solidFill>
              <a:effectLst/>
              <a:latin typeface="YACgEVg3xZg 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52" y="-80730"/>
            <a:ext cx="781826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ctr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2" charset="0"/>
              </a:rPr>
              <a:t>HTML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»"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charset="2"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1028" name="Picture 4" descr="Html Ícone Web - Imagens grátis no Pixabay">
            <a:extLst>
              <a:ext uri="{FF2B5EF4-FFF2-40B4-BE49-F238E27FC236}">
                <a16:creationId xmlns:a16="http://schemas.microsoft.com/office/drawing/2014/main" id="{E92191BE-AECB-416B-A4EE-9B7CB9F86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2" y="245989"/>
            <a:ext cx="781826" cy="61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F3C60B2C-624E-416A-A669-E47A49257E75}"/>
              </a:ext>
            </a:extLst>
          </p:cNvPr>
          <p:cNvSpPr/>
          <p:nvPr/>
        </p:nvSpPr>
        <p:spPr>
          <a:xfrm>
            <a:off x="557001" y="939474"/>
            <a:ext cx="2457503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TAG FORM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0F14A26-F730-44B4-8B3C-C69010915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3206" y="3014673"/>
            <a:ext cx="3876675" cy="933450"/>
          </a:xfrm>
          <a:prstGeom prst="rect">
            <a:avLst/>
          </a:prstGeom>
          <a:ln>
            <a:solidFill>
              <a:srgbClr val="FF0066"/>
            </a:solidFill>
          </a:ln>
        </p:spPr>
      </p:pic>
    </p:spTree>
    <p:extLst>
      <p:ext uri="{BB962C8B-B14F-4D97-AF65-F5344CB8AC3E}">
        <p14:creationId xmlns:p14="http://schemas.microsoft.com/office/powerpoint/2010/main" val="339381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Formulários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52" y="1634547"/>
            <a:ext cx="8421584" cy="1450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2000" b="1" i="0" u="none" strike="noStrike" dirty="0" err="1">
                <a:solidFill>
                  <a:srgbClr val="FFFF00"/>
                </a:solidFill>
                <a:effectLst/>
                <a:latin typeface="YACgEVg3xZg 0"/>
              </a:rPr>
              <a:t>Name</a:t>
            </a:r>
            <a:r>
              <a:rPr lang="pt-BR" sz="2000" b="1" i="0" u="none" strike="noStrike" dirty="0">
                <a:solidFill>
                  <a:srgbClr val="FFFF00"/>
                </a:solidFill>
                <a:effectLst/>
                <a:latin typeface="YACgEVg3xZg 0"/>
              </a:rPr>
              <a:t>:</a:t>
            </a:r>
            <a:r>
              <a:rPr lang="pt-BR" sz="2000" b="1" i="0" u="none" strike="noStrike" dirty="0">
                <a:solidFill>
                  <a:srgbClr val="FBFBF5"/>
                </a:solidFill>
                <a:effectLst/>
                <a:latin typeface="YACgEVg3xZg 0"/>
              </a:rPr>
              <a:t> 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  <a:latin typeface="YACgEVg3xZg 0"/>
              </a:rPr>
              <a:t>identificadores do formulário.</a:t>
            </a:r>
            <a:endParaRPr lang="pt-BR" sz="2000" dirty="0">
              <a:solidFill>
                <a:srgbClr val="FBFBF5"/>
              </a:solidFill>
              <a:effectLst/>
              <a:latin typeface="YACgEVg3xZg 0"/>
            </a:endParaRPr>
          </a:p>
          <a:p>
            <a:pPr marL="0" indent="0">
              <a:buNone/>
            </a:pPr>
            <a:r>
              <a:rPr lang="pt-BR" sz="2000" b="1" i="0" u="none" strike="noStrike" dirty="0" err="1">
                <a:solidFill>
                  <a:srgbClr val="00B0F0"/>
                </a:solidFill>
                <a:effectLst/>
                <a:latin typeface="YACgEVg3xZg 0"/>
              </a:rPr>
              <a:t>Action</a:t>
            </a:r>
            <a:r>
              <a:rPr lang="pt-BR" sz="2000" b="1" i="0" u="none" strike="noStrike" dirty="0">
                <a:solidFill>
                  <a:srgbClr val="00B0F0"/>
                </a:solidFill>
                <a:effectLst/>
                <a:latin typeface="YACgEVg3xZg 0"/>
              </a:rPr>
              <a:t>:</a:t>
            </a:r>
            <a:r>
              <a:rPr lang="pt-BR" sz="2000" b="1" i="0" u="none" strike="noStrike" dirty="0">
                <a:solidFill>
                  <a:srgbClr val="FBFBF5"/>
                </a:solidFill>
                <a:effectLst/>
                <a:latin typeface="YACgEVg3xZg 0"/>
              </a:rPr>
              <a:t> 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  <a:latin typeface="YACgEVg3xZg 0"/>
              </a:rPr>
              <a:t>ação que o formulário terá assim que o botão SUBMIT for pressionado.</a:t>
            </a:r>
            <a:endParaRPr lang="pt-BR" sz="2000" dirty="0">
              <a:solidFill>
                <a:srgbClr val="FBFBF5"/>
              </a:solidFill>
              <a:effectLst/>
              <a:latin typeface="YACgEVg3xZg 0"/>
            </a:endParaRPr>
          </a:p>
          <a:p>
            <a:pPr marL="0" indent="0">
              <a:buNone/>
            </a:pPr>
            <a:r>
              <a:rPr lang="pt-BR" sz="2000" b="1" i="0" u="none" strike="noStrike" dirty="0" err="1">
                <a:solidFill>
                  <a:srgbClr val="92D050"/>
                </a:solidFill>
                <a:effectLst/>
                <a:latin typeface="YACgEVg3xZg 0"/>
              </a:rPr>
              <a:t>Method</a:t>
            </a:r>
            <a:r>
              <a:rPr lang="pt-BR" sz="2000" b="1" i="0" u="none" strike="noStrike" dirty="0">
                <a:solidFill>
                  <a:srgbClr val="92D050"/>
                </a:solidFill>
                <a:effectLst/>
                <a:latin typeface="YACgEVg3xZg 0"/>
              </a:rPr>
              <a:t>:</a:t>
            </a:r>
            <a:r>
              <a:rPr lang="pt-BR" sz="2000" b="1" i="0" u="none" strike="noStrike" dirty="0">
                <a:solidFill>
                  <a:srgbClr val="FBFBF5"/>
                </a:solidFill>
                <a:effectLst/>
                <a:latin typeface="YACgEVg3xZg 0"/>
              </a:rPr>
              <a:t> 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  <a:latin typeface="YACgEVg3xZg 0"/>
              </a:rPr>
              <a:t>forma de envio de dados do formulário, podendo ser GET ou POST.</a:t>
            </a:r>
            <a:endParaRPr lang="pt-BR" sz="2000" dirty="0">
              <a:solidFill>
                <a:srgbClr val="FBFBF5"/>
              </a:solidFill>
              <a:effectLst/>
              <a:latin typeface="YACgEVg3xZg 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52" y="-80730"/>
            <a:ext cx="781826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ctr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2" charset="0"/>
              </a:rPr>
              <a:t>HTML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1028" name="Picture 4" descr="Html Ícone Web - Imagens grátis no Pixabay">
            <a:extLst>
              <a:ext uri="{FF2B5EF4-FFF2-40B4-BE49-F238E27FC236}">
                <a16:creationId xmlns:a16="http://schemas.microsoft.com/office/drawing/2014/main" id="{E92191BE-AECB-416B-A4EE-9B7CB9F86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2" y="245989"/>
            <a:ext cx="781826" cy="61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F3C60B2C-624E-416A-A669-E47A49257E75}"/>
              </a:ext>
            </a:extLst>
          </p:cNvPr>
          <p:cNvSpPr/>
          <p:nvPr/>
        </p:nvSpPr>
        <p:spPr>
          <a:xfrm>
            <a:off x="301926" y="939475"/>
            <a:ext cx="6074914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TAG FORM – principais atributos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12D16E4-60C9-4BC2-B15D-4DE874E35B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956" y="3084845"/>
            <a:ext cx="7113136" cy="1014727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4BC3809-5B06-48AE-BB9D-FE71E7904258}"/>
              </a:ext>
            </a:extLst>
          </p:cNvPr>
          <p:cNvCxnSpPr>
            <a:cxnSpLocks/>
          </p:cNvCxnSpPr>
          <p:nvPr/>
        </p:nvCxnSpPr>
        <p:spPr>
          <a:xfrm>
            <a:off x="1824693" y="3428729"/>
            <a:ext cx="1417271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882C2F9-AB6E-4470-9C69-35EF2921CDF9}"/>
              </a:ext>
            </a:extLst>
          </p:cNvPr>
          <p:cNvCxnSpPr>
            <a:cxnSpLocks/>
          </p:cNvCxnSpPr>
          <p:nvPr/>
        </p:nvCxnSpPr>
        <p:spPr>
          <a:xfrm flipV="1">
            <a:off x="3473384" y="3428729"/>
            <a:ext cx="2345525" cy="665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2E76E375-B880-4259-9FDB-809F439845AB}"/>
              </a:ext>
            </a:extLst>
          </p:cNvPr>
          <p:cNvCxnSpPr>
            <a:cxnSpLocks/>
          </p:cNvCxnSpPr>
          <p:nvPr/>
        </p:nvCxnSpPr>
        <p:spPr>
          <a:xfrm>
            <a:off x="6047509" y="3421966"/>
            <a:ext cx="1700645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82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1636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Formulários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26" y="1370312"/>
            <a:ext cx="8421584" cy="220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2000" b="0" i="0" u="none" strike="noStrike" dirty="0">
                <a:solidFill>
                  <a:srgbClr val="FBFBF5"/>
                </a:solidFill>
                <a:effectLst/>
                <a:latin typeface="YACgEVg3xZg 0"/>
              </a:rPr>
              <a:t>Define vários tipos de entrada de dados e controles.</a:t>
            </a:r>
            <a:endParaRPr lang="pt-BR" sz="2000" dirty="0">
              <a:solidFill>
                <a:srgbClr val="FBFBF5"/>
              </a:solidFill>
              <a:effectLst/>
              <a:latin typeface="YACgEVg3xZg 0"/>
            </a:endParaRPr>
          </a:p>
          <a:p>
            <a:pPr marL="0" indent="0">
              <a:buNone/>
            </a:pPr>
            <a:r>
              <a:rPr lang="pt-BR" sz="2000" b="0" i="0" u="none" strike="noStrike" dirty="0">
                <a:solidFill>
                  <a:srgbClr val="FBFBF5"/>
                </a:solidFill>
                <a:effectLst/>
                <a:latin typeface="YACgEVg3xZg 0"/>
              </a:rPr>
              <a:t>Possui os atributos principais:</a:t>
            </a:r>
            <a:endParaRPr lang="pt-BR" sz="2000" dirty="0">
              <a:solidFill>
                <a:srgbClr val="FBFBF5"/>
              </a:solidFill>
              <a:effectLst/>
              <a:latin typeface="YACgEVg3xZg 0"/>
            </a:endParaRPr>
          </a:p>
          <a:p>
            <a:pPr marL="0" indent="0">
              <a:buNone/>
            </a:pPr>
            <a:r>
              <a:rPr lang="pt-BR" sz="2000" b="0" i="0" u="none" strike="noStrike" dirty="0" err="1">
                <a:solidFill>
                  <a:srgbClr val="FFFF00"/>
                </a:solidFill>
                <a:effectLst/>
              </a:rPr>
              <a:t>name</a:t>
            </a:r>
            <a:r>
              <a:rPr lang="pt-BR" sz="2000" b="0" i="0" u="none" strike="noStrike" dirty="0">
                <a:solidFill>
                  <a:srgbClr val="FFFF00"/>
                </a:solidFill>
                <a:effectLst/>
              </a:rPr>
              <a:t>= "valor" - 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</a:rPr>
              <a:t>Especifica o nome do campo, será utilizado para recuperar o valor inserido pelo usuário.</a:t>
            </a:r>
            <a:endParaRPr lang="pt-BR" sz="2000" dirty="0"/>
          </a:p>
          <a:p>
            <a:pPr marL="0" indent="0">
              <a:buNone/>
            </a:pPr>
            <a:r>
              <a:rPr lang="pt-BR" sz="2000" b="0" i="0" u="none" strike="noStrike" dirty="0" err="1">
                <a:solidFill>
                  <a:srgbClr val="00B0F0"/>
                </a:solidFill>
                <a:effectLst/>
              </a:rPr>
              <a:t>type</a:t>
            </a:r>
            <a:r>
              <a:rPr lang="pt-BR" sz="2000" b="0" i="0" u="none" strike="noStrike" dirty="0">
                <a:solidFill>
                  <a:srgbClr val="00B0F0"/>
                </a:solidFill>
                <a:effectLst/>
              </a:rPr>
              <a:t> = "valor" 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</a:rPr>
              <a:t>- especifica o tipo de dados de entrada que o campo receberá.</a:t>
            </a:r>
            <a:endParaRPr lang="pt-BR" sz="2000" dirty="0"/>
          </a:p>
          <a:p>
            <a:pPr marL="0" indent="0">
              <a:buNone/>
            </a:pPr>
            <a:r>
              <a:rPr lang="pt-BR" sz="2000" b="0" i="0" u="none" strike="noStrike" dirty="0">
                <a:solidFill>
                  <a:srgbClr val="FBFBF5"/>
                </a:solidFill>
                <a:effectLst/>
                <a:latin typeface="YACgEVg3xZg 0"/>
              </a:rPr>
              <a:t>Vamos usar por enquanto o </a:t>
            </a:r>
            <a:r>
              <a:rPr lang="pt-BR" sz="2000" b="0" i="0" u="none" strike="noStrike" dirty="0" err="1">
                <a:solidFill>
                  <a:srgbClr val="FBFBF5"/>
                </a:solidFill>
                <a:effectLst/>
                <a:latin typeface="YACgEVg3xZg 0"/>
              </a:rPr>
              <a:t>type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  <a:latin typeface="YACgEVg3xZg 0"/>
              </a:rPr>
              <a:t> "</a:t>
            </a:r>
            <a:r>
              <a:rPr lang="pt-BR" sz="2000" b="0" i="0" u="none" strike="noStrike" dirty="0" err="1">
                <a:solidFill>
                  <a:srgbClr val="FBFBF5"/>
                </a:solidFill>
                <a:effectLst/>
                <a:latin typeface="YACgEVg3xZg 0"/>
              </a:rPr>
              <a:t>text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  <a:latin typeface="YACgEVg3xZg 0"/>
              </a:rPr>
              <a:t>" logo veremos outros tipos.</a:t>
            </a:r>
            <a:endParaRPr lang="pt-BR" sz="2000" dirty="0">
              <a:solidFill>
                <a:srgbClr val="000000"/>
              </a:solidFill>
              <a:effectLst/>
              <a:latin typeface="YACgEVg3xZg 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52" y="-80730"/>
            <a:ext cx="781826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ctr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2" charset="0"/>
              </a:rPr>
              <a:t>HTML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1028" name="Picture 4" descr="Html Ícone Web - Imagens grátis no Pixabay">
            <a:extLst>
              <a:ext uri="{FF2B5EF4-FFF2-40B4-BE49-F238E27FC236}">
                <a16:creationId xmlns:a16="http://schemas.microsoft.com/office/drawing/2014/main" id="{E92191BE-AECB-416B-A4EE-9B7CB9F86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2" y="245989"/>
            <a:ext cx="781826" cy="61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F3C60B2C-624E-416A-A669-E47A49257E75}"/>
              </a:ext>
            </a:extLst>
          </p:cNvPr>
          <p:cNvSpPr/>
          <p:nvPr/>
        </p:nvSpPr>
        <p:spPr>
          <a:xfrm>
            <a:off x="301926" y="939475"/>
            <a:ext cx="6074914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TAG INPUT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392E0FC-13A8-43D7-9E69-2E4C00A3B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0153" y="3858791"/>
            <a:ext cx="4324350" cy="457200"/>
          </a:xfrm>
          <a:prstGeom prst="rect">
            <a:avLst/>
          </a:prstGeom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1DE702F4-0AB9-4A79-B57F-76186064EC5B}"/>
              </a:ext>
            </a:extLst>
          </p:cNvPr>
          <p:cNvCxnSpPr>
            <a:cxnSpLocks/>
          </p:cNvCxnSpPr>
          <p:nvPr/>
        </p:nvCxnSpPr>
        <p:spPr>
          <a:xfrm>
            <a:off x="2990301" y="4212501"/>
            <a:ext cx="1417271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D901294-E234-441B-AF45-B7B324B164DE}"/>
              </a:ext>
            </a:extLst>
          </p:cNvPr>
          <p:cNvCxnSpPr>
            <a:cxnSpLocks/>
          </p:cNvCxnSpPr>
          <p:nvPr/>
        </p:nvCxnSpPr>
        <p:spPr>
          <a:xfrm>
            <a:off x="4690147" y="4212501"/>
            <a:ext cx="1417271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44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Formulários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52" y="1165835"/>
            <a:ext cx="8421584" cy="424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2000" b="0" i="0" u="none" strike="noStrike" dirty="0">
                <a:solidFill>
                  <a:srgbClr val="FBFBF5"/>
                </a:solidFill>
                <a:effectLst/>
                <a:latin typeface="YACgEVg3xZg 0"/>
              </a:rPr>
              <a:t>Então o código fica assim:</a:t>
            </a:r>
            <a:endParaRPr lang="pt-BR" sz="2000" dirty="0">
              <a:solidFill>
                <a:srgbClr val="000000"/>
              </a:solidFill>
              <a:effectLst/>
              <a:latin typeface="YACgEVg3xZg 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52" y="-80730"/>
            <a:ext cx="781826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ctr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2" charset="0"/>
              </a:rPr>
              <a:t>HTML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1028" name="Picture 4" descr="Html Ícone Web - Imagens grátis no Pixabay">
            <a:extLst>
              <a:ext uri="{FF2B5EF4-FFF2-40B4-BE49-F238E27FC236}">
                <a16:creationId xmlns:a16="http://schemas.microsoft.com/office/drawing/2014/main" id="{E92191BE-AECB-416B-A4EE-9B7CB9F86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2" y="245989"/>
            <a:ext cx="781826" cy="61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FC94DFA-CEDD-4A44-8117-801493D59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578" y="2274732"/>
            <a:ext cx="7138935" cy="170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7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Formulários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26" y="1370312"/>
            <a:ext cx="8421584" cy="220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2000" b="0" i="0" u="none" strike="noStrike" dirty="0">
                <a:solidFill>
                  <a:srgbClr val="FBFBF5"/>
                </a:solidFill>
                <a:effectLst/>
                <a:latin typeface="YACgEVg3xZg 0"/>
              </a:rPr>
              <a:t>Você percebeu que deixamos soltas as palavras Nome: e </a:t>
            </a:r>
            <a:r>
              <a:rPr lang="pt-BR" sz="2000" b="0" i="0" u="none" strike="noStrike" dirty="0" err="1">
                <a:solidFill>
                  <a:srgbClr val="FBFBF5"/>
                </a:solidFill>
                <a:effectLst/>
                <a:latin typeface="YACgEVg3xZg 0"/>
              </a:rPr>
              <a:t>Email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  <a:latin typeface="YACgEVg3xZg 0"/>
              </a:rPr>
              <a:t>: que colocamos antes dos campos para o usuário saber do que eles se tratavam, isso não é uma boa prática. Para estas palavras existe uma TAG específica chamada </a:t>
            </a:r>
            <a:r>
              <a:rPr lang="pt-BR" sz="2000" b="0" i="0" u="none" strike="noStrike" dirty="0" err="1">
                <a:solidFill>
                  <a:srgbClr val="FBFBF5"/>
                </a:solidFill>
                <a:effectLst/>
                <a:latin typeface="YACgEVg3xZg 0"/>
              </a:rPr>
              <a:t>label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  <a:latin typeface="YACgEVg3xZg 0"/>
              </a:rPr>
              <a:t>, ela é o rótulo do campo.</a:t>
            </a:r>
            <a:endParaRPr lang="pt-BR" sz="2000" dirty="0">
              <a:solidFill>
                <a:srgbClr val="FBFBF5"/>
              </a:solidFill>
              <a:effectLst/>
              <a:latin typeface="YACgEVg3xZg 0"/>
            </a:endParaRPr>
          </a:p>
          <a:p>
            <a:pPr marL="0" indent="0">
              <a:buNone/>
            </a:pPr>
            <a:r>
              <a:rPr lang="pt-BR" sz="2000" b="0" i="0" u="none" strike="noStrike" dirty="0">
                <a:solidFill>
                  <a:srgbClr val="FBFBF5"/>
                </a:solidFill>
                <a:effectLst/>
                <a:latin typeface="YACgEVg3xZg 0"/>
              </a:rPr>
              <a:t>Para relacionarmos uma </a:t>
            </a:r>
            <a:r>
              <a:rPr lang="pt-BR" sz="2000" b="0" i="0" u="none" strike="noStrike" dirty="0" err="1">
                <a:solidFill>
                  <a:srgbClr val="FBFBF5"/>
                </a:solidFill>
                <a:effectLst/>
                <a:latin typeface="YACgEVg3xZg 0"/>
              </a:rPr>
              <a:t>label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  <a:latin typeface="YACgEVg3xZg 0"/>
              </a:rPr>
              <a:t> (rótulo) a um input (campo) devemos utilizar os atributos for na </a:t>
            </a:r>
            <a:r>
              <a:rPr lang="pt-BR" sz="2000" b="0" i="0" u="none" strike="noStrike" dirty="0" err="1">
                <a:solidFill>
                  <a:srgbClr val="FBFBF5"/>
                </a:solidFill>
                <a:effectLst/>
                <a:latin typeface="YACgEVg3xZg 0"/>
              </a:rPr>
              <a:t>label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  <a:latin typeface="YACgEVg3xZg 0"/>
              </a:rPr>
              <a:t> e o id no campo. </a:t>
            </a:r>
            <a:endParaRPr lang="pt-BR" sz="2000" dirty="0">
              <a:solidFill>
                <a:srgbClr val="FBFBF5"/>
              </a:solidFill>
              <a:effectLst/>
              <a:latin typeface="YACgEVg3xZg 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52" y="-80730"/>
            <a:ext cx="781826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ctr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2" charset="0"/>
              </a:rPr>
              <a:t>HTML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1028" name="Picture 4" descr="Html Ícone Web - Imagens grátis no Pixabay">
            <a:extLst>
              <a:ext uri="{FF2B5EF4-FFF2-40B4-BE49-F238E27FC236}">
                <a16:creationId xmlns:a16="http://schemas.microsoft.com/office/drawing/2014/main" id="{E92191BE-AECB-416B-A4EE-9B7CB9F86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2" y="245989"/>
            <a:ext cx="781826" cy="61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F3C60B2C-624E-416A-A669-E47A49257E75}"/>
              </a:ext>
            </a:extLst>
          </p:cNvPr>
          <p:cNvSpPr/>
          <p:nvPr/>
        </p:nvSpPr>
        <p:spPr>
          <a:xfrm>
            <a:off x="301926" y="939475"/>
            <a:ext cx="6074914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TAG LABEL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F3D36D5-F7D3-4A36-A9B3-2682D05313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0430" y="3434088"/>
            <a:ext cx="61245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1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Formulários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52" y="1165835"/>
            <a:ext cx="8421584" cy="424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2000" b="0" i="0" u="none" strike="noStrike" dirty="0">
                <a:solidFill>
                  <a:srgbClr val="FBFBF5"/>
                </a:solidFill>
                <a:effectLst/>
                <a:latin typeface="YACgEVg3xZg 0"/>
              </a:rPr>
              <a:t>Então o código fica assim:</a:t>
            </a:r>
            <a:endParaRPr lang="pt-BR" sz="2000" dirty="0">
              <a:solidFill>
                <a:srgbClr val="000000"/>
              </a:solidFill>
              <a:effectLst/>
              <a:latin typeface="YACgEVg3xZg 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52" y="-80730"/>
            <a:ext cx="781826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ctr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2" charset="0"/>
              </a:rPr>
              <a:t>HTML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1028" name="Picture 4" descr="Html Ícone Web - Imagens grátis no Pixabay">
            <a:extLst>
              <a:ext uri="{FF2B5EF4-FFF2-40B4-BE49-F238E27FC236}">
                <a16:creationId xmlns:a16="http://schemas.microsoft.com/office/drawing/2014/main" id="{E92191BE-AECB-416B-A4EE-9B7CB9F86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2" y="245989"/>
            <a:ext cx="781826" cy="61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8DA8316-7914-42E3-A07D-A18572723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594" y="1899245"/>
            <a:ext cx="68199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2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Formulários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26" y="1370312"/>
            <a:ext cx="8421584" cy="220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2000" b="0" i="0" u="none" strike="noStrike" dirty="0">
                <a:solidFill>
                  <a:srgbClr val="FFFF00"/>
                </a:solidFill>
                <a:effectLst/>
                <a:latin typeface="YACgEVg3xZg 0"/>
              </a:rPr>
              <a:t>&lt;</a:t>
            </a:r>
            <a:r>
              <a:rPr lang="pt-BR" sz="2000" b="0" i="0" u="none" strike="noStrike" dirty="0" err="1">
                <a:solidFill>
                  <a:srgbClr val="FFFF00"/>
                </a:solidFill>
                <a:effectLst/>
                <a:latin typeface="YACgEVg3xZg 0"/>
              </a:rPr>
              <a:t>fieldset</a:t>
            </a:r>
            <a:r>
              <a:rPr lang="pt-BR" sz="2000" b="0" i="0" u="none" strike="noStrike" dirty="0">
                <a:solidFill>
                  <a:srgbClr val="FFFF00"/>
                </a:solidFill>
                <a:effectLst/>
                <a:latin typeface="YACgEVg3xZg 0"/>
              </a:rPr>
              <a:t>&gt;&lt;/</a:t>
            </a:r>
            <a:r>
              <a:rPr lang="pt-BR" sz="2000" b="0" i="0" u="none" strike="noStrike" dirty="0" err="1">
                <a:solidFill>
                  <a:srgbClr val="FFFF00"/>
                </a:solidFill>
                <a:effectLst/>
                <a:latin typeface="YACgEVg3xZg 0"/>
              </a:rPr>
              <a:t>fieldset</a:t>
            </a:r>
            <a:r>
              <a:rPr lang="pt-BR" sz="2000" b="0" i="0" u="none" strike="noStrike" dirty="0">
                <a:solidFill>
                  <a:srgbClr val="FFFF00"/>
                </a:solidFill>
                <a:effectLst/>
                <a:latin typeface="YACgEVg3xZg 0"/>
              </a:rPr>
              <a:t>&gt; 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  <a:latin typeface="YACgEVg3xZg 0"/>
              </a:rPr>
              <a:t>: Permite que os elementos de formulário sejam agrupados, possibilitando assim uma maior organização dos dados no desenho do formulário.</a:t>
            </a:r>
            <a:endParaRPr lang="pt-BR" sz="2000" dirty="0">
              <a:solidFill>
                <a:srgbClr val="FBFBF5"/>
              </a:solidFill>
              <a:effectLst/>
              <a:latin typeface="YACgEVg3xZg 0"/>
            </a:endParaRPr>
          </a:p>
          <a:p>
            <a:pPr marL="0" indent="0">
              <a:buNone/>
            </a:pPr>
            <a:r>
              <a:rPr lang="pt-BR" sz="2000" b="0" i="0" u="none" strike="noStrike" dirty="0">
                <a:solidFill>
                  <a:srgbClr val="27BED1"/>
                </a:solidFill>
                <a:effectLst/>
                <a:latin typeface="YACgEVg3xZg 0"/>
              </a:rPr>
              <a:t>&lt;</a:t>
            </a:r>
            <a:r>
              <a:rPr lang="pt-BR" sz="2000" b="0" i="0" u="none" strike="noStrike" dirty="0" err="1">
                <a:solidFill>
                  <a:srgbClr val="27BED1"/>
                </a:solidFill>
                <a:effectLst/>
                <a:latin typeface="YACgEVg3xZg 0"/>
              </a:rPr>
              <a:t>legend</a:t>
            </a:r>
            <a:r>
              <a:rPr lang="pt-BR" sz="2000" b="0" i="0" u="none" strike="noStrike" dirty="0">
                <a:solidFill>
                  <a:srgbClr val="27BED1"/>
                </a:solidFill>
                <a:effectLst/>
                <a:latin typeface="YACgEVg3xZg 0"/>
              </a:rPr>
              <a:t>&gt;&lt;/</a:t>
            </a:r>
            <a:r>
              <a:rPr lang="pt-BR" sz="2000" b="0" i="0" u="none" strike="noStrike" dirty="0" err="1">
                <a:solidFill>
                  <a:srgbClr val="27BED1"/>
                </a:solidFill>
                <a:effectLst/>
                <a:latin typeface="YACgEVg3xZg 0"/>
              </a:rPr>
              <a:t>legend</a:t>
            </a:r>
            <a:r>
              <a:rPr lang="pt-BR" sz="2000" b="0" i="0" u="none" strike="noStrike" dirty="0">
                <a:solidFill>
                  <a:srgbClr val="27BED1"/>
                </a:solidFill>
                <a:effectLst/>
                <a:latin typeface="YACgEVg3xZg 0"/>
              </a:rPr>
              <a:t>&gt; 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  <a:latin typeface="YACgEVg3xZg 0"/>
              </a:rPr>
              <a:t>: Receberá um texto que permite identificar o grupo de informações que ali devem ser inseridas.</a:t>
            </a:r>
            <a:endParaRPr lang="pt-BR" sz="2000" dirty="0">
              <a:solidFill>
                <a:srgbClr val="FBFBF5"/>
              </a:solidFill>
              <a:effectLst/>
              <a:latin typeface="YACgEVg3xZg 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52" y="-80730"/>
            <a:ext cx="781826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ctr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2" charset="0"/>
              </a:rPr>
              <a:t>HTML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1028" name="Picture 4" descr="Html Ícone Web - Imagens grátis no Pixabay">
            <a:extLst>
              <a:ext uri="{FF2B5EF4-FFF2-40B4-BE49-F238E27FC236}">
                <a16:creationId xmlns:a16="http://schemas.microsoft.com/office/drawing/2014/main" id="{E92191BE-AECB-416B-A4EE-9B7CB9F86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2" y="245989"/>
            <a:ext cx="781826" cy="61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F3C60B2C-624E-416A-A669-E47A49257E75}"/>
              </a:ext>
            </a:extLst>
          </p:cNvPr>
          <p:cNvSpPr/>
          <p:nvPr/>
        </p:nvSpPr>
        <p:spPr>
          <a:xfrm>
            <a:off x="301926" y="939475"/>
            <a:ext cx="6074914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TAGS FIELSET E LEGEND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0037D8F-3ACA-4F26-B5F4-A16FDEF90F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3949" y="3154826"/>
            <a:ext cx="4953000" cy="1666875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479B590-4E25-4DC8-97C7-B67DDBFC90F4}"/>
              </a:ext>
            </a:extLst>
          </p:cNvPr>
          <p:cNvCxnSpPr>
            <a:cxnSpLocks/>
          </p:cNvCxnSpPr>
          <p:nvPr/>
        </p:nvCxnSpPr>
        <p:spPr>
          <a:xfrm>
            <a:off x="1834740" y="3478971"/>
            <a:ext cx="1417271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497F2632-1636-4DD6-8332-01F054C9C345}"/>
              </a:ext>
            </a:extLst>
          </p:cNvPr>
          <p:cNvCxnSpPr>
            <a:cxnSpLocks/>
          </p:cNvCxnSpPr>
          <p:nvPr/>
        </p:nvCxnSpPr>
        <p:spPr>
          <a:xfrm>
            <a:off x="2308684" y="3800520"/>
            <a:ext cx="106755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0DBA9181-0CBD-4EF9-811E-82D074F546E9}"/>
              </a:ext>
            </a:extLst>
          </p:cNvPr>
          <p:cNvCxnSpPr>
            <a:cxnSpLocks/>
          </p:cNvCxnSpPr>
          <p:nvPr/>
        </p:nvCxnSpPr>
        <p:spPr>
          <a:xfrm>
            <a:off x="1834740" y="4735009"/>
            <a:ext cx="1417271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ECC93B6-4EBA-4A4D-9539-614DF3AE6384}"/>
              </a:ext>
            </a:extLst>
          </p:cNvPr>
          <p:cNvCxnSpPr>
            <a:cxnSpLocks/>
          </p:cNvCxnSpPr>
          <p:nvPr/>
        </p:nvCxnSpPr>
        <p:spPr>
          <a:xfrm>
            <a:off x="5554302" y="3780424"/>
            <a:ext cx="106755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81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Formulários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52" y="1165835"/>
            <a:ext cx="8421584" cy="424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2000" b="0" i="0" u="none" strike="noStrike" dirty="0">
                <a:solidFill>
                  <a:srgbClr val="FBFBF5"/>
                </a:solidFill>
                <a:effectLst/>
                <a:latin typeface="YACgEVg3xZg 0"/>
              </a:rPr>
              <a:t>Então o código fica assim:</a:t>
            </a:r>
            <a:endParaRPr lang="pt-BR" sz="2000" dirty="0">
              <a:solidFill>
                <a:srgbClr val="000000"/>
              </a:solidFill>
              <a:effectLst/>
              <a:latin typeface="YACgEVg3xZg 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52" y="-80730"/>
            <a:ext cx="781826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ctr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2" charset="0"/>
              </a:rPr>
              <a:t>HTML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1028" name="Picture 4" descr="Html Ícone Web - Imagens grátis no Pixabay">
            <a:extLst>
              <a:ext uri="{FF2B5EF4-FFF2-40B4-BE49-F238E27FC236}">
                <a16:creationId xmlns:a16="http://schemas.microsoft.com/office/drawing/2014/main" id="{E92191BE-AECB-416B-A4EE-9B7CB9F86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2" y="245989"/>
            <a:ext cx="781826" cy="61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13AA6AD-F8CC-4E27-ADAB-E71D4BB2B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692" y="1590566"/>
            <a:ext cx="73437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6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4">
            <a:extLst>
              <a:ext uri="{FF2B5EF4-FFF2-40B4-BE49-F238E27FC236}">
                <a16:creationId xmlns:a16="http://schemas.microsoft.com/office/drawing/2014/main" id="{614A65A8-D4BC-4DF4-9DC7-0CD9686B8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5" y="1588"/>
            <a:ext cx="9144000" cy="51435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C18692F-CF02-406D-BD9E-8E5914426C03}"/>
              </a:ext>
            </a:extLst>
          </p:cNvPr>
          <p:cNvSpPr txBox="1"/>
          <p:nvPr/>
        </p:nvSpPr>
        <p:spPr>
          <a:xfrm>
            <a:off x="2059912" y="1780234"/>
            <a:ext cx="5364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err="1">
                <a:solidFill>
                  <a:srgbClr val="FF0066"/>
                </a:solidFill>
              </a:rPr>
              <a:t>Responsive</a:t>
            </a:r>
            <a:r>
              <a:rPr lang="pt-BR" sz="3200" dirty="0">
                <a:solidFill>
                  <a:srgbClr val="FF0066"/>
                </a:solidFill>
              </a:rPr>
              <a:t> Web </a:t>
            </a:r>
            <a:r>
              <a:rPr lang="pt-BR" sz="3200" dirty="0" err="1">
                <a:solidFill>
                  <a:srgbClr val="FF0066"/>
                </a:solidFill>
              </a:rPr>
              <a:t>Development</a:t>
            </a:r>
            <a:endParaRPr lang="pt-BR" sz="3200" dirty="0">
              <a:solidFill>
                <a:srgbClr val="FF0066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8223C9F-7E2A-41C4-B375-FC992D4229C2}"/>
              </a:ext>
            </a:extLst>
          </p:cNvPr>
          <p:cNvSpPr txBox="1"/>
          <p:nvPr/>
        </p:nvSpPr>
        <p:spPr>
          <a:xfrm>
            <a:off x="3486470" y="3462732"/>
            <a:ext cx="1825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Prof. Luís Carlos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7F0FA4B-8F9F-4E8D-BBDD-19D04D7A3F5A}"/>
              </a:ext>
            </a:extLst>
          </p:cNvPr>
          <p:cNvSpPr txBox="1"/>
          <p:nvPr/>
        </p:nvSpPr>
        <p:spPr>
          <a:xfrm>
            <a:off x="5883696" y="3493510"/>
            <a:ext cx="1728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65000"/>
                  </a:schemeClr>
                </a:solidFill>
              </a:rPr>
              <a:t>lsilva@fiap.com.br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A5BE19-B068-4D3F-BC62-251BDCE1FDD7}"/>
              </a:ext>
            </a:extLst>
          </p:cNvPr>
          <p:cNvSpPr txBox="1"/>
          <p:nvPr/>
        </p:nvSpPr>
        <p:spPr>
          <a:xfrm>
            <a:off x="1719350" y="1376828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TDS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8730CE9-F3D3-458A-96BC-1FE3B2538F55}"/>
              </a:ext>
            </a:extLst>
          </p:cNvPr>
          <p:cNvSpPr txBox="1"/>
          <p:nvPr/>
        </p:nvSpPr>
        <p:spPr>
          <a:xfrm>
            <a:off x="3486470" y="3062622"/>
            <a:ext cx="2469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Prof. Alexandre Carlos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6D6EED5-88A0-4420-BC4A-663354E7C2F6}"/>
              </a:ext>
            </a:extLst>
          </p:cNvPr>
          <p:cNvSpPr txBox="1"/>
          <p:nvPr/>
        </p:nvSpPr>
        <p:spPr>
          <a:xfrm>
            <a:off x="5883696" y="3093400"/>
            <a:ext cx="2948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65000"/>
                  </a:schemeClr>
                </a:solidFill>
              </a:rPr>
              <a:t>profalexandre.jesus@fiap.com.br</a:t>
            </a:r>
          </a:p>
        </p:txBody>
      </p:sp>
    </p:spTree>
    <p:extLst>
      <p:ext uri="{BB962C8B-B14F-4D97-AF65-F5344CB8AC3E}">
        <p14:creationId xmlns:p14="http://schemas.microsoft.com/office/powerpoint/2010/main" val="212633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Formulários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26" y="1370312"/>
            <a:ext cx="8421584" cy="345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2000" b="0" i="0" u="none" strike="noStrike" dirty="0">
                <a:solidFill>
                  <a:srgbClr val="FBFBF5"/>
                </a:solidFill>
                <a:effectLst/>
              </a:rPr>
              <a:t>Define o tipo de controle a ser exibido. É responsável pela maioria dos controles de formulário existentes.</a:t>
            </a:r>
          </a:p>
          <a:p>
            <a:pPr marL="0" indent="0">
              <a:buNone/>
            </a:pPr>
            <a:endParaRPr lang="pt-BR" sz="2000" dirty="0">
              <a:solidFill>
                <a:srgbClr val="FBFBF5"/>
              </a:solidFill>
              <a:latin typeface="YACgEVg3xZg 0"/>
            </a:endParaRPr>
          </a:p>
          <a:p>
            <a:pPr marL="0" indent="0">
              <a:buNone/>
            </a:pPr>
            <a:r>
              <a:rPr lang="pt-BR" sz="2000" b="1" i="0" u="none" strike="noStrike" dirty="0" err="1">
                <a:solidFill>
                  <a:srgbClr val="FFFF00"/>
                </a:solidFill>
                <a:effectLst/>
              </a:rPr>
              <a:t>Text</a:t>
            </a:r>
            <a:r>
              <a:rPr lang="pt-BR" sz="2000" b="1" i="0" u="none" strike="noStrike" dirty="0">
                <a:solidFill>
                  <a:srgbClr val="FFFF00"/>
                </a:solidFill>
                <a:effectLst/>
              </a:rPr>
              <a:t>:</a:t>
            </a:r>
            <a:r>
              <a:rPr lang="pt-BR" sz="2000" b="0" i="0" u="none" strike="noStrike" dirty="0">
                <a:solidFill>
                  <a:srgbClr val="FFFF00"/>
                </a:solidFill>
                <a:effectLst/>
              </a:rPr>
              <a:t> 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</a:rPr>
              <a:t>campo padrão para a digitação de dados.</a:t>
            </a:r>
            <a:endParaRPr lang="pt-BR" sz="2000" b="0" i="0" u="none" strike="noStrike" dirty="0">
              <a:solidFill>
                <a:srgbClr val="FBFBF5"/>
              </a:solidFill>
              <a:effectLst/>
              <a:latin typeface="YACgEVg3xZg 0"/>
            </a:endParaRPr>
          </a:p>
          <a:p>
            <a:pPr marL="0" indent="0">
              <a:buNone/>
            </a:pPr>
            <a:endParaRPr lang="pt-BR" sz="2000" dirty="0">
              <a:solidFill>
                <a:srgbClr val="FBFBF5"/>
              </a:solidFill>
              <a:latin typeface="YACgEVg3xZg 0"/>
            </a:endParaRPr>
          </a:p>
          <a:p>
            <a:pPr marL="0" indent="0">
              <a:buNone/>
            </a:pPr>
            <a:endParaRPr lang="pt-BR" sz="2000" dirty="0">
              <a:solidFill>
                <a:srgbClr val="FBFBF5"/>
              </a:solidFill>
              <a:latin typeface="YACgEVg3xZg 0"/>
            </a:endParaRPr>
          </a:p>
          <a:p>
            <a:pPr marL="0" indent="0">
              <a:buNone/>
            </a:pPr>
            <a:r>
              <a:rPr lang="pt-BR" sz="2000" b="1" i="0" u="none" strike="noStrike" dirty="0" err="1">
                <a:solidFill>
                  <a:srgbClr val="00B0F0"/>
                </a:solidFill>
                <a:effectLst/>
              </a:rPr>
              <a:t>Password</a:t>
            </a:r>
            <a:r>
              <a:rPr lang="pt-BR" sz="2000" b="1" i="0" u="none" strike="noStrike" dirty="0">
                <a:solidFill>
                  <a:srgbClr val="00B0F0"/>
                </a:solidFill>
                <a:effectLst/>
              </a:rPr>
              <a:t>:</a:t>
            </a:r>
            <a:r>
              <a:rPr lang="pt-BR" sz="2000" b="0" i="0" u="none" strike="noStrike" dirty="0">
                <a:solidFill>
                  <a:srgbClr val="00B0F0"/>
                </a:solidFill>
                <a:effectLst/>
              </a:rPr>
              <a:t> 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</a:rPr>
              <a:t>campo para a digitação de dados no formato para senhas.</a:t>
            </a:r>
            <a:endParaRPr lang="pt-BR" sz="2000" dirty="0">
              <a:solidFill>
                <a:srgbClr val="FBFBF5"/>
              </a:solidFill>
              <a:effectLst/>
              <a:latin typeface="YACgEVg3xZg 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52" y="-80730"/>
            <a:ext cx="781826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ctr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2" charset="0"/>
              </a:rPr>
              <a:t>HTML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1028" name="Picture 4" descr="Html Ícone Web - Imagens grátis no Pixabay">
            <a:extLst>
              <a:ext uri="{FF2B5EF4-FFF2-40B4-BE49-F238E27FC236}">
                <a16:creationId xmlns:a16="http://schemas.microsoft.com/office/drawing/2014/main" id="{E92191BE-AECB-416B-A4EE-9B7CB9F86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2" y="245989"/>
            <a:ext cx="781826" cy="61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F3C60B2C-624E-416A-A669-E47A49257E75}"/>
              </a:ext>
            </a:extLst>
          </p:cNvPr>
          <p:cNvSpPr/>
          <p:nvPr/>
        </p:nvSpPr>
        <p:spPr>
          <a:xfrm>
            <a:off x="301926" y="939475"/>
            <a:ext cx="6074914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ATRIBUTO TYPE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BDCFA75-B64A-4546-997F-BCF1E64DC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4494" y="2889117"/>
            <a:ext cx="6134100" cy="419100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95B49B9-5089-4CB1-AB31-92A409CCB3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4494" y="4019875"/>
            <a:ext cx="6343650" cy="371475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91771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Formulários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26" y="1289928"/>
            <a:ext cx="8421584" cy="3181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2000" b="1" i="0" u="none" strike="noStrike" dirty="0" err="1">
                <a:solidFill>
                  <a:srgbClr val="FFFF00"/>
                </a:solidFill>
                <a:effectLst/>
              </a:rPr>
              <a:t>Search</a:t>
            </a:r>
            <a:r>
              <a:rPr lang="pt-BR" sz="2000" b="1" i="0" u="none" strike="noStrike" dirty="0">
                <a:solidFill>
                  <a:srgbClr val="FFFF00"/>
                </a:solidFill>
                <a:effectLst/>
              </a:rPr>
              <a:t>: 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</a:rPr>
              <a:t>um campo de busca, A aparência e comportamento do campo, ele é idêntico ao "</a:t>
            </a:r>
            <a:r>
              <a:rPr lang="pt-BR" sz="2000" b="0" i="0" u="none" strike="noStrike" dirty="0" err="1">
                <a:solidFill>
                  <a:srgbClr val="FBFBF5"/>
                </a:solidFill>
                <a:effectLst/>
              </a:rPr>
              <a:t>text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</a:rPr>
              <a:t>", mas pode mudar ligeiramente dependendo do agente de usuário (browser).</a:t>
            </a:r>
            <a:endParaRPr lang="pt-BR" sz="2000" dirty="0">
              <a:solidFill>
                <a:srgbClr val="FBFBF5"/>
              </a:solidFill>
              <a:latin typeface="YACgEVg3xZg 0"/>
            </a:endParaRPr>
          </a:p>
          <a:p>
            <a:pPr marL="0" indent="0">
              <a:buNone/>
            </a:pPr>
            <a:endParaRPr lang="pt-BR" sz="2800" dirty="0">
              <a:solidFill>
                <a:srgbClr val="FBFBF5"/>
              </a:solidFill>
              <a:latin typeface="YACgEVg3xZg 0"/>
            </a:endParaRPr>
          </a:p>
          <a:p>
            <a:pPr marL="0" indent="0">
              <a:buNone/>
            </a:pPr>
            <a:r>
              <a:rPr lang="pt-BR" sz="2000" b="1" i="0" u="none" strike="noStrike" dirty="0" err="1">
                <a:solidFill>
                  <a:srgbClr val="00B0F0"/>
                </a:solidFill>
                <a:effectLst/>
              </a:rPr>
              <a:t>Email</a:t>
            </a:r>
            <a:r>
              <a:rPr lang="pt-BR" sz="2000" b="1" i="0" u="none" strike="noStrike" dirty="0">
                <a:solidFill>
                  <a:srgbClr val="00B0F0"/>
                </a:solidFill>
                <a:effectLst/>
              </a:rPr>
              <a:t>:  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</a:rPr>
              <a:t>Define uma caixa de e-mail. A validação é apenas para a existência do @ e de um texto a sua direita.</a:t>
            </a:r>
          </a:p>
          <a:p>
            <a:pPr marL="0" indent="0">
              <a:buNone/>
            </a:pPr>
            <a:endParaRPr lang="pt-BR" sz="2800" dirty="0">
              <a:solidFill>
                <a:srgbClr val="FBFBF5"/>
              </a:solidFill>
              <a:latin typeface="YACgEVg3xZg 0"/>
            </a:endParaRPr>
          </a:p>
          <a:p>
            <a:pPr marL="0" indent="0">
              <a:buNone/>
            </a:pPr>
            <a:r>
              <a:rPr lang="pt-BR" sz="2000" b="1" i="0" u="none" strike="noStrike" dirty="0">
                <a:solidFill>
                  <a:srgbClr val="92D050"/>
                </a:solidFill>
                <a:effectLst/>
              </a:rPr>
              <a:t>Url: 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</a:rPr>
              <a:t>um endereço web, também com formatação e validação. Necessário o endereço completo: "http://www.fiap.com.br"</a:t>
            </a:r>
            <a:endParaRPr lang="pt-BR" sz="2000" dirty="0">
              <a:solidFill>
                <a:srgbClr val="FBFBF5"/>
              </a:solidFill>
              <a:effectLst/>
              <a:latin typeface="YACgEVg3xZg 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52" y="-80730"/>
            <a:ext cx="781826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ctr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2" charset="0"/>
              </a:rPr>
              <a:t>HTML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1028" name="Picture 4" descr="Html Ícone Web - Imagens grátis no Pixabay">
            <a:extLst>
              <a:ext uri="{FF2B5EF4-FFF2-40B4-BE49-F238E27FC236}">
                <a16:creationId xmlns:a16="http://schemas.microsoft.com/office/drawing/2014/main" id="{E92191BE-AECB-416B-A4EE-9B7CB9F86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2" y="245989"/>
            <a:ext cx="781826" cy="61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F3C60B2C-624E-416A-A669-E47A49257E75}"/>
              </a:ext>
            </a:extLst>
          </p:cNvPr>
          <p:cNvSpPr/>
          <p:nvPr/>
        </p:nvSpPr>
        <p:spPr>
          <a:xfrm>
            <a:off x="301926" y="859091"/>
            <a:ext cx="6074914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ATRIBUTO TYPE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8F42506-518A-496E-8216-2C34F0490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386" y="2208087"/>
            <a:ext cx="6134100" cy="371475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AB3AD84-94E7-4DB0-92A2-119048FB89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6419" y="3389468"/>
            <a:ext cx="5810250" cy="40005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EA978FA-4D89-40DD-8B3F-AD3D668B6F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9711" y="4502306"/>
            <a:ext cx="5505450" cy="400050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8105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Formulários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26" y="1289928"/>
            <a:ext cx="8421584" cy="3181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2000" b="1" i="0" u="none" strike="noStrike" dirty="0" err="1">
                <a:solidFill>
                  <a:srgbClr val="FFFF00"/>
                </a:solidFill>
                <a:effectLst/>
              </a:rPr>
              <a:t>Tel</a:t>
            </a:r>
            <a:r>
              <a:rPr lang="pt-BR" sz="2000" b="1" i="0" u="none" strike="noStrike" dirty="0">
                <a:solidFill>
                  <a:srgbClr val="FFFF00"/>
                </a:solidFill>
                <a:effectLst/>
              </a:rPr>
              <a:t>: 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</a:rPr>
              <a:t>campo para números de telefone.</a:t>
            </a:r>
            <a:endParaRPr lang="pt-BR" sz="2000" dirty="0">
              <a:solidFill>
                <a:srgbClr val="FBFBF5"/>
              </a:solidFill>
              <a:latin typeface="YACgEVg3xZg 0"/>
            </a:endParaRPr>
          </a:p>
          <a:p>
            <a:pPr marL="0" indent="0">
              <a:buNone/>
            </a:pPr>
            <a:endParaRPr lang="pt-BR" sz="2800" dirty="0">
              <a:solidFill>
                <a:srgbClr val="FBFBF5"/>
              </a:solidFill>
              <a:latin typeface="YACgEVg3xZg 0"/>
            </a:endParaRPr>
          </a:p>
          <a:p>
            <a:pPr marL="0" indent="0">
              <a:buNone/>
            </a:pPr>
            <a:r>
              <a:rPr lang="pt-BR" sz="2000" b="1" i="0" u="none" strike="noStrike" dirty="0">
                <a:solidFill>
                  <a:srgbClr val="00B0F0"/>
                </a:solidFill>
                <a:effectLst/>
              </a:rPr>
              <a:t>Date:  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</a:rPr>
              <a:t>campo para inserção de datas. Abre um calendário onde o usuário seleciona uma data específica.</a:t>
            </a:r>
          </a:p>
          <a:p>
            <a:pPr marL="0" indent="0">
              <a:buNone/>
            </a:pPr>
            <a:endParaRPr lang="pt-BR" sz="2800" dirty="0">
              <a:solidFill>
                <a:srgbClr val="FBFBF5"/>
              </a:solidFill>
              <a:latin typeface="YACgEVg3xZg 0"/>
            </a:endParaRPr>
          </a:p>
          <a:p>
            <a:pPr marL="0" indent="0">
              <a:buNone/>
            </a:pPr>
            <a:r>
              <a:rPr lang="pt-BR" sz="2000" b="1" i="0" u="none" strike="noStrike" dirty="0">
                <a:solidFill>
                  <a:srgbClr val="92D050"/>
                </a:solidFill>
                <a:effectLst/>
              </a:rPr>
              <a:t>Time: 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</a:rPr>
              <a:t>campo para inserção da hora. Compreende valores para hora e para minutos.</a:t>
            </a:r>
            <a:endParaRPr lang="pt-BR" sz="2000" dirty="0">
              <a:solidFill>
                <a:srgbClr val="FBFBF5"/>
              </a:solidFill>
              <a:effectLst/>
              <a:latin typeface="YACgEVg3xZg 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52" y="-80730"/>
            <a:ext cx="781826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ctr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2" charset="0"/>
              </a:rPr>
              <a:t>HTML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1028" name="Picture 4" descr="Html Ícone Web - Imagens grátis no Pixabay">
            <a:extLst>
              <a:ext uri="{FF2B5EF4-FFF2-40B4-BE49-F238E27FC236}">
                <a16:creationId xmlns:a16="http://schemas.microsoft.com/office/drawing/2014/main" id="{E92191BE-AECB-416B-A4EE-9B7CB9F86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2" y="245989"/>
            <a:ext cx="781826" cy="61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F3C60B2C-624E-416A-A669-E47A49257E75}"/>
              </a:ext>
            </a:extLst>
          </p:cNvPr>
          <p:cNvSpPr/>
          <p:nvPr/>
        </p:nvSpPr>
        <p:spPr>
          <a:xfrm>
            <a:off x="301926" y="859091"/>
            <a:ext cx="6074914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ATRIBUTO TYPE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13A9240-511D-435D-940C-3DDF308AA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681" y="1669714"/>
            <a:ext cx="6943725" cy="390525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8E1C9E6-B78C-4DF9-8BD5-DD968B39B9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0700" y="2844265"/>
            <a:ext cx="5562600" cy="38100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CA21868-1AE4-4FC9-AFBC-77705C521C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593" y="4033662"/>
            <a:ext cx="7581900" cy="352425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22821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Formulários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26" y="1289928"/>
            <a:ext cx="8421584" cy="3181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2000" b="1" i="0" u="none" strike="noStrike" dirty="0" err="1">
                <a:solidFill>
                  <a:srgbClr val="FFFF00"/>
                </a:solidFill>
                <a:effectLst/>
              </a:rPr>
              <a:t>DateTime</a:t>
            </a:r>
            <a:r>
              <a:rPr lang="pt-BR" sz="2000" b="1" i="0" u="none" strike="noStrike" dirty="0">
                <a:solidFill>
                  <a:srgbClr val="FFFF00"/>
                </a:solidFill>
                <a:effectLst/>
              </a:rPr>
              <a:t>-Local: 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</a:rPr>
              <a:t>campo para inserção de data e hora.</a:t>
            </a:r>
            <a:endParaRPr lang="pt-BR" sz="2000" dirty="0">
              <a:solidFill>
                <a:srgbClr val="FBFBF5"/>
              </a:solidFill>
              <a:latin typeface="YACgEVg3xZg 0"/>
            </a:endParaRPr>
          </a:p>
          <a:p>
            <a:pPr marL="0" indent="0">
              <a:buNone/>
            </a:pPr>
            <a:endParaRPr lang="pt-BR" sz="2800" dirty="0">
              <a:solidFill>
                <a:srgbClr val="FBFBF5"/>
              </a:solidFill>
              <a:latin typeface="YACgEVg3xZg 0"/>
            </a:endParaRPr>
          </a:p>
          <a:p>
            <a:pPr marL="0" indent="0">
              <a:buNone/>
            </a:pPr>
            <a:r>
              <a:rPr lang="pt-BR" sz="2000" b="1" i="0" u="none" strike="noStrike" dirty="0" err="1">
                <a:solidFill>
                  <a:srgbClr val="00B0F0"/>
                </a:solidFill>
                <a:effectLst/>
              </a:rPr>
              <a:t>Month</a:t>
            </a:r>
            <a:r>
              <a:rPr lang="pt-BR" sz="2000" b="1" i="0" u="none" strike="noStrike" dirty="0">
                <a:solidFill>
                  <a:srgbClr val="00B0F0"/>
                </a:solidFill>
                <a:effectLst/>
              </a:rPr>
              <a:t>:  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</a:rPr>
              <a:t>campo para entrada/seleção de mês e ano.</a:t>
            </a:r>
          </a:p>
          <a:p>
            <a:pPr marL="0" indent="0">
              <a:buNone/>
            </a:pPr>
            <a:endParaRPr lang="pt-BR" sz="2800" dirty="0">
              <a:solidFill>
                <a:srgbClr val="FBFBF5"/>
              </a:solidFill>
              <a:latin typeface="YACgEVg3xZg 0"/>
            </a:endParaRPr>
          </a:p>
          <a:p>
            <a:pPr marL="0" indent="0">
              <a:buNone/>
            </a:pPr>
            <a:r>
              <a:rPr lang="pt-BR" sz="2000" b="1" i="0" u="none" strike="noStrike" dirty="0">
                <a:solidFill>
                  <a:srgbClr val="92D050"/>
                </a:solidFill>
                <a:effectLst/>
              </a:rPr>
              <a:t>Week: 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  <a:latin typeface="YACgEVg3xZg 0"/>
              </a:rPr>
              <a:t>campo para entrada/seleção da semana. </a:t>
            </a:r>
          </a:p>
          <a:p>
            <a:pPr marL="0" indent="0">
              <a:buNone/>
            </a:pPr>
            <a:endParaRPr lang="pt-BR" sz="2000" dirty="0">
              <a:solidFill>
                <a:srgbClr val="FBFBF5"/>
              </a:solidFill>
              <a:effectLst/>
              <a:latin typeface="YACgEVg3xZg 0"/>
            </a:endParaRPr>
          </a:p>
          <a:p>
            <a:pPr marL="0" indent="0">
              <a:buNone/>
            </a:pPr>
            <a:r>
              <a:rPr lang="pt-BR" sz="2000" b="0" i="0" u="none" strike="noStrike" dirty="0">
                <a:solidFill>
                  <a:srgbClr val="FBFBF5"/>
                </a:solidFill>
                <a:effectLst/>
                <a:latin typeface="YACgEVg3xZg 0"/>
              </a:rPr>
              <a:t>Obs. As semanas começam na segunda, conforme norma da ISO 8601, e não no domingo como conhecemos (Modelo Gregoriano)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</a:rPr>
              <a:t>.</a:t>
            </a:r>
            <a:endParaRPr lang="pt-BR" sz="2000" dirty="0">
              <a:solidFill>
                <a:srgbClr val="FBFBF5"/>
              </a:solidFill>
              <a:effectLst/>
              <a:latin typeface="YACgEVg3xZg 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52" y="-80730"/>
            <a:ext cx="781826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ctr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2" charset="0"/>
              </a:rPr>
              <a:t>HTML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1028" name="Picture 4" descr="Html Ícone Web - Imagens grátis no Pixabay">
            <a:extLst>
              <a:ext uri="{FF2B5EF4-FFF2-40B4-BE49-F238E27FC236}">
                <a16:creationId xmlns:a16="http://schemas.microsoft.com/office/drawing/2014/main" id="{E92191BE-AECB-416B-A4EE-9B7CB9F86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2" y="245989"/>
            <a:ext cx="781826" cy="61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F3C60B2C-624E-416A-A669-E47A49257E75}"/>
              </a:ext>
            </a:extLst>
          </p:cNvPr>
          <p:cNvSpPr/>
          <p:nvPr/>
        </p:nvSpPr>
        <p:spPr>
          <a:xfrm>
            <a:off x="301926" y="859091"/>
            <a:ext cx="6074914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ATRIBUTO TYPE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A5CFC26-1E29-4C38-AEE5-B09C1D05A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304" y="1660682"/>
            <a:ext cx="7610475" cy="381000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3161A5-C822-48B8-A0EA-3A2BCD708D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4453" y="2572544"/>
            <a:ext cx="6734175" cy="390525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8A2E442-C308-493E-A8FE-5F7131CE75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9702" y="3390477"/>
            <a:ext cx="6543675" cy="428625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24434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Formulários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26" y="1289928"/>
            <a:ext cx="8421584" cy="3181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2000" b="1" i="0" u="none" strike="noStrike" dirty="0" err="1">
                <a:solidFill>
                  <a:srgbClr val="FFFF00"/>
                </a:solidFill>
                <a:effectLst/>
              </a:rPr>
              <a:t>Number</a:t>
            </a:r>
            <a:r>
              <a:rPr lang="pt-BR" sz="2000" b="1" i="0" u="none" strike="noStrike" dirty="0">
                <a:solidFill>
                  <a:srgbClr val="FFFF00"/>
                </a:solidFill>
                <a:effectLst/>
              </a:rPr>
              <a:t>: 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  <a:latin typeface="YACgEVg3xZg 0"/>
              </a:rPr>
              <a:t>campo para entrada de números. Podemos definir a faixa de valores com as opções min e </a:t>
            </a:r>
            <a:r>
              <a:rPr lang="pt-BR" sz="2000" b="0" i="0" u="none" strike="noStrike" dirty="0" err="1">
                <a:solidFill>
                  <a:srgbClr val="FBFBF5"/>
                </a:solidFill>
                <a:effectLst/>
                <a:latin typeface="YACgEVg3xZg 0"/>
              </a:rPr>
              <a:t>max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  <a:latin typeface="YACgEVg3xZg 0"/>
              </a:rPr>
              <a:t>, além de determinar que sejam exibidos  números  dentro de um intervalo com a opção </a:t>
            </a:r>
            <a:r>
              <a:rPr lang="pt-BR" sz="2000" b="0" i="0" u="none" strike="noStrike" dirty="0" err="1">
                <a:solidFill>
                  <a:srgbClr val="FBFBF5"/>
                </a:solidFill>
                <a:effectLst/>
                <a:latin typeface="YACgEVg3xZg 0"/>
              </a:rPr>
              <a:t>step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  <a:latin typeface="YACgEVg3xZg 0"/>
              </a:rPr>
              <a:t>.</a:t>
            </a:r>
            <a:endParaRPr lang="pt-BR" sz="2000" dirty="0">
              <a:solidFill>
                <a:srgbClr val="FBFBF5"/>
              </a:solidFill>
              <a:effectLst/>
              <a:latin typeface="YACgEVg3xZg 0"/>
            </a:endParaRPr>
          </a:p>
          <a:p>
            <a:pPr marL="0" indent="0">
              <a:buNone/>
            </a:pPr>
            <a:endParaRPr lang="pt-BR" sz="2000" dirty="0">
              <a:solidFill>
                <a:srgbClr val="FBFBF5"/>
              </a:solidFill>
              <a:latin typeface="YACgEVg3xZg 0"/>
            </a:endParaRPr>
          </a:p>
          <a:p>
            <a:pPr marL="0" indent="0">
              <a:buNone/>
            </a:pPr>
            <a:endParaRPr lang="pt-BR" sz="2800" dirty="0">
              <a:solidFill>
                <a:srgbClr val="FBFBF5"/>
              </a:solidFill>
              <a:latin typeface="YACgEVg3xZg 0"/>
            </a:endParaRPr>
          </a:p>
          <a:p>
            <a:pPr marL="0" indent="0">
              <a:buNone/>
            </a:pPr>
            <a:r>
              <a:rPr lang="pt-BR" sz="2000" b="1" i="0" u="none" strike="noStrike" dirty="0">
                <a:solidFill>
                  <a:srgbClr val="00B0F0"/>
                </a:solidFill>
                <a:effectLst/>
              </a:rPr>
              <a:t>Range:  </a:t>
            </a:r>
            <a:r>
              <a:rPr lang="pt-BR" sz="2000" b="0" i="0" u="none" strike="noStrike" dirty="0" err="1">
                <a:solidFill>
                  <a:srgbClr val="FBFBF5"/>
                </a:solidFill>
                <a:effectLst/>
              </a:rPr>
              <a:t>Renderiza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</a:rPr>
              <a:t> uma barra onde o usuário seleciona uma escala de valores. Possui também as opções de min – </a:t>
            </a:r>
            <a:r>
              <a:rPr lang="pt-BR" sz="2000" b="0" i="0" u="none" strike="noStrike" dirty="0" err="1">
                <a:solidFill>
                  <a:srgbClr val="FBFBF5"/>
                </a:solidFill>
                <a:effectLst/>
              </a:rPr>
              <a:t>max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</a:rPr>
              <a:t> – </a:t>
            </a:r>
            <a:r>
              <a:rPr lang="pt-BR" sz="2000" b="0" i="0" u="none" strike="noStrike" dirty="0" err="1">
                <a:solidFill>
                  <a:srgbClr val="FBFBF5"/>
                </a:solidFill>
                <a:effectLst/>
              </a:rPr>
              <a:t>step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</a:rPr>
              <a:t>.</a:t>
            </a:r>
            <a:endParaRPr lang="pt-BR" sz="2000" dirty="0">
              <a:solidFill>
                <a:srgbClr val="FBFBF5"/>
              </a:solidFill>
              <a:effectLst/>
              <a:latin typeface="YACgEVg3xZg 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52" y="-80730"/>
            <a:ext cx="781826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ctr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2" charset="0"/>
              </a:rPr>
              <a:t>HTML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1028" name="Picture 4" descr="Html Ícone Web - Imagens grátis no Pixabay">
            <a:extLst>
              <a:ext uri="{FF2B5EF4-FFF2-40B4-BE49-F238E27FC236}">
                <a16:creationId xmlns:a16="http://schemas.microsoft.com/office/drawing/2014/main" id="{E92191BE-AECB-416B-A4EE-9B7CB9F86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2" y="245989"/>
            <a:ext cx="781826" cy="61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F3C60B2C-624E-416A-A669-E47A49257E75}"/>
              </a:ext>
            </a:extLst>
          </p:cNvPr>
          <p:cNvSpPr/>
          <p:nvPr/>
        </p:nvSpPr>
        <p:spPr>
          <a:xfrm>
            <a:off x="301926" y="859091"/>
            <a:ext cx="6074914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ATRIBUTO TYPE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67E3520-74A3-446D-BBE4-E1262E589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93" y="3914522"/>
            <a:ext cx="7715250" cy="371475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7156996-8221-408C-B664-63F380E588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512" y="2401094"/>
            <a:ext cx="7800975" cy="342900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226920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Formulários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26" y="1289928"/>
            <a:ext cx="8421584" cy="3181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2000" b="1" i="0" u="none" strike="noStrike" dirty="0">
                <a:solidFill>
                  <a:srgbClr val="FFFF00"/>
                </a:solidFill>
                <a:effectLst/>
              </a:rPr>
              <a:t>Radio: 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</a:rPr>
              <a:t>campo de seleção única, apresenta várias opções mas o usuário pode apenas escolher, seleciona, uma opção. Se usar </a:t>
            </a:r>
            <a:r>
              <a:rPr lang="pt-BR" sz="2000" b="0" i="0" u="none" strike="noStrike" dirty="0" err="1">
                <a:solidFill>
                  <a:srgbClr val="FBFBF5"/>
                </a:solidFill>
                <a:effectLst/>
              </a:rPr>
              <a:t>checked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</a:rPr>
              <a:t>, o campo já será selecionado.</a:t>
            </a:r>
            <a:endParaRPr lang="pt-BR" sz="2000" dirty="0">
              <a:solidFill>
                <a:srgbClr val="FBFBF5"/>
              </a:solidFill>
              <a:latin typeface="YACgEVg3xZg 0"/>
            </a:endParaRPr>
          </a:p>
          <a:p>
            <a:pPr marL="0" indent="0">
              <a:buNone/>
            </a:pPr>
            <a:endParaRPr lang="pt-BR" sz="2800" dirty="0">
              <a:solidFill>
                <a:srgbClr val="FBFBF5"/>
              </a:solidFill>
              <a:latin typeface="YACgEVg3xZg 0"/>
            </a:endParaRPr>
          </a:p>
          <a:p>
            <a:pPr marL="0" indent="0">
              <a:buNone/>
            </a:pPr>
            <a:endParaRPr lang="pt-BR" sz="2800" dirty="0">
              <a:solidFill>
                <a:srgbClr val="FBFBF5"/>
              </a:solidFill>
              <a:latin typeface="YACgEVg3xZg 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52" y="-80730"/>
            <a:ext cx="781826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ctr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2" charset="0"/>
              </a:rPr>
              <a:t>HTML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1028" name="Picture 4" descr="Html Ícone Web - Imagens grátis no Pixabay">
            <a:extLst>
              <a:ext uri="{FF2B5EF4-FFF2-40B4-BE49-F238E27FC236}">
                <a16:creationId xmlns:a16="http://schemas.microsoft.com/office/drawing/2014/main" id="{E92191BE-AECB-416B-A4EE-9B7CB9F86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2" y="245989"/>
            <a:ext cx="781826" cy="61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F3C60B2C-624E-416A-A669-E47A49257E75}"/>
              </a:ext>
            </a:extLst>
          </p:cNvPr>
          <p:cNvSpPr/>
          <p:nvPr/>
        </p:nvSpPr>
        <p:spPr>
          <a:xfrm>
            <a:off x="301926" y="859091"/>
            <a:ext cx="6074914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ATRIBUTO TYPE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F0F015E-D28D-4124-A45B-1286595C0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962" y="2427680"/>
            <a:ext cx="6248400" cy="1676400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390829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Formulários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26" y="1289928"/>
            <a:ext cx="8421584" cy="3181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2000" b="1" i="0" u="none" strike="noStrike" dirty="0" err="1">
                <a:solidFill>
                  <a:srgbClr val="FFFF00"/>
                </a:solidFill>
                <a:effectLst/>
              </a:rPr>
              <a:t>Checkbox</a:t>
            </a:r>
            <a:r>
              <a:rPr lang="pt-BR" sz="2000" b="1" i="0" u="none" strike="noStrike" dirty="0">
                <a:solidFill>
                  <a:srgbClr val="FFFF00"/>
                </a:solidFill>
                <a:effectLst/>
              </a:rPr>
              <a:t>: 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</a:rPr>
              <a:t>campo de seleção múltipla, o usuário pode selecionar quantas opções ele quiser. Se usar </a:t>
            </a:r>
            <a:r>
              <a:rPr lang="pt-BR" sz="2000" b="0" i="0" u="none" strike="noStrike" dirty="0" err="1">
                <a:solidFill>
                  <a:srgbClr val="FBFBF5"/>
                </a:solidFill>
                <a:effectLst/>
              </a:rPr>
              <a:t>checked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</a:rPr>
              <a:t>, os campos já serão selecionados.</a:t>
            </a:r>
            <a:endParaRPr lang="pt-BR" sz="2800" dirty="0">
              <a:solidFill>
                <a:srgbClr val="FBFBF5"/>
              </a:solidFill>
              <a:latin typeface="YACgEVg3xZg 0"/>
            </a:endParaRPr>
          </a:p>
          <a:p>
            <a:pPr marL="0" indent="0">
              <a:buNone/>
            </a:pPr>
            <a:endParaRPr lang="pt-BR" sz="2800" dirty="0">
              <a:solidFill>
                <a:srgbClr val="FBFBF5"/>
              </a:solidFill>
              <a:latin typeface="YACgEVg3xZg 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52" y="-80730"/>
            <a:ext cx="781826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ctr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2" charset="0"/>
              </a:rPr>
              <a:t>HTML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1028" name="Picture 4" descr="Html Ícone Web - Imagens grátis no Pixabay">
            <a:extLst>
              <a:ext uri="{FF2B5EF4-FFF2-40B4-BE49-F238E27FC236}">
                <a16:creationId xmlns:a16="http://schemas.microsoft.com/office/drawing/2014/main" id="{E92191BE-AECB-416B-A4EE-9B7CB9F86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2" y="245989"/>
            <a:ext cx="781826" cy="61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F3C60B2C-624E-416A-A669-E47A49257E75}"/>
              </a:ext>
            </a:extLst>
          </p:cNvPr>
          <p:cNvSpPr/>
          <p:nvPr/>
        </p:nvSpPr>
        <p:spPr>
          <a:xfrm>
            <a:off x="301926" y="859091"/>
            <a:ext cx="6074914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ATRIBUTO TYPE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38AD48F-2094-45C5-8FE5-AC7101404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578" y="2477399"/>
            <a:ext cx="6962775" cy="1657350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303036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Formulários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26" y="1289928"/>
            <a:ext cx="8421584" cy="3181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2000" b="1" i="0" u="none" strike="noStrike" dirty="0">
                <a:solidFill>
                  <a:srgbClr val="FFFF00"/>
                </a:solidFill>
                <a:effectLst/>
              </a:rPr>
              <a:t>Button: 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</a:rPr>
              <a:t>insere um botão qualquer. Às vezes usamos para chamarmos alguma função em </a:t>
            </a:r>
            <a:r>
              <a:rPr lang="pt-BR" sz="2000" b="0" i="0" u="none" strike="noStrike" dirty="0" err="1">
                <a:solidFill>
                  <a:srgbClr val="FBFBF5"/>
                </a:solidFill>
                <a:effectLst/>
              </a:rPr>
              <a:t>JavaScript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</a:rPr>
              <a:t>.</a:t>
            </a:r>
          </a:p>
          <a:p>
            <a:pPr marL="0" indent="0">
              <a:buNone/>
            </a:pPr>
            <a:endParaRPr lang="pt-BR" sz="2000" dirty="0">
              <a:solidFill>
                <a:srgbClr val="FBFBF5"/>
              </a:solidFill>
              <a:latin typeface="YACgEVg3xZg 0"/>
            </a:endParaRPr>
          </a:p>
          <a:p>
            <a:pPr marL="0" indent="0">
              <a:buNone/>
            </a:pPr>
            <a:r>
              <a:rPr lang="pt-BR" sz="2000" b="1" i="0" u="none" strike="noStrike" dirty="0" err="1">
                <a:solidFill>
                  <a:srgbClr val="00B0F0"/>
                </a:solidFill>
                <a:effectLst/>
              </a:rPr>
              <a:t>Submit</a:t>
            </a:r>
            <a:r>
              <a:rPr lang="pt-BR" sz="2000" b="1" i="0" u="none" strike="noStrike" dirty="0">
                <a:solidFill>
                  <a:srgbClr val="00B0F0"/>
                </a:solidFill>
                <a:effectLst/>
              </a:rPr>
              <a:t>:  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</a:rPr>
              <a:t>envia os dados digitados, assim que este botão é pressionado seu </a:t>
            </a:r>
            <a:r>
              <a:rPr lang="pt-BR" sz="2000" b="0" i="0" u="none" strike="noStrike" dirty="0" err="1">
                <a:solidFill>
                  <a:srgbClr val="FBFBF5"/>
                </a:solidFill>
                <a:effectLst/>
              </a:rPr>
              <a:t>form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</a:rPr>
              <a:t> irá ler o conteúdo do atributo </a:t>
            </a:r>
            <a:r>
              <a:rPr lang="pt-BR" sz="2000" b="0" i="0" u="none" strike="noStrike" dirty="0" err="1">
                <a:solidFill>
                  <a:srgbClr val="FBFBF5"/>
                </a:solidFill>
                <a:effectLst/>
              </a:rPr>
              <a:t>action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</a:rPr>
              <a:t> e direcionar os dados digitados para ele. </a:t>
            </a:r>
          </a:p>
          <a:p>
            <a:pPr marL="0" indent="0">
              <a:buNone/>
            </a:pPr>
            <a:endParaRPr lang="pt-BR" sz="2000" dirty="0">
              <a:solidFill>
                <a:srgbClr val="FBFBF5"/>
              </a:solidFill>
              <a:latin typeface="YACgEVg3xZg 0"/>
            </a:endParaRPr>
          </a:p>
          <a:p>
            <a:pPr marL="0" indent="0">
              <a:buNone/>
            </a:pPr>
            <a:r>
              <a:rPr lang="pt-BR" sz="2000" b="1" i="0" u="none" strike="noStrike" dirty="0">
                <a:solidFill>
                  <a:srgbClr val="92D050"/>
                </a:solidFill>
                <a:effectLst/>
              </a:rPr>
              <a:t>Reset: 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</a:rPr>
              <a:t>limpa as informações digitadas no formulário.</a:t>
            </a:r>
          </a:p>
          <a:p>
            <a:pPr marL="0" indent="0">
              <a:buNone/>
            </a:pPr>
            <a:endParaRPr lang="pt-BR" sz="2000" b="0" i="0" u="none" strike="noStrike" dirty="0">
              <a:solidFill>
                <a:srgbClr val="FBFBF5"/>
              </a:solidFill>
              <a:effectLst/>
            </a:endParaRPr>
          </a:p>
          <a:p>
            <a:pPr marL="0" indent="0">
              <a:buNone/>
            </a:pPr>
            <a:r>
              <a:rPr lang="pt-BR" sz="2000" b="1" i="0" u="none" strike="noStrike" dirty="0">
                <a:solidFill>
                  <a:schemeClr val="accent2"/>
                </a:solidFill>
                <a:effectLst/>
              </a:rPr>
              <a:t>File: 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</a:rPr>
              <a:t>insere um campo para busca e anexo de documentos.</a:t>
            </a:r>
            <a:endParaRPr lang="pt-BR" sz="2000" dirty="0">
              <a:solidFill>
                <a:srgbClr val="FBFBF5"/>
              </a:solidFill>
              <a:effectLst/>
              <a:latin typeface="YACgEVg3xZg 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52" y="-80730"/>
            <a:ext cx="781826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ctr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2" charset="0"/>
              </a:rPr>
              <a:t>HTML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1028" name="Picture 4" descr="Html Ícone Web - Imagens grátis no Pixabay">
            <a:extLst>
              <a:ext uri="{FF2B5EF4-FFF2-40B4-BE49-F238E27FC236}">
                <a16:creationId xmlns:a16="http://schemas.microsoft.com/office/drawing/2014/main" id="{E92191BE-AECB-416B-A4EE-9B7CB9F86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2" y="245989"/>
            <a:ext cx="781826" cy="61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F3C60B2C-624E-416A-A669-E47A49257E75}"/>
              </a:ext>
            </a:extLst>
          </p:cNvPr>
          <p:cNvSpPr/>
          <p:nvPr/>
        </p:nvSpPr>
        <p:spPr>
          <a:xfrm>
            <a:off x="301926" y="859091"/>
            <a:ext cx="6074914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ATRIBUTO TYPE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3397743-7407-4AA8-98A7-2A480F6F2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5805" y="1893734"/>
            <a:ext cx="3933825" cy="361950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1FB74DB-B7DF-4A16-B5E4-F7D44449F9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0344" y="2889405"/>
            <a:ext cx="3962400" cy="381000"/>
          </a:xfrm>
          <a:prstGeom prst="rect">
            <a:avLst/>
          </a:prstGeom>
          <a:ln>
            <a:solidFill>
              <a:srgbClr val="27BED1"/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04142C0-EFE8-4E72-8F39-284106448F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3219" y="3656671"/>
            <a:ext cx="3819525" cy="381000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3C88691-6818-456C-B807-40C3DC1A5F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23606" y="4467260"/>
            <a:ext cx="5095875" cy="390525"/>
          </a:xfrm>
          <a:prstGeom prst="rect">
            <a:avLst/>
          </a:prstGeom>
          <a:ln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5378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Formulários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26" y="1289928"/>
            <a:ext cx="8421584" cy="3181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2000" b="0" i="0" u="none" strike="noStrike" dirty="0">
                <a:solidFill>
                  <a:srgbClr val="FBFBF5"/>
                </a:solidFill>
                <a:effectLst/>
              </a:rPr>
              <a:t>Permite a inserção de uma caixa de texto de múltiplas linhas. A ideia é que o usuário tenha uma área maior para digitação de dados, sendo muito usado para mensagens, comentários, sugestões, etc.</a:t>
            </a:r>
            <a:endParaRPr lang="pt-BR" sz="2800" dirty="0">
              <a:solidFill>
                <a:srgbClr val="FBFBF5"/>
              </a:solidFill>
              <a:latin typeface="YACgEVg3xZg 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52" y="-80730"/>
            <a:ext cx="781826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ctr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2" charset="0"/>
              </a:rPr>
              <a:t>HTML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1028" name="Picture 4" descr="Html Ícone Web - Imagens grátis no Pixabay">
            <a:extLst>
              <a:ext uri="{FF2B5EF4-FFF2-40B4-BE49-F238E27FC236}">
                <a16:creationId xmlns:a16="http://schemas.microsoft.com/office/drawing/2014/main" id="{E92191BE-AECB-416B-A4EE-9B7CB9F86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2" y="245989"/>
            <a:ext cx="781826" cy="61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F3C60B2C-624E-416A-A669-E47A49257E75}"/>
              </a:ext>
            </a:extLst>
          </p:cNvPr>
          <p:cNvSpPr/>
          <p:nvPr/>
        </p:nvSpPr>
        <p:spPr>
          <a:xfrm>
            <a:off x="301926" y="859091"/>
            <a:ext cx="6074914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TAG TEXTAREA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533DBAA-73DD-4C7A-9F98-A92B54C09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881" y="2880723"/>
            <a:ext cx="6791325" cy="419100"/>
          </a:xfrm>
          <a:prstGeom prst="rect">
            <a:avLst/>
          </a:prstGeom>
          <a:ln>
            <a:solidFill>
              <a:srgbClr val="FF0066"/>
            </a:solidFill>
          </a:ln>
        </p:spPr>
      </p:pic>
    </p:spTree>
    <p:extLst>
      <p:ext uri="{BB962C8B-B14F-4D97-AF65-F5344CB8AC3E}">
        <p14:creationId xmlns:p14="http://schemas.microsoft.com/office/powerpoint/2010/main" val="302704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Formulários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26" y="1289928"/>
            <a:ext cx="8421584" cy="3853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2000" b="0" i="0" u="none" strike="noStrike" dirty="0">
                <a:solidFill>
                  <a:srgbClr val="FBFBF5"/>
                </a:solidFill>
                <a:effectLst/>
              </a:rPr>
              <a:t>Campo que irá permitir a escolha de uma determinada opção inserida em uma lista acessada por um botão do tipo </a:t>
            </a:r>
            <a:r>
              <a:rPr lang="pt-BR" sz="2000" b="0" i="0" u="none" strike="noStrike" dirty="0" err="1">
                <a:solidFill>
                  <a:srgbClr val="FBFBF5"/>
                </a:solidFill>
                <a:effectLst/>
              </a:rPr>
              <a:t>dropdown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</a:rPr>
              <a:t>. Cada item dessa lista deverá estar contida em um elemento &lt;</a:t>
            </a:r>
            <a:r>
              <a:rPr lang="pt-BR" sz="2000" b="0" i="0" u="none" strike="noStrike" dirty="0" err="1">
                <a:solidFill>
                  <a:srgbClr val="FBFBF5"/>
                </a:solidFill>
                <a:effectLst/>
              </a:rPr>
              <a:t>option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</a:rPr>
              <a:t>&gt;&lt;/</a:t>
            </a:r>
            <a:r>
              <a:rPr lang="pt-BR" sz="2000" b="0" i="0" u="none" strike="noStrike" dirty="0" err="1">
                <a:solidFill>
                  <a:srgbClr val="FBFBF5"/>
                </a:solidFill>
                <a:effectLst/>
              </a:rPr>
              <a:t>option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</a:rPr>
              <a:t>&gt;.</a:t>
            </a:r>
          </a:p>
          <a:p>
            <a:pPr marL="0" indent="0">
              <a:buNone/>
            </a:pPr>
            <a:endParaRPr lang="pt-BR" sz="2000" dirty="0">
              <a:solidFill>
                <a:srgbClr val="FBFBF5"/>
              </a:solidFill>
              <a:latin typeface="YACgEVg3xZg 0"/>
            </a:endParaRPr>
          </a:p>
          <a:p>
            <a:pPr marL="0" indent="0">
              <a:buNone/>
            </a:pPr>
            <a:endParaRPr lang="pt-BR" sz="2000" dirty="0">
              <a:solidFill>
                <a:srgbClr val="FBFBF5"/>
              </a:solidFill>
              <a:latin typeface="YACgEVg3xZg 0"/>
            </a:endParaRPr>
          </a:p>
          <a:p>
            <a:pPr marL="0" indent="0">
              <a:buNone/>
            </a:pPr>
            <a:endParaRPr lang="pt-BR" sz="2000" dirty="0">
              <a:solidFill>
                <a:srgbClr val="FBFBF5"/>
              </a:solidFill>
              <a:latin typeface="YACgEVg3xZg 0"/>
            </a:endParaRPr>
          </a:p>
          <a:p>
            <a:pPr marL="0" indent="0">
              <a:buNone/>
            </a:pPr>
            <a:endParaRPr lang="pt-BR" sz="2000" dirty="0">
              <a:solidFill>
                <a:srgbClr val="FBFBF5"/>
              </a:solidFill>
              <a:latin typeface="YACgEVg3xZg 0"/>
            </a:endParaRPr>
          </a:p>
          <a:p>
            <a:pPr marL="0" indent="0">
              <a:buNone/>
            </a:pPr>
            <a:endParaRPr lang="pt-BR" sz="2000" dirty="0">
              <a:solidFill>
                <a:srgbClr val="FBFBF5"/>
              </a:solidFill>
              <a:latin typeface="YACgEVg3xZg 0"/>
            </a:endParaRPr>
          </a:p>
          <a:p>
            <a:pPr marL="0" indent="0">
              <a:buNone/>
            </a:pPr>
            <a:endParaRPr lang="pt-BR" sz="2000" dirty="0">
              <a:solidFill>
                <a:srgbClr val="FBFBF5"/>
              </a:solidFill>
              <a:latin typeface="YACgEVg3xZg 0"/>
            </a:endParaRPr>
          </a:p>
          <a:p>
            <a:pPr marL="0" indent="0">
              <a:buNone/>
            </a:pPr>
            <a:r>
              <a:rPr lang="pt-BR" sz="2000" b="1" i="0" u="none" strike="noStrike" dirty="0">
                <a:solidFill>
                  <a:srgbClr val="FF0066"/>
                </a:solidFill>
                <a:effectLst/>
              </a:rPr>
              <a:t>Obs. 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</a:rPr>
              <a:t>Se quiser organizar as opções pode utilizar o &lt;</a:t>
            </a:r>
            <a:r>
              <a:rPr lang="pt-BR" sz="2000" b="0" i="0" u="none" strike="noStrike" dirty="0" err="1">
                <a:solidFill>
                  <a:srgbClr val="FBFBF5"/>
                </a:solidFill>
                <a:effectLst/>
              </a:rPr>
              <a:t>optgroup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</a:rPr>
              <a:t>&gt; &lt;/</a:t>
            </a:r>
            <a:r>
              <a:rPr lang="pt-BR" sz="2000" b="0" i="0" u="none" strike="noStrike" dirty="0" err="1">
                <a:solidFill>
                  <a:srgbClr val="FBFBF5"/>
                </a:solidFill>
                <a:effectLst/>
              </a:rPr>
              <a:t>optgroup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</a:rPr>
              <a:t>&gt;.</a:t>
            </a:r>
            <a:endParaRPr lang="pt-BR" sz="2000" dirty="0">
              <a:solidFill>
                <a:srgbClr val="FBFBF5"/>
              </a:solidFill>
              <a:latin typeface="YACgEVg3xZg 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52" y="-80730"/>
            <a:ext cx="781826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ctr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2" charset="0"/>
              </a:rPr>
              <a:t>HTML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1028" name="Picture 4" descr="Html Ícone Web - Imagens grátis no Pixabay">
            <a:extLst>
              <a:ext uri="{FF2B5EF4-FFF2-40B4-BE49-F238E27FC236}">
                <a16:creationId xmlns:a16="http://schemas.microsoft.com/office/drawing/2014/main" id="{E92191BE-AECB-416B-A4EE-9B7CB9F86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2" y="245989"/>
            <a:ext cx="781826" cy="61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F3C60B2C-624E-416A-A669-E47A49257E75}"/>
              </a:ext>
            </a:extLst>
          </p:cNvPr>
          <p:cNvSpPr/>
          <p:nvPr/>
        </p:nvSpPr>
        <p:spPr>
          <a:xfrm>
            <a:off x="301926" y="859091"/>
            <a:ext cx="6074914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TAGS SELECT / OPTION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1EF5299-6613-4CAB-933A-615596AD3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2656" y="2686521"/>
            <a:ext cx="5057775" cy="1438275"/>
          </a:xfrm>
          <a:prstGeom prst="rect">
            <a:avLst/>
          </a:prstGeom>
          <a:ln>
            <a:solidFill>
              <a:srgbClr val="FF0066"/>
            </a:solidFill>
          </a:ln>
        </p:spPr>
      </p:pic>
    </p:spTree>
    <p:extLst>
      <p:ext uri="{BB962C8B-B14F-4D97-AF65-F5344CB8AC3E}">
        <p14:creationId xmlns:p14="http://schemas.microsoft.com/office/powerpoint/2010/main" val="76274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5" y="11636"/>
            <a:ext cx="9144000" cy="5143500"/>
          </a:xfrm>
          <a:prstGeom prst="rect">
            <a:avLst/>
          </a:prstGeom>
        </p:spPr>
      </p:pic>
      <p:sp>
        <p:nvSpPr>
          <p:cNvPr id="6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7C556EA-BEC3-364C-808E-860B702EDC68}"/>
              </a:ext>
            </a:extLst>
          </p:cNvPr>
          <p:cNvSpPr/>
          <p:nvPr/>
        </p:nvSpPr>
        <p:spPr>
          <a:xfrm>
            <a:off x="2377587" y="1921186"/>
            <a:ext cx="4495486" cy="6622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3600" dirty="0">
                <a:solidFill>
                  <a:srgbClr val="FF0066"/>
                </a:solidFill>
                <a:latin typeface="+mn-lt"/>
                <a:ea typeface="Gotham HTF Black" charset="0"/>
                <a:cs typeface="Gotham HTF Black" charset="0"/>
              </a:rPr>
              <a:t>HTML – Tabelas</a:t>
            </a:r>
          </a:p>
        </p:txBody>
      </p:sp>
    </p:spTree>
    <p:extLst>
      <p:ext uri="{BB962C8B-B14F-4D97-AF65-F5344CB8AC3E}">
        <p14:creationId xmlns:p14="http://schemas.microsoft.com/office/powerpoint/2010/main" val="398936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Formulários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26" y="1289928"/>
            <a:ext cx="8421584" cy="3382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2000" b="1" i="0" u="none" strike="noStrike" dirty="0" err="1">
                <a:solidFill>
                  <a:srgbClr val="FFFF00"/>
                </a:solidFill>
                <a:effectLst/>
                <a:latin typeface="YACgEVg3xZg 0"/>
              </a:rPr>
              <a:t>Required</a:t>
            </a:r>
            <a:r>
              <a:rPr lang="pt-BR" sz="2000" b="1" i="0" u="none" strike="noStrike" dirty="0">
                <a:solidFill>
                  <a:srgbClr val="FFFF00"/>
                </a:solidFill>
                <a:effectLst/>
                <a:latin typeface="YACgEVg3xZg 0"/>
              </a:rPr>
              <a:t>: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  <a:latin typeface="YACgEVg3xZg 0"/>
              </a:rPr>
              <a:t> Torna um campo de formulário obrigatório ou seja, seu valor precisa ser preenchido.</a:t>
            </a:r>
          </a:p>
          <a:p>
            <a:pPr marL="0" indent="0">
              <a:buNone/>
            </a:pPr>
            <a:endParaRPr lang="pt-BR" sz="2000" dirty="0">
              <a:solidFill>
                <a:srgbClr val="FBFBF5"/>
              </a:solidFill>
              <a:effectLst/>
              <a:latin typeface="YACgEVg3xZg 0"/>
            </a:endParaRPr>
          </a:p>
          <a:p>
            <a:pPr marL="0" indent="0">
              <a:buNone/>
            </a:pPr>
            <a:r>
              <a:rPr lang="pt-BR" sz="2000" b="1" i="0" u="none" strike="noStrike" dirty="0" err="1">
                <a:solidFill>
                  <a:srgbClr val="00B0F0"/>
                </a:solidFill>
                <a:effectLst/>
                <a:latin typeface="YACgEVg3xZg 0"/>
              </a:rPr>
              <a:t>Autofocus</a:t>
            </a:r>
            <a:r>
              <a:rPr lang="pt-BR" sz="2000" b="1" i="0" u="none" strike="noStrike" dirty="0">
                <a:solidFill>
                  <a:srgbClr val="00B0F0"/>
                </a:solidFill>
                <a:effectLst/>
                <a:latin typeface="YACgEVg3xZg 0"/>
              </a:rPr>
              <a:t>:</a:t>
            </a:r>
            <a:r>
              <a:rPr lang="pt-BR" sz="2000" b="0" i="0" u="none" strike="noStrike" dirty="0">
                <a:solidFill>
                  <a:srgbClr val="00B0F0"/>
                </a:solidFill>
                <a:effectLst/>
                <a:latin typeface="YACgEVg3xZg 0"/>
              </a:rPr>
              <a:t> 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  <a:latin typeface="YACgEVg3xZg 0"/>
              </a:rPr>
              <a:t>Dá foco automático a um determinado campo assim que o navegador carregar a página.</a:t>
            </a:r>
          </a:p>
          <a:p>
            <a:pPr marL="0" indent="0">
              <a:buNone/>
            </a:pPr>
            <a:endParaRPr lang="pt-BR" sz="2000" dirty="0">
              <a:solidFill>
                <a:srgbClr val="FBFBF5"/>
              </a:solidFill>
              <a:latin typeface="YACgEVg3xZg 0"/>
            </a:endParaRPr>
          </a:p>
          <a:p>
            <a:pPr marL="0" indent="0">
              <a:buNone/>
            </a:pPr>
            <a:r>
              <a:rPr lang="pt-BR" sz="2000" b="0" i="0" u="none" strike="noStrike" dirty="0">
                <a:solidFill>
                  <a:srgbClr val="92D050"/>
                </a:solidFill>
                <a:effectLst/>
                <a:latin typeface="YACgEVg3xZg 0"/>
              </a:rPr>
              <a:t>Autocomplete: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  <a:latin typeface="YACgEVg3xZg 0"/>
              </a:rPr>
              <a:t> tem as opções </a:t>
            </a:r>
            <a:r>
              <a:rPr lang="pt-BR" sz="2000" b="0" i="0" u="none" strike="noStrike" dirty="0" err="1">
                <a:solidFill>
                  <a:srgbClr val="FBFBF5"/>
                </a:solidFill>
                <a:effectLst/>
                <a:latin typeface="YACgEVg3xZg 0"/>
              </a:rPr>
              <a:t>on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  <a:latin typeface="YACgEVg3xZg 0"/>
              </a:rPr>
              <a:t> e off, que habilita ou desabilita a sugestão de auto complemento do navegador.</a:t>
            </a:r>
          </a:p>
          <a:p>
            <a:pPr marL="0" indent="0">
              <a:buNone/>
            </a:pPr>
            <a:endParaRPr lang="pt-BR" sz="2000" dirty="0">
              <a:solidFill>
                <a:srgbClr val="FBFBF5"/>
              </a:solidFill>
              <a:effectLst/>
              <a:latin typeface="YACgEVg3xZg 0"/>
            </a:endParaRPr>
          </a:p>
          <a:p>
            <a:pPr marL="0" indent="0">
              <a:buNone/>
            </a:pPr>
            <a:r>
              <a:rPr lang="pt-BR" sz="2000" b="1" i="0" u="none" strike="noStrike" dirty="0" err="1">
                <a:solidFill>
                  <a:srgbClr val="FFC000"/>
                </a:solidFill>
                <a:effectLst/>
                <a:latin typeface="YACgEVg3xZg 0"/>
              </a:rPr>
              <a:t>Maxlength</a:t>
            </a:r>
            <a:r>
              <a:rPr lang="pt-BR" sz="2000" b="1" i="0" u="none" strike="noStrike" dirty="0">
                <a:solidFill>
                  <a:srgbClr val="FFC000"/>
                </a:solidFill>
                <a:effectLst/>
                <a:latin typeface="YACgEVg3xZg 0"/>
              </a:rPr>
              <a:t>:</a:t>
            </a:r>
            <a:r>
              <a:rPr lang="pt-BR" sz="2000" b="0" i="0" u="none" strike="noStrike" dirty="0">
                <a:solidFill>
                  <a:srgbClr val="FFC000"/>
                </a:solidFill>
                <a:effectLst/>
                <a:latin typeface="YACgEVg3xZg 0"/>
              </a:rPr>
              <a:t> 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  <a:latin typeface="YACgEVg3xZg 0"/>
              </a:rPr>
              <a:t>Limita a quantidade de caracteres em um campo de formulário.</a:t>
            </a:r>
            <a:endParaRPr lang="pt-BR" sz="2000" dirty="0">
              <a:solidFill>
                <a:srgbClr val="FBFBF5"/>
              </a:solidFill>
              <a:effectLst/>
              <a:latin typeface="YACgEVg3xZg 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52" y="-80730"/>
            <a:ext cx="781826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ctr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2" charset="0"/>
              </a:rPr>
              <a:t>HTML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1028" name="Picture 4" descr="Html Ícone Web - Imagens grátis no Pixabay">
            <a:extLst>
              <a:ext uri="{FF2B5EF4-FFF2-40B4-BE49-F238E27FC236}">
                <a16:creationId xmlns:a16="http://schemas.microsoft.com/office/drawing/2014/main" id="{E92191BE-AECB-416B-A4EE-9B7CB9F86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2" y="245989"/>
            <a:ext cx="781826" cy="61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F3C60B2C-624E-416A-A669-E47A49257E75}"/>
              </a:ext>
            </a:extLst>
          </p:cNvPr>
          <p:cNvSpPr/>
          <p:nvPr/>
        </p:nvSpPr>
        <p:spPr>
          <a:xfrm>
            <a:off x="301926" y="859091"/>
            <a:ext cx="6074914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OUTROS ATRIBUTOS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42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BB79C9-DE39-7843-BC03-4841AAB5A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" y="0"/>
            <a:ext cx="9143492" cy="5145088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8DA81EEF-A1C4-524C-8291-9FD6FF5F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85350"/>
            <a:ext cx="6858001" cy="50899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200" kern="1600" cap="all" spc="115" dirty="0">
                <a:solidFill>
                  <a:srgbClr val="FF0066"/>
                </a:solidFill>
                <a:latin typeface="+mn-lt"/>
              </a:rPr>
              <a:t>Duvidas</a:t>
            </a:r>
          </a:p>
        </p:txBody>
      </p:sp>
      <p:pic>
        <p:nvPicPr>
          <p:cNvPr id="8" name="Picture 4" descr="Imagem relacionada">
            <a:extLst>
              <a:ext uri="{FF2B5EF4-FFF2-40B4-BE49-F238E27FC236}">
                <a16:creationId xmlns:a16="http://schemas.microsoft.com/office/drawing/2014/main" id="{B24C156A-6256-44A8-B726-DB00055CA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670" y="1330538"/>
            <a:ext cx="3070660" cy="307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473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415304-14FF-1C4D-AB55-737A80A8C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38" y="173962"/>
            <a:ext cx="8696814" cy="4707231"/>
          </a:xfrm>
          <a:prstGeom prst="rect">
            <a:avLst/>
          </a:prstGeom>
        </p:spPr>
      </p:pic>
      <p:pic>
        <p:nvPicPr>
          <p:cNvPr id="7" name="Imagem 1">
            <a:extLst>
              <a:ext uri="{FF2B5EF4-FFF2-40B4-BE49-F238E27FC236}">
                <a16:creationId xmlns:a16="http://schemas.microsoft.com/office/drawing/2014/main" id="{AF434CA7-D972-404F-932B-7C980E1E9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2240" y="848818"/>
            <a:ext cx="3203927" cy="861857"/>
          </a:xfrm>
          <a:prstGeom prst="rect">
            <a:avLst/>
          </a:prstGeom>
        </p:spPr>
      </p:pic>
      <p:sp>
        <p:nvSpPr>
          <p:cNvPr id="5" name="Rectangle 1026">
            <a:extLst>
              <a:ext uri="{FF2B5EF4-FFF2-40B4-BE49-F238E27FC236}">
                <a16:creationId xmlns:a16="http://schemas.microsoft.com/office/drawing/2014/main" id="{0671189A-1EFC-405A-B711-45F798EAE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19" y="2017640"/>
            <a:ext cx="8090628" cy="147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200" dirty="0">
                <a:solidFill>
                  <a:schemeClr val="bg1">
                    <a:lumMod val="65000"/>
                  </a:schemeClr>
                </a:solidFill>
                <a:cs typeface="Gotham-Bold"/>
              </a:rPr>
              <a:t>Copyright © 2015 - 2021  Prof. Luís Carlos S. Silva</a:t>
            </a:r>
          </a:p>
          <a:p>
            <a:pPr>
              <a:defRPr/>
            </a:pPr>
            <a:r>
              <a:rPr kumimoji="1" lang="en-US" sz="2200" dirty="0">
                <a:solidFill>
                  <a:schemeClr val="bg1">
                    <a:lumMod val="65000"/>
                  </a:schemeClr>
                </a:solidFill>
                <a:cs typeface="Gotham-Bold"/>
              </a:rPr>
              <a:t>                                              Prof. Alexandre Carlos de Jesus</a:t>
            </a:r>
          </a:p>
          <a:p>
            <a:pPr>
              <a:defRPr/>
            </a:pPr>
            <a:endParaRPr kumimoji="1" lang="en-US" sz="1600" dirty="0">
              <a:solidFill>
                <a:schemeClr val="bg1">
                  <a:lumMod val="65000"/>
                </a:schemeClr>
              </a:solidFill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Todos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direitos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reservados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.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Reprodução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ou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divulgação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total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ou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parcial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deste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documento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é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expressamente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proíbido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sem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o </a:t>
            </a:r>
            <a:r>
              <a:rPr kumimoji="1" lang="pt-BR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consentimento formal, por escrito,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do Professor (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autor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).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7D47819-10C7-400C-9748-993B536AD054}"/>
              </a:ext>
            </a:extLst>
          </p:cNvPr>
          <p:cNvSpPr/>
          <p:nvPr/>
        </p:nvSpPr>
        <p:spPr>
          <a:xfrm>
            <a:off x="466613" y="2086599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8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Tabelas - Estrutura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52" y="1172325"/>
            <a:ext cx="8421584" cy="1450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57150" indent="0" algn="just">
              <a:buNone/>
            </a:pPr>
            <a:r>
              <a:rPr lang="pt-BR" sz="2000" b="0" i="0" u="none" strike="noStrike" dirty="0">
                <a:solidFill>
                  <a:srgbClr val="FBFBF5"/>
                </a:solidFill>
                <a:effectLst/>
              </a:rPr>
              <a:t>Utilizamos tabelas quando precisamos organizar as informações de forma relacional, ou seja, que fique nítido os itens das informações em suas recorrências.</a:t>
            </a:r>
          </a:p>
          <a:p>
            <a:pPr marL="57150" indent="0" algn="just">
              <a:buNone/>
            </a:pPr>
            <a:r>
              <a:rPr lang="pt-BR" sz="2000" dirty="0">
                <a:solidFill>
                  <a:srgbClr val="FBFBF5"/>
                </a:solidFill>
              </a:rPr>
              <a:t>No HTML as tabelas são criadas a partir da seguinte estrutura de </a:t>
            </a:r>
            <a:r>
              <a:rPr lang="pt-BR" sz="2000" dirty="0" err="1">
                <a:solidFill>
                  <a:srgbClr val="FBFBF5"/>
                </a:solidFill>
              </a:rPr>
              <a:t>tags</a:t>
            </a:r>
            <a:r>
              <a:rPr lang="pt-BR" sz="2000" dirty="0">
                <a:solidFill>
                  <a:srgbClr val="FBFBF5"/>
                </a:solidFill>
              </a:rPr>
              <a:t>: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52" y="-80730"/>
            <a:ext cx="781826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ctr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2" charset="0"/>
              </a:rPr>
              <a:t>HTML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»"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charset="2"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1028" name="Picture 4" descr="Html Ícone Web - Imagens grátis no Pixabay">
            <a:extLst>
              <a:ext uri="{FF2B5EF4-FFF2-40B4-BE49-F238E27FC236}">
                <a16:creationId xmlns:a16="http://schemas.microsoft.com/office/drawing/2014/main" id="{E92191BE-AECB-416B-A4EE-9B7CB9F86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2" y="245989"/>
            <a:ext cx="781826" cy="61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AD48C7E-8051-470F-A75D-CFF5E4284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994" y="2604209"/>
            <a:ext cx="3467100" cy="2066925"/>
          </a:xfrm>
          <a:prstGeom prst="rect">
            <a:avLst/>
          </a:prstGeom>
          <a:ln>
            <a:solidFill>
              <a:srgbClr val="FF0066"/>
            </a:solidFill>
          </a:ln>
        </p:spPr>
      </p:pic>
    </p:spTree>
    <p:extLst>
      <p:ext uri="{BB962C8B-B14F-4D97-AF65-F5344CB8AC3E}">
        <p14:creationId xmlns:p14="http://schemas.microsoft.com/office/powerpoint/2010/main" val="304027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Tabelas - Estrutura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52" y="1172325"/>
            <a:ext cx="8421584" cy="455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57150" indent="0" algn="just">
              <a:buNone/>
            </a:pPr>
            <a:r>
              <a:rPr lang="pt-BR" sz="2000" dirty="0">
                <a:solidFill>
                  <a:srgbClr val="FBFBF5"/>
                </a:solidFill>
              </a:rPr>
              <a:t>Sendo assim temos: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52" y="-80730"/>
            <a:ext cx="781826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ctr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2" charset="0"/>
              </a:rPr>
              <a:t>HTML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»"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charset="2"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1028" name="Picture 4" descr="Html Ícone Web - Imagens grátis no Pixabay">
            <a:extLst>
              <a:ext uri="{FF2B5EF4-FFF2-40B4-BE49-F238E27FC236}">
                <a16:creationId xmlns:a16="http://schemas.microsoft.com/office/drawing/2014/main" id="{E92191BE-AECB-416B-A4EE-9B7CB9F86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2" y="245989"/>
            <a:ext cx="781826" cy="61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AD48C7E-8051-470F-A75D-CFF5E4284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152" y="1628190"/>
            <a:ext cx="5365782" cy="3198832"/>
          </a:xfrm>
          <a:prstGeom prst="rect">
            <a:avLst/>
          </a:prstGeom>
          <a:ln>
            <a:noFill/>
          </a:ln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B7B74149-63BF-48A5-88AF-A67728793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1749" y="1799960"/>
            <a:ext cx="6340587" cy="455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57150" indent="0" algn="just">
              <a:buNone/>
            </a:pPr>
            <a:r>
              <a:rPr lang="pt-BR" sz="2000" dirty="0">
                <a:solidFill>
                  <a:srgbClr val="FBFBF5"/>
                </a:solidFill>
              </a:rPr>
              <a:t>........................................................Indica o início da tabela.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4FD6B66-3B30-40B4-8774-3CFFD663A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1749" y="4302258"/>
            <a:ext cx="6340587" cy="455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57150" indent="0" algn="just">
              <a:buNone/>
            </a:pPr>
            <a:r>
              <a:rPr lang="pt-BR" sz="2000" dirty="0">
                <a:solidFill>
                  <a:srgbClr val="FBFBF5"/>
                </a:solidFill>
              </a:rPr>
              <a:t>........................................................Indica o fim da tabela.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E8585A3-2166-4D42-9ECF-C1D7ACC5B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1749" y="2281426"/>
            <a:ext cx="6340587" cy="455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57150" indent="0" algn="just">
              <a:buNone/>
            </a:pPr>
            <a:r>
              <a:rPr lang="pt-BR" sz="2000" dirty="0">
                <a:solidFill>
                  <a:srgbClr val="FBFBF5"/>
                </a:solidFill>
              </a:rPr>
              <a:t>........................................................Indica o início da linha.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90E06A7-C657-401F-B09D-75B813281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3055" y="3744830"/>
            <a:ext cx="6069281" cy="455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57150" indent="0" algn="just">
              <a:buNone/>
            </a:pPr>
            <a:r>
              <a:rPr lang="pt-BR" sz="2000" dirty="0">
                <a:solidFill>
                  <a:srgbClr val="FBFBF5"/>
                </a:solidFill>
              </a:rPr>
              <a:t>.....................................................Indica o fim da linha.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86C715E-B137-407E-9E06-1CA6D900E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74" y="2903568"/>
            <a:ext cx="3187402" cy="74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57150" indent="0" algn="just">
              <a:buNone/>
            </a:pPr>
            <a:r>
              <a:rPr lang="pt-BR" sz="2000" dirty="0">
                <a:solidFill>
                  <a:srgbClr val="FBFBF5"/>
                </a:solidFill>
              </a:rPr>
              <a:t>......Indica a criação de uma     </a:t>
            </a:r>
          </a:p>
          <a:p>
            <a:pPr marL="57150" indent="0" algn="just">
              <a:buNone/>
            </a:pPr>
            <a:r>
              <a:rPr lang="pt-BR" sz="2000" dirty="0">
                <a:solidFill>
                  <a:srgbClr val="FBFBF5"/>
                </a:solidFill>
              </a:rPr>
              <a:t>       coluna.</a:t>
            </a:r>
            <a:endParaRPr lang="pt-BR" sz="2000" dirty="0">
              <a:solidFill>
                <a:schemeClr val="bg1"/>
              </a:solidFill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E60B76A-D526-4BE1-BB36-BE573714CF08}"/>
              </a:ext>
            </a:extLst>
          </p:cNvPr>
          <p:cNvCxnSpPr/>
          <p:nvPr/>
        </p:nvCxnSpPr>
        <p:spPr>
          <a:xfrm>
            <a:off x="5395965" y="3004457"/>
            <a:ext cx="411982" cy="14067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CC09FF3-84EC-4FCC-B1C4-C09804C88889}"/>
              </a:ext>
            </a:extLst>
          </p:cNvPr>
          <p:cNvCxnSpPr>
            <a:cxnSpLocks/>
          </p:cNvCxnSpPr>
          <p:nvPr/>
        </p:nvCxnSpPr>
        <p:spPr>
          <a:xfrm flipV="1">
            <a:off x="5395965" y="3145134"/>
            <a:ext cx="411982" cy="28163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380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Tabelas - Estrutura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52" y="1172325"/>
            <a:ext cx="8421584" cy="1450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57150" indent="0" algn="just">
              <a:buNone/>
            </a:pPr>
            <a:r>
              <a:rPr lang="pt-BR" sz="2000" b="0" i="0" u="none" strike="noStrike" dirty="0">
                <a:solidFill>
                  <a:srgbClr val="FBFBF5"/>
                </a:solidFill>
                <a:effectLst/>
              </a:rPr>
              <a:t>Temos também a </a:t>
            </a:r>
            <a:r>
              <a:rPr lang="pt-BR" sz="2000" b="0" i="0" u="none" strike="noStrike" dirty="0" err="1">
                <a:solidFill>
                  <a:srgbClr val="FBFBF5"/>
                </a:solidFill>
                <a:effectLst/>
              </a:rPr>
              <a:t>tag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</a:rPr>
              <a:t> </a:t>
            </a:r>
            <a:r>
              <a:rPr lang="pt-BR" sz="2000" b="1" i="0" u="none" strike="noStrike" dirty="0">
                <a:solidFill>
                  <a:srgbClr val="FF0066"/>
                </a:solidFill>
                <a:effectLst/>
              </a:rPr>
              <a:t>&lt;</a:t>
            </a:r>
            <a:r>
              <a:rPr lang="pt-BR" sz="2000" b="1" i="0" u="none" strike="noStrike" dirty="0" err="1">
                <a:solidFill>
                  <a:srgbClr val="FF0066"/>
                </a:solidFill>
                <a:effectLst/>
              </a:rPr>
              <a:t>th</a:t>
            </a:r>
            <a:r>
              <a:rPr lang="pt-BR" sz="2000" b="1" i="0" u="none" strike="noStrike" dirty="0">
                <a:solidFill>
                  <a:srgbClr val="FF0066"/>
                </a:solidFill>
                <a:effectLst/>
              </a:rPr>
              <a:t>&gt;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</a:rPr>
              <a:t>, ela tem a mesma função da &lt;</a:t>
            </a:r>
            <a:r>
              <a:rPr lang="pt-BR" sz="2000" b="0" i="0" u="none" strike="noStrike" dirty="0" err="1">
                <a:solidFill>
                  <a:srgbClr val="FBFBF5"/>
                </a:solidFill>
                <a:effectLst/>
              </a:rPr>
              <a:t>td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</a:rPr>
              <a:t>&gt;, só que o conteúdo  ficará centralizado e em negrito. Devemos usar na criação da linha de </a:t>
            </a:r>
            <a:r>
              <a:rPr lang="pt-BR" sz="2000" b="0" i="0" u="none" strike="noStrike" dirty="0">
                <a:solidFill>
                  <a:srgbClr val="FF0066"/>
                </a:solidFill>
                <a:effectLst/>
              </a:rPr>
              <a:t>cabeçalho da tabela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</a:rPr>
              <a:t>.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52" y="-80730"/>
            <a:ext cx="781826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ctr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2" charset="0"/>
              </a:rPr>
              <a:t>HTML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»"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charset="2"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1028" name="Picture 4" descr="Html Ícone Web - Imagens grátis no Pixabay">
            <a:extLst>
              <a:ext uri="{FF2B5EF4-FFF2-40B4-BE49-F238E27FC236}">
                <a16:creationId xmlns:a16="http://schemas.microsoft.com/office/drawing/2014/main" id="{E92191BE-AECB-416B-A4EE-9B7CB9F86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2" y="245989"/>
            <a:ext cx="781826" cy="61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C0C8CE2-82A6-4438-8610-D55C6D28E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1184" y="2255272"/>
            <a:ext cx="5838825" cy="2571750"/>
          </a:xfrm>
          <a:prstGeom prst="rect">
            <a:avLst/>
          </a:prstGeom>
          <a:ln>
            <a:solidFill>
              <a:srgbClr val="FF0066"/>
            </a:solidFill>
          </a:ln>
        </p:spPr>
      </p:pic>
    </p:spTree>
    <p:extLst>
      <p:ext uri="{BB962C8B-B14F-4D97-AF65-F5344CB8AC3E}">
        <p14:creationId xmlns:p14="http://schemas.microsoft.com/office/powerpoint/2010/main" val="3468149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Tabelas - Mesclando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52" y="1172325"/>
            <a:ext cx="8421584" cy="1450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57150" indent="0" algn="just">
              <a:buNone/>
            </a:pPr>
            <a:r>
              <a:rPr lang="pt-BR" sz="2000" b="1" i="0" u="none" strike="noStrike" dirty="0">
                <a:solidFill>
                  <a:srgbClr val="FF0066"/>
                </a:solidFill>
                <a:effectLst/>
              </a:rPr>
              <a:t>Podemos mesclar linhas e colunas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</a:rPr>
              <a:t> – Quando temos a necessidade de juntar células (mesclar) devemos utilizar os atributos:</a:t>
            </a:r>
          </a:p>
          <a:p>
            <a:pPr marL="57150" indent="0"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	</a:t>
            </a:r>
            <a:r>
              <a:rPr lang="pt-BR" sz="2000" dirty="0" err="1">
                <a:solidFill>
                  <a:srgbClr val="FFFF00"/>
                </a:solidFill>
              </a:rPr>
              <a:t>Colspan</a:t>
            </a:r>
            <a:r>
              <a:rPr lang="pt-BR" sz="2000" dirty="0">
                <a:solidFill>
                  <a:srgbClr val="FFFF00"/>
                </a:solidFill>
              </a:rPr>
              <a:t>:</a:t>
            </a:r>
            <a:r>
              <a:rPr lang="pt-BR" sz="2000" dirty="0">
                <a:solidFill>
                  <a:schemeClr val="bg1"/>
                </a:solidFill>
              </a:rPr>
              <a:t> Atributo que mescla um número determinado de colunas a partir da célula que contém o atributo.</a:t>
            </a:r>
          </a:p>
          <a:p>
            <a:pPr marL="57150" indent="0"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		</a:t>
            </a:r>
            <a:r>
              <a:rPr lang="pt-BR" sz="2000" dirty="0" err="1">
                <a:solidFill>
                  <a:srgbClr val="FFFF00"/>
                </a:solidFill>
              </a:rPr>
              <a:t>Ex</a:t>
            </a:r>
            <a:r>
              <a:rPr lang="pt-BR" sz="2000" dirty="0">
                <a:solidFill>
                  <a:srgbClr val="FFFF00"/>
                </a:solidFill>
              </a:rPr>
              <a:t>: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</a:p>
          <a:p>
            <a:pPr marL="57150" indent="0"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marL="57150" indent="0"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	</a:t>
            </a:r>
            <a:r>
              <a:rPr lang="pt-BR" sz="2000" dirty="0" err="1">
                <a:solidFill>
                  <a:srgbClr val="27BED1"/>
                </a:solidFill>
              </a:rPr>
              <a:t>Rowspan</a:t>
            </a:r>
            <a:r>
              <a:rPr lang="pt-BR" sz="2000" dirty="0">
                <a:solidFill>
                  <a:srgbClr val="27BED1"/>
                </a:solidFill>
              </a:rPr>
              <a:t>:</a:t>
            </a:r>
            <a:r>
              <a:rPr lang="pt-BR" sz="2000" dirty="0">
                <a:solidFill>
                  <a:schemeClr val="bg1"/>
                </a:solidFill>
              </a:rPr>
              <a:t> Atributo que mescla um número determinado de linhas a partir da célula que contém o atributo.</a:t>
            </a:r>
          </a:p>
          <a:p>
            <a:pPr marL="57150" indent="0"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		</a:t>
            </a:r>
            <a:r>
              <a:rPr lang="pt-BR" sz="2000" dirty="0" err="1">
                <a:solidFill>
                  <a:srgbClr val="27BED1"/>
                </a:solidFill>
              </a:rPr>
              <a:t>Ex</a:t>
            </a:r>
            <a:r>
              <a:rPr lang="pt-BR" sz="2000" dirty="0">
                <a:solidFill>
                  <a:srgbClr val="27BED1"/>
                </a:solidFill>
              </a:rPr>
              <a:t>: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52" y="-80730"/>
            <a:ext cx="781826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ctr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2" charset="0"/>
              </a:rPr>
              <a:t>HTML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1028" name="Picture 4" descr="Html Ícone Web - Imagens grátis no Pixabay">
            <a:extLst>
              <a:ext uri="{FF2B5EF4-FFF2-40B4-BE49-F238E27FC236}">
                <a16:creationId xmlns:a16="http://schemas.microsoft.com/office/drawing/2014/main" id="{E92191BE-AECB-416B-A4EE-9B7CB9F86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2" y="245989"/>
            <a:ext cx="781826" cy="61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F9C047F-8192-427D-8D53-3D28CF45F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4420" y="2562662"/>
            <a:ext cx="3848100" cy="400050"/>
          </a:xfrm>
          <a:prstGeom prst="rect">
            <a:avLst/>
          </a:prstGeom>
          <a:ln>
            <a:solidFill>
              <a:srgbClr val="FF0066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9C98160-B76A-44B2-A8E4-C2073ECE7B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4420" y="3972763"/>
            <a:ext cx="3819525" cy="352425"/>
          </a:xfrm>
          <a:prstGeom prst="rect">
            <a:avLst/>
          </a:prstGeom>
          <a:ln>
            <a:solidFill>
              <a:srgbClr val="FF0066"/>
            </a:solidFill>
          </a:ln>
        </p:spPr>
      </p:pic>
    </p:spTree>
    <p:extLst>
      <p:ext uri="{BB962C8B-B14F-4D97-AF65-F5344CB8AC3E}">
        <p14:creationId xmlns:p14="http://schemas.microsoft.com/office/powerpoint/2010/main" val="53025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Tabelas – Outras </a:t>
            </a:r>
            <a:r>
              <a:rPr lang="pt-BR" sz="2800" dirty="0" err="1">
                <a:solidFill>
                  <a:srgbClr val="FF0066"/>
                </a:solidFill>
                <a:ea typeface="Gotham HTF Black" charset="0"/>
                <a:cs typeface="Gotham HTF Black" charset="0"/>
              </a:rPr>
              <a:t>Tags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52" y="1172325"/>
            <a:ext cx="8421584" cy="1450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57150" indent="0" algn="just">
              <a:buNone/>
            </a:pPr>
            <a:r>
              <a:rPr lang="pt-BR" sz="2000" b="0" i="0" u="none" strike="noStrike" dirty="0">
                <a:solidFill>
                  <a:srgbClr val="FBFBF5"/>
                </a:solidFill>
                <a:effectLst/>
              </a:rPr>
              <a:t>Também temos algumas </a:t>
            </a:r>
            <a:r>
              <a:rPr lang="pt-BR" sz="2000" b="0" i="0" u="none" strike="noStrike" dirty="0" err="1">
                <a:solidFill>
                  <a:srgbClr val="FBFBF5"/>
                </a:solidFill>
                <a:effectLst/>
              </a:rPr>
              <a:t>tags</a:t>
            </a:r>
            <a:r>
              <a:rPr lang="pt-BR" sz="2000" b="0" i="0" u="none" strike="noStrike" dirty="0">
                <a:solidFill>
                  <a:srgbClr val="FBFBF5"/>
                </a:solidFill>
                <a:effectLst/>
              </a:rPr>
              <a:t> que são usadas comumente em tabelas que possuem uma grande quantidade de linhas e queremos definir as classificações melhor:</a:t>
            </a:r>
          </a:p>
          <a:p>
            <a:pPr marL="57150" indent="0" algn="just">
              <a:buNone/>
            </a:pPr>
            <a:endParaRPr lang="pt-BR" sz="2000" dirty="0">
              <a:solidFill>
                <a:srgbClr val="FBFBF5"/>
              </a:solidFill>
            </a:endParaRPr>
          </a:p>
          <a:p>
            <a:pPr marL="57150" indent="0" algn="just">
              <a:buNone/>
            </a:pPr>
            <a:r>
              <a:rPr lang="pt-BR" sz="2000" dirty="0">
                <a:solidFill>
                  <a:srgbClr val="27BED1"/>
                </a:solidFill>
              </a:rPr>
              <a:t>&lt;</a:t>
            </a:r>
            <a:r>
              <a:rPr lang="pt-BR" sz="2000" dirty="0" err="1">
                <a:solidFill>
                  <a:srgbClr val="27BED1"/>
                </a:solidFill>
              </a:rPr>
              <a:t>thead</a:t>
            </a:r>
            <a:r>
              <a:rPr lang="pt-BR" sz="2000" dirty="0">
                <a:solidFill>
                  <a:srgbClr val="27BED1"/>
                </a:solidFill>
              </a:rPr>
              <a:t>&gt; - </a:t>
            </a:r>
            <a:r>
              <a:rPr lang="pt-BR" sz="2000" dirty="0">
                <a:solidFill>
                  <a:schemeClr val="bg1"/>
                </a:solidFill>
              </a:rPr>
              <a:t>Define o conteúdo do cabeçalho na tabela;</a:t>
            </a:r>
          </a:p>
          <a:p>
            <a:pPr marL="57150" indent="0" algn="just">
              <a:buNone/>
            </a:pPr>
            <a:r>
              <a:rPr lang="pt-BR" sz="2000" dirty="0">
                <a:solidFill>
                  <a:srgbClr val="FFFF00"/>
                </a:solidFill>
              </a:rPr>
              <a:t>&lt;</a:t>
            </a:r>
            <a:r>
              <a:rPr lang="pt-BR" sz="2000" dirty="0" err="1">
                <a:solidFill>
                  <a:srgbClr val="FFFF00"/>
                </a:solidFill>
              </a:rPr>
              <a:t>tbody</a:t>
            </a:r>
            <a:r>
              <a:rPr lang="pt-BR" sz="2000" dirty="0">
                <a:solidFill>
                  <a:srgbClr val="FFFF00"/>
                </a:solidFill>
              </a:rPr>
              <a:t>&gt; -</a:t>
            </a:r>
            <a:r>
              <a:rPr lang="pt-BR" sz="2000" dirty="0">
                <a:solidFill>
                  <a:schemeClr val="bg1"/>
                </a:solidFill>
              </a:rPr>
              <a:t> Agrupa o conteúdo do corpo da tabela;</a:t>
            </a:r>
          </a:p>
          <a:p>
            <a:pPr marL="57150" indent="0" algn="just">
              <a:buNone/>
            </a:pPr>
            <a:r>
              <a:rPr lang="pt-BR" sz="2000" dirty="0">
                <a:solidFill>
                  <a:srgbClr val="92D050"/>
                </a:solidFill>
              </a:rPr>
              <a:t>&lt;</a:t>
            </a:r>
            <a:r>
              <a:rPr lang="pt-BR" sz="2000" dirty="0" err="1">
                <a:solidFill>
                  <a:srgbClr val="92D050"/>
                </a:solidFill>
              </a:rPr>
              <a:t>tfoot</a:t>
            </a:r>
            <a:r>
              <a:rPr lang="pt-BR" sz="2000" dirty="0">
                <a:solidFill>
                  <a:srgbClr val="92D050"/>
                </a:solidFill>
              </a:rPr>
              <a:t>&gt; -</a:t>
            </a:r>
            <a:r>
              <a:rPr lang="pt-BR" sz="2000" dirty="0">
                <a:solidFill>
                  <a:schemeClr val="bg1"/>
                </a:solidFill>
              </a:rPr>
              <a:t> Separa o conteúdo do rodapé da tabela;</a:t>
            </a:r>
            <a:endParaRPr lang="pt-BR" sz="2000" dirty="0">
              <a:solidFill>
                <a:srgbClr val="27BED1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52" y="-80730"/>
            <a:ext cx="781826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ctr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2" charset="0"/>
              </a:rPr>
              <a:t>HTML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1028" name="Picture 4" descr="Html Ícone Web - Imagens grátis no Pixabay">
            <a:extLst>
              <a:ext uri="{FF2B5EF4-FFF2-40B4-BE49-F238E27FC236}">
                <a16:creationId xmlns:a16="http://schemas.microsoft.com/office/drawing/2014/main" id="{E92191BE-AECB-416B-A4EE-9B7CB9F86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2" y="245989"/>
            <a:ext cx="781826" cy="61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316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Tabelas – Outras </a:t>
            </a:r>
            <a:r>
              <a:rPr lang="pt-BR" sz="2800" dirty="0" err="1">
                <a:solidFill>
                  <a:srgbClr val="FF0066"/>
                </a:solidFill>
                <a:ea typeface="Gotham HTF Black" charset="0"/>
                <a:cs typeface="Gotham HTF Black" charset="0"/>
              </a:rPr>
              <a:t>Tags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4745" y="755619"/>
            <a:ext cx="4211248" cy="299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57150" indent="0" algn="just">
              <a:buNone/>
            </a:pPr>
            <a:endParaRPr lang="pt-BR" sz="2000" dirty="0">
              <a:solidFill>
                <a:srgbClr val="FBFBF5"/>
              </a:solidFill>
            </a:endParaRPr>
          </a:p>
          <a:p>
            <a:pPr marL="57150" indent="0" algn="just">
              <a:buNone/>
            </a:pPr>
            <a:r>
              <a:rPr lang="pt-BR" sz="3200" dirty="0">
                <a:solidFill>
                  <a:srgbClr val="FFFF00"/>
                </a:solidFill>
              </a:rPr>
              <a:t>Atenção!!!</a:t>
            </a:r>
          </a:p>
          <a:p>
            <a:pPr marL="57150" indent="0" algn="just">
              <a:buNone/>
            </a:pPr>
            <a:r>
              <a:rPr lang="pt-BR" sz="2000" b="1" dirty="0">
                <a:solidFill>
                  <a:srgbClr val="FF0066"/>
                </a:solidFill>
              </a:rPr>
              <a:t>Use tabelas apenas...</a:t>
            </a:r>
          </a:p>
          <a:p>
            <a:pPr marL="57150" indent="0" algn="just">
              <a:buNone/>
            </a:pPr>
            <a:r>
              <a:rPr lang="pt-BR" sz="2000" dirty="0">
                <a:solidFill>
                  <a:srgbClr val="FBFBF5"/>
                </a:solidFill>
              </a:rPr>
              <a:t>Para exibir dados tabulares dentro de linhas e colunas. Nunca use tabelas para a criação de layouts, nos primórdios da Internet isto era muito comum, mas torna o código confuso tanto para sua manutenção e para os mecanismos de busca indexarem o conteúdo.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4382379-00C8-46E4-87CB-617F1E15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52" y="-80730"/>
            <a:ext cx="781826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ctr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2" charset="0"/>
              </a:rPr>
              <a:t>HTML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1028" name="Picture 4" descr="Html Ícone Web - Imagens grátis no Pixabay">
            <a:extLst>
              <a:ext uri="{FF2B5EF4-FFF2-40B4-BE49-F238E27FC236}">
                <a16:creationId xmlns:a16="http://schemas.microsoft.com/office/drawing/2014/main" id="{E92191BE-AECB-416B-A4EE-9B7CB9F86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2" y="245989"/>
            <a:ext cx="781826" cy="61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inel Atenção Triângulo - Imagens grátis no Pixabay">
            <a:extLst>
              <a:ext uri="{FF2B5EF4-FFF2-40B4-BE49-F238E27FC236}">
                <a16:creationId xmlns:a16="http://schemas.microsoft.com/office/drawing/2014/main" id="{40B5B180-02C6-4B53-B894-3F0E46919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87" y="929233"/>
            <a:ext cx="1989574" cy="198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156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2367</TotalTime>
  <Words>1830</Words>
  <Application>Microsoft Office PowerPoint</Application>
  <PresentationFormat>Personalizar</PresentationFormat>
  <Paragraphs>279</Paragraphs>
  <Slides>32</Slides>
  <Notes>32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Gotham HTF Book</vt:lpstr>
      <vt:lpstr>Gotham HTF Light</vt:lpstr>
      <vt:lpstr>Wingdings</vt:lpstr>
      <vt:lpstr>YACgEVg3xZg 0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Duvidas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>Adri</dc:creator>
  <cp:lastModifiedBy>Luis Carlos de Souza Silva</cp:lastModifiedBy>
  <cp:revision>191</cp:revision>
  <cp:lastPrinted>2019-04-22T09:47:24Z</cp:lastPrinted>
  <dcterms:created xsi:type="dcterms:W3CDTF">2018-09-06T21:03:44Z</dcterms:created>
  <dcterms:modified xsi:type="dcterms:W3CDTF">2021-03-21T23:30:20Z</dcterms:modified>
</cp:coreProperties>
</file>