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51" r:id="rId3"/>
    <p:sldMasterId id="214748374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431" r:id="rId7"/>
    <p:sldId id="444" r:id="rId8"/>
    <p:sldId id="445" r:id="rId9"/>
    <p:sldId id="446" r:id="rId10"/>
    <p:sldId id="447" r:id="rId11"/>
    <p:sldId id="448" r:id="rId12"/>
    <p:sldId id="449" r:id="rId13"/>
    <p:sldId id="265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FEDBD8"/>
    <a:srgbClr val="FF3300"/>
    <a:srgbClr val="FF0000"/>
    <a:srgbClr val="F9E8EA"/>
    <a:srgbClr val="0033CC"/>
    <a:srgbClr val="FF8585"/>
    <a:srgbClr val="9933FF"/>
    <a:srgbClr val="F6F6F6"/>
    <a:srgbClr val="E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3634" autoAdjust="0"/>
  </p:normalViewPr>
  <p:slideViewPr>
    <p:cSldViewPr snapToGrid="0" snapToObjects="1">
      <p:cViewPr varScale="1">
        <p:scale>
          <a:sx n="67" d="100"/>
          <a:sy n="67" d="100"/>
        </p:scale>
        <p:origin x="14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0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A63A9-F13B-46F1-A93F-27AA737FD7E7}" type="datetimeFigureOut">
              <a:rPr lang="pt-BR" smtClean="0"/>
              <a:t>03/04/2021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F50FE-E718-42E3-9D8A-946F780C7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3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3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11"/>
          <p:cNvSpPr>
            <a:spLocks noGrp="1"/>
          </p:cNvSpPr>
          <p:nvPr>
            <p:ph type="title" hasCustomPrompt="1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Font typeface="+mj-lt"/>
              <a:buNone/>
              <a:defRPr>
                <a:latin typeface="Gotham HTF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5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769" y="316031"/>
            <a:ext cx="7315197" cy="397308"/>
          </a:xfrm>
        </p:spPr>
        <p:txBody>
          <a:bodyPr>
            <a:noAutofit/>
          </a:bodyPr>
          <a:lstStyle>
            <a:lvl1pPr algn="l">
              <a:defRPr sz="2800" b="1">
                <a:latin typeface="Gotham HTF" pitchFamily="2" charset="0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379" y="1316730"/>
            <a:ext cx="748347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379" y="2174875"/>
            <a:ext cx="7618230" cy="395128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/>
          <p:cNvPicPr>
            <a:picLocks noChangeAspect="1"/>
          </p:cNvPicPr>
          <p:nvPr userDrawn="1"/>
        </p:nvPicPr>
        <p:blipFill rotWithShape="1">
          <a:blip r:embed="rId3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3" name="Rectangle 3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22"/>
          <p:cNvSpPr/>
          <p:nvPr userDrawn="1"/>
        </p:nvSpPr>
        <p:spPr>
          <a:xfrm flipH="1">
            <a:off x="759002" y="3257919"/>
            <a:ext cx="45719" cy="172217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Gotham-Bold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bg1"/>
          </a:solidFill>
          <a:latin typeface="Gotham-Book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Gotham-Book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Rectangle 5"/>
          <p:cNvSpPr/>
          <p:nvPr userDrawn="1"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8377119" y="6199266"/>
            <a:ext cx="439223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fld id="{8F7506AB-1D79-4CD0-8D2E-1AD89BACC529}" type="slidenum">
              <a:rPr lang="en-US" sz="1200" b="1" i="0">
                <a:solidFill>
                  <a:schemeClr val="bg1"/>
                </a:solidFill>
                <a:latin typeface="Gotham-Bold"/>
              </a:rPr>
              <a:pPr algn="ctr">
                <a:defRPr/>
              </a:pPr>
              <a:t>‹nº›</a:t>
            </a:fld>
            <a:endParaRPr lang="en-US" sz="1200" b="1" i="0" dirty="0">
              <a:solidFill>
                <a:schemeClr val="bg1"/>
              </a:solidFill>
              <a:latin typeface="Gotham-Bold"/>
            </a:endParaRPr>
          </a:p>
        </p:txBody>
      </p:sp>
      <p:sp>
        <p:nvSpPr>
          <p:cNvPr id="12" name="Espaço Reservado para Título 1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403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otham HTF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12" name="Rectangle 1026"/>
          <p:cNvSpPr>
            <a:spLocks noChangeArrowheads="1"/>
          </p:cNvSpPr>
          <p:nvPr userDrawn="1"/>
        </p:nvSpPr>
        <p:spPr bwMode="auto">
          <a:xfrm>
            <a:off x="1053372" y="3222882"/>
            <a:ext cx="6694934" cy="13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b="1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2013 - 2016  Prof. Me. Thiago T. I. Yamamoto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4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4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7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73682"/>
            <a:ext cx="8090628" cy="115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Copyright © 2011 - 2021  Prof. </a:t>
            </a:r>
            <a:r>
              <a:rPr kumimoji="1" lang="en-US" sz="2200" dirty="0" err="1">
                <a:solidFill>
                  <a:schemeClr val="bg1"/>
                </a:solidFill>
                <a:latin typeface="Gotham HTF" pitchFamily="2" charset="0"/>
                <a:cs typeface="Gotham-Bold"/>
              </a:rPr>
              <a:t>Luís</a:t>
            </a:r>
            <a:r>
              <a:rPr kumimoji="1" lang="en-US" sz="2200" dirty="0">
                <a:solidFill>
                  <a:schemeClr val="bg1"/>
                </a:solidFill>
                <a:latin typeface="Gotham HTF" pitchFamily="2" charset="0"/>
                <a:cs typeface="Gotham-Bold"/>
              </a:rPr>
              <a:t> Carlos de S Silva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Todos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ou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deste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sem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o </a:t>
            </a:r>
            <a:r>
              <a:rPr kumimoji="1" lang="pt-BR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/>
                </a:solidFill>
                <a:latin typeface="Gotham HTF Book" pitchFamily="2" charset="0"/>
                <a:cs typeface="Gotham-Book"/>
              </a:rPr>
              <a:t>autor</a:t>
            </a:r>
            <a:r>
              <a:rPr kumimoji="1" lang="en-US" sz="1400" dirty="0">
                <a:solidFill>
                  <a:schemeClr val="bg1"/>
                </a:solidFill>
                <a:latin typeface="Gotham HTF Book" pitchFamily="2" charset="0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1011882" y="3270976"/>
            <a:ext cx="792891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Responsive Web Development</a:t>
            </a:r>
          </a:p>
        </p:txBody>
      </p:sp>
      <p:sp>
        <p:nvSpPr>
          <p:cNvPr id="5" name="TextBox 21"/>
          <p:cNvSpPr txBox="1"/>
          <p:nvPr/>
        </p:nvSpPr>
        <p:spPr>
          <a:xfrm>
            <a:off x="1011882" y="3966706"/>
            <a:ext cx="36170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LUÍS CARLOS S SILVA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FF"/>
                </a:solidFill>
                <a:latin typeface="Gotham-Bold"/>
                <a:cs typeface="Gotham-Bold"/>
              </a:rPr>
              <a:t>lsilva@fiap.com.br</a:t>
            </a:r>
          </a:p>
        </p:txBody>
      </p:sp>
      <p:sp>
        <p:nvSpPr>
          <p:cNvPr id="6" name="TextBox 20"/>
          <p:cNvSpPr txBox="1"/>
          <p:nvPr/>
        </p:nvSpPr>
        <p:spPr>
          <a:xfrm>
            <a:off x="8398256" y="4996868"/>
            <a:ext cx="108508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ok"/>
                <a:cs typeface="Gotham-Book"/>
              </a:rPr>
              <a:t>CSS</a:t>
            </a:r>
            <a:endParaRPr lang="en-US" sz="2200" dirty="0">
              <a:solidFill>
                <a:srgbClr val="FFFFFF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141814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Semântica</a:t>
            </a:r>
          </a:p>
        </p:txBody>
      </p:sp>
    </p:spTree>
    <p:extLst>
      <p:ext uri="{BB962C8B-B14F-4D97-AF65-F5344CB8AC3E}">
        <p14:creationId xmlns:p14="http://schemas.microsoft.com/office/powerpoint/2010/main" val="359647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todas as páginas da Web existem divisões básicas referentes aos tipos de conteúdo que são colocados em cada parte do layout como cabeçalho, rodapé ou menu de navegação.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Nas versões anteriores do HTML não haviam </a:t>
            </a:r>
            <a:r>
              <a:rPr lang="pt-BR" sz="2000" dirty="0" err="1">
                <a:solidFill>
                  <a:schemeClr val="bg1"/>
                </a:solidFill>
              </a:rPr>
              <a:t>tags</a:t>
            </a:r>
            <a:r>
              <a:rPr lang="pt-BR" sz="2000" dirty="0">
                <a:solidFill>
                  <a:schemeClr val="bg1"/>
                </a:solidFill>
              </a:rPr>
              <a:t> com uma semântica apropriada para cada uma dessas divisões. Dessa forma, os desenvolvedores acabavam usando a </a:t>
            </a:r>
            <a:r>
              <a:rPr lang="pt-BR" sz="2000" dirty="0" err="1">
                <a:solidFill>
                  <a:schemeClr val="bg1"/>
                </a:solidFill>
              </a:rPr>
              <a:t>tag</a:t>
            </a:r>
            <a:r>
              <a:rPr lang="pt-BR" sz="2000" dirty="0">
                <a:solidFill>
                  <a:schemeClr val="bg1"/>
                </a:solidFill>
              </a:rPr>
              <a:t> &lt;</a:t>
            </a:r>
            <a:r>
              <a:rPr lang="pt-BR" sz="2000" dirty="0" err="1">
                <a:solidFill>
                  <a:schemeClr val="bg1"/>
                </a:solidFill>
              </a:rPr>
              <a:t>div</a:t>
            </a:r>
            <a:r>
              <a:rPr lang="pt-BR" sz="2000" dirty="0">
                <a:solidFill>
                  <a:schemeClr val="bg1"/>
                </a:solidFill>
              </a:rPr>
              <a:t>&gt; para todas as situações, e criando seus próprios padrões de </a:t>
            </a:r>
            <a:r>
              <a:rPr lang="pt-BR" sz="2000" dirty="0" err="1">
                <a:solidFill>
                  <a:schemeClr val="bg1"/>
                </a:solidFill>
              </a:rPr>
              <a:t>nomeclaturas</a:t>
            </a:r>
            <a:r>
              <a:rPr lang="pt-BR" sz="2000" dirty="0">
                <a:solidFill>
                  <a:schemeClr val="bg1"/>
                </a:solidFill>
              </a:rPr>
              <a:t> através dos atributos id ou class.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No HTML5 foram criadas diversas </a:t>
            </a:r>
            <a:r>
              <a:rPr lang="pt-BR" sz="2000" dirty="0" err="1">
                <a:solidFill>
                  <a:schemeClr val="bg1"/>
                </a:solidFill>
              </a:rPr>
              <a:t>tags</a:t>
            </a:r>
            <a:r>
              <a:rPr lang="pt-BR" sz="2000" dirty="0">
                <a:solidFill>
                  <a:schemeClr val="bg1"/>
                </a:solidFill>
              </a:rPr>
              <a:t> semânticas para indicar aos </a:t>
            </a:r>
            <a:r>
              <a:rPr lang="pt-BR" sz="2000" dirty="0" err="1">
                <a:solidFill>
                  <a:schemeClr val="bg1"/>
                </a:solidFill>
              </a:rPr>
              <a:t>user-agents</a:t>
            </a:r>
            <a:r>
              <a:rPr lang="pt-BR" sz="2000" dirty="0">
                <a:solidFill>
                  <a:schemeClr val="bg1"/>
                </a:solidFill>
              </a:rPr>
              <a:t> quais conteúdos estão sendo inseridos em cada uma das divisão da página, organizando e padronizando o desenvolvimento.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6C1706C-83B4-4998-95F4-4EF429B8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8" name="Picture 4" descr="Html Ícone Web - Imagens grátis no Pixabay">
            <a:extLst>
              <a:ext uri="{FF2B5EF4-FFF2-40B4-BE49-F238E27FC236}">
                <a16:creationId xmlns:a16="http://schemas.microsoft.com/office/drawing/2014/main" id="{C11D66A7-7E76-484F-98B5-049BE7A8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1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6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FFC000"/>
                </a:solidFill>
              </a:rPr>
              <a:t>Antes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CFD55-212A-43CB-A22A-E435875FD004}"/>
              </a:ext>
            </a:extLst>
          </p:cNvPr>
          <p:cNvSpPr txBox="1"/>
          <p:nvPr/>
        </p:nvSpPr>
        <p:spPr>
          <a:xfrm>
            <a:off x="534572" y="2014543"/>
            <a:ext cx="7377394" cy="885349"/>
          </a:xfrm>
          <a:prstGeom prst="roundRect">
            <a:avLst>
              <a:gd name="adj" fmla="val 1182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=“header”&gt;</a:t>
            </a:r>
          </a:p>
          <a:p>
            <a:pPr algn="ctr"/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3EDD2-B254-40A1-A567-A45A4F190EEF}"/>
              </a:ext>
            </a:extLst>
          </p:cNvPr>
          <p:cNvSpPr txBox="1"/>
          <p:nvPr/>
        </p:nvSpPr>
        <p:spPr>
          <a:xfrm>
            <a:off x="687890" y="2414825"/>
            <a:ext cx="7041648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=“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nav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”&gt;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4D8D07-56FD-4B6A-8C31-8A4378C3DA95}"/>
              </a:ext>
            </a:extLst>
          </p:cNvPr>
          <p:cNvSpPr txBox="1"/>
          <p:nvPr/>
        </p:nvSpPr>
        <p:spPr>
          <a:xfrm>
            <a:off x="540255" y="2967044"/>
            <a:ext cx="4960432" cy="2258854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=“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”&gt;</a:t>
            </a:r>
          </a:p>
          <a:p>
            <a:pPr algn="ctr"/>
            <a:endParaRPr lang="pt-BR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7EA8F6-65BA-4A89-A643-1AEF64D99D8D}"/>
              </a:ext>
            </a:extLst>
          </p:cNvPr>
          <p:cNvSpPr txBox="1"/>
          <p:nvPr/>
        </p:nvSpPr>
        <p:spPr>
          <a:xfrm>
            <a:off x="640260" y="3424489"/>
            <a:ext cx="4746127" cy="1662767"/>
          </a:xfrm>
          <a:prstGeom prst="roundRect">
            <a:avLst>
              <a:gd name="adj" fmla="val 4429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div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class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=“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article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”&gt;</a:t>
            </a:r>
          </a:p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 algn="ctr"/>
            <a:endParaRPr lang="pt-BR" sz="1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 algn="ctr"/>
            <a:endParaRPr lang="pt-BR" sz="1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CC396-52C8-44BF-9E25-0868DAA62140}"/>
              </a:ext>
            </a:extLst>
          </p:cNvPr>
          <p:cNvSpPr txBox="1"/>
          <p:nvPr/>
        </p:nvSpPr>
        <p:spPr>
          <a:xfrm>
            <a:off x="716465" y="3496154"/>
            <a:ext cx="4555622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div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class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=“header”&gt;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E0A76B-559E-4200-9DC5-21D91F64D6C9}"/>
              </a:ext>
            </a:extLst>
          </p:cNvPr>
          <p:cNvSpPr txBox="1"/>
          <p:nvPr/>
        </p:nvSpPr>
        <p:spPr>
          <a:xfrm>
            <a:off x="716465" y="4462948"/>
            <a:ext cx="4555617" cy="408623"/>
          </a:xfrm>
          <a:prstGeom prst="roundRect">
            <a:avLst/>
          </a:prstGeom>
          <a:solidFill>
            <a:srgbClr val="F9E8EA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+mj-lt"/>
              </a:rPr>
              <a:t>&lt;</a:t>
            </a:r>
            <a:r>
              <a:rPr lang="pt-BR" dirty="0" err="1">
                <a:solidFill>
                  <a:srgbClr val="7030A0"/>
                </a:solidFill>
                <a:latin typeface="+mj-lt"/>
              </a:rPr>
              <a:t>div</a:t>
            </a:r>
            <a:r>
              <a:rPr lang="pt-BR" dirty="0">
                <a:solidFill>
                  <a:srgbClr val="7030A0"/>
                </a:solidFill>
                <a:latin typeface="+mj-lt"/>
              </a:rPr>
              <a:t> </a:t>
            </a:r>
            <a:r>
              <a:rPr lang="pt-BR" dirty="0" err="1">
                <a:solidFill>
                  <a:srgbClr val="7030A0"/>
                </a:solidFill>
                <a:latin typeface="+mj-lt"/>
              </a:rPr>
              <a:t>class</a:t>
            </a:r>
            <a:r>
              <a:rPr lang="pt-BR" dirty="0">
                <a:solidFill>
                  <a:srgbClr val="7030A0"/>
                </a:solidFill>
                <a:latin typeface="+mj-lt"/>
              </a:rPr>
              <a:t>=“</a:t>
            </a:r>
            <a:r>
              <a:rPr lang="pt-BR" dirty="0" err="1">
                <a:solidFill>
                  <a:srgbClr val="7030A0"/>
                </a:solidFill>
                <a:latin typeface="+mj-lt"/>
              </a:rPr>
              <a:t>footer</a:t>
            </a:r>
            <a:r>
              <a:rPr lang="pt-BR" dirty="0">
                <a:solidFill>
                  <a:srgbClr val="7030A0"/>
                </a:solidFill>
                <a:latin typeface="+mj-lt"/>
              </a:rPr>
              <a:t>”&gt;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99D20-BBBA-4C5C-AC00-74612CE470EE}"/>
              </a:ext>
            </a:extLst>
          </p:cNvPr>
          <p:cNvSpPr txBox="1"/>
          <p:nvPr/>
        </p:nvSpPr>
        <p:spPr>
          <a:xfrm>
            <a:off x="5629268" y="2976564"/>
            <a:ext cx="2252687" cy="2258854"/>
          </a:xfrm>
          <a:prstGeom prst="roundRect">
            <a:avLst>
              <a:gd name="adj" fmla="val 4848"/>
            </a:avLst>
          </a:prstGeom>
          <a:solidFill>
            <a:srgbClr val="FEDBD8"/>
          </a:solidFill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div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class</a:t>
            </a:r>
            <a:r>
              <a:rPr lang="pt-BR" dirty="0">
                <a:solidFill>
                  <a:srgbClr val="FF0000"/>
                </a:solidFill>
              </a:rPr>
              <a:t>=“</a:t>
            </a:r>
            <a:r>
              <a:rPr lang="pt-BR" dirty="0" err="1">
                <a:solidFill>
                  <a:srgbClr val="FF0000"/>
                </a:solidFill>
              </a:rPr>
              <a:t>aside</a:t>
            </a:r>
            <a:r>
              <a:rPr lang="pt-BR" dirty="0">
                <a:solidFill>
                  <a:srgbClr val="FF0000"/>
                </a:solidFill>
              </a:rPr>
              <a:t>”&gt;</a:t>
            </a: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400" dirty="0">
              <a:solidFill>
                <a:srgbClr val="FF0000"/>
              </a:solidFill>
            </a:endParaRPr>
          </a:p>
          <a:p>
            <a:pPr algn="ctr"/>
            <a:endParaRPr lang="pt-BR" sz="1200" dirty="0">
              <a:solidFill>
                <a:srgbClr val="FF0000"/>
              </a:solidFill>
            </a:endParaRPr>
          </a:p>
          <a:p>
            <a:pPr algn="ctr"/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9EB194-9370-4D87-B2D5-88593F135075}"/>
              </a:ext>
            </a:extLst>
          </p:cNvPr>
          <p:cNvSpPr txBox="1"/>
          <p:nvPr/>
        </p:nvSpPr>
        <p:spPr>
          <a:xfrm>
            <a:off x="544093" y="5338773"/>
            <a:ext cx="7377394" cy="394335"/>
          </a:xfrm>
          <a:prstGeom prst="roundRect">
            <a:avLst>
              <a:gd name="adj" fmla="val 1182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div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=“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footer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”&gt;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E3EE571-2F6A-4CDA-B109-2DB530616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6" name="Picture 4" descr="Html Ícone Web - Imagens grátis no Pixabay">
            <a:extLst>
              <a:ext uri="{FF2B5EF4-FFF2-40B4-BE49-F238E27FC236}">
                <a16:creationId xmlns:a16="http://schemas.microsoft.com/office/drawing/2014/main" id="{780D19BA-19B1-43D2-B4EA-30A4BAA9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6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FFC000"/>
                </a:solidFill>
              </a:rPr>
              <a:t>Hoje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CFD55-212A-43CB-A22A-E435875FD004}"/>
              </a:ext>
            </a:extLst>
          </p:cNvPr>
          <p:cNvSpPr txBox="1"/>
          <p:nvPr/>
        </p:nvSpPr>
        <p:spPr>
          <a:xfrm>
            <a:off x="534572" y="2014543"/>
            <a:ext cx="7377394" cy="885349"/>
          </a:xfrm>
          <a:prstGeom prst="roundRect">
            <a:avLst>
              <a:gd name="adj" fmla="val 1182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&lt;header&gt;</a:t>
            </a:r>
          </a:p>
          <a:p>
            <a:pPr algn="ctr"/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3EDD2-B254-40A1-A567-A45A4F190EEF}"/>
              </a:ext>
            </a:extLst>
          </p:cNvPr>
          <p:cNvSpPr txBox="1"/>
          <p:nvPr/>
        </p:nvSpPr>
        <p:spPr>
          <a:xfrm>
            <a:off x="687890" y="2414825"/>
            <a:ext cx="7041648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</a:rPr>
              <a:t>nav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4D8D07-56FD-4B6A-8C31-8A4378C3DA95}"/>
              </a:ext>
            </a:extLst>
          </p:cNvPr>
          <p:cNvSpPr txBox="1"/>
          <p:nvPr/>
        </p:nvSpPr>
        <p:spPr>
          <a:xfrm>
            <a:off x="540255" y="2967044"/>
            <a:ext cx="4960432" cy="2258854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section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algn="ctr"/>
            <a:endParaRPr lang="pt-BR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7EA8F6-65BA-4A89-A643-1AEF64D99D8D}"/>
              </a:ext>
            </a:extLst>
          </p:cNvPr>
          <p:cNvSpPr txBox="1"/>
          <p:nvPr/>
        </p:nvSpPr>
        <p:spPr>
          <a:xfrm>
            <a:off x="640260" y="3424489"/>
            <a:ext cx="4746127" cy="1662767"/>
          </a:xfrm>
          <a:prstGeom prst="roundRect">
            <a:avLst>
              <a:gd name="adj" fmla="val 4429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article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algn="ctr"/>
            <a:endParaRPr lang="pt-BR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 algn="ctr"/>
            <a:endParaRPr lang="pt-BR" sz="1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  <a:p>
            <a:pPr algn="ctr"/>
            <a:endParaRPr lang="pt-BR" sz="14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CC396-52C8-44BF-9E25-0868DAA62140}"/>
              </a:ext>
            </a:extLst>
          </p:cNvPr>
          <p:cNvSpPr txBox="1"/>
          <p:nvPr/>
        </p:nvSpPr>
        <p:spPr>
          <a:xfrm>
            <a:off x="716465" y="3496154"/>
            <a:ext cx="4555622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&lt;header&gt;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E0A76B-559E-4200-9DC5-21D91F64D6C9}"/>
              </a:ext>
            </a:extLst>
          </p:cNvPr>
          <p:cNvSpPr txBox="1"/>
          <p:nvPr/>
        </p:nvSpPr>
        <p:spPr>
          <a:xfrm>
            <a:off x="716465" y="4462948"/>
            <a:ext cx="4555617" cy="408623"/>
          </a:xfrm>
          <a:prstGeom prst="roundRect">
            <a:avLst/>
          </a:prstGeom>
          <a:solidFill>
            <a:srgbClr val="F9E8EA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030A0"/>
                </a:solidFill>
                <a:latin typeface="+mj-lt"/>
              </a:rPr>
              <a:t>&lt;</a:t>
            </a:r>
            <a:r>
              <a:rPr lang="pt-BR" dirty="0" err="1">
                <a:solidFill>
                  <a:srgbClr val="7030A0"/>
                </a:solidFill>
                <a:latin typeface="+mj-lt"/>
              </a:rPr>
              <a:t>footer</a:t>
            </a:r>
            <a:r>
              <a:rPr lang="pt-BR" dirty="0">
                <a:solidFill>
                  <a:srgbClr val="7030A0"/>
                </a:solidFill>
                <a:latin typeface="+mj-lt"/>
              </a:rPr>
              <a:t>&gt;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99D20-BBBA-4C5C-AC00-74612CE470EE}"/>
              </a:ext>
            </a:extLst>
          </p:cNvPr>
          <p:cNvSpPr txBox="1"/>
          <p:nvPr/>
        </p:nvSpPr>
        <p:spPr>
          <a:xfrm>
            <a:off x="5629268" y="2976564"/>
            <a:ext cx="2252687" cy="2258854"/>
          </a:xfrm>
          <a:prstGeom prst="roundRect">
            <a:avLst>
              <a:gd name="adj" fmla="val 4848"/>
            </a:avLst>
          </a:prstGeom>
          <a:solidFill>
            <a:srgbClr val="FEDBD8"/>
          </a:solidFill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 err="1">
                <a:solidFill>
                  <a:srgbClr val="FF0000"/>
                </a:solidFill>
              </a:rPr>
              <a:t>aside</a:t>
            </a:r>
            <a:r>
              <a:rPr lang="pt-BR" dirty="0">
                <a:solidFill>
                  <a:srgbClr val="FF0000"/>
                </a:solidFill>
              </a:rPr>
              <a:t>&gt;</a:t>
            </a: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600" dirty="0">
              <a:solidFill>
                <a:srgbClr val="FF0000"/>
              </a:solidFill>
            </a:endParaRPr>
          </a:p>
          <a:p>
            <a:pPr algn="ctr"/>
            <a:endParaRPr lang="pt-BR" sz="1400" dirty="0">
              <a:solidFill>
                <a:srgbClr val="FF0000"/>
              </a:solidFill>
            </a:endParaRPr>
          </a:p>
          <a:p>
            <a:pPr algn="ctr"/>
            <a:endParaRPr lang="pt-BR" sz="1200" dirty="0">
              <a:solidFill>
                <a:srgbClr val="FF0000"/>
              </a:solidFill>
            </a:endParaRPr>
          </a:p>
          <a:p>
            <a:pPr algn="ctr"/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9EB194-9370-4D87-B2D5-88593F135075}"/>
              </a:ext>
            </a:extLst>
          </p:cNvPr>
          <p:cNvSpPr txBox="1"/>
          <p:nvPr/>
        </p:nvSpPr>
        <p:spPr>
          <a:xfrm>
            <a:off x="544093" y="5338773"/>
            <a:ext cx="7377394" cy="394335"/>
          </a:xfrm>
          <a:prstGeom prst="roundRect">
            <a:avLst>
              <a:gd name="adj" fmla="val 1182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footer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565A74F-7C66-4C8F-8EAD-56EF47D98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16" name="Picture 4" descr="Html Ícone Web - Imagens grátis no Pixabay">
            <a:extLst>
              <a:ext uri="{FF2B5EF4-FFF2-40B4-BE49-F238E27FC236}">
                <a16:creationId xmlns:a16="http://schemas.microsoft.com/office/drawing/2014/main" id="{799C6F21-D251-4566-8B63-121A0C2D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/>
                </a:solidFill>
              </a:rPr>
              <a:t>&lt;header&gt;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- é utilizado para representar o cabeçalho de um documento ou seção declarado no HTML. Nele podemos inserir elementos de h1 à h6, além de elementos para representar imagens, parágrafos ou mesmo lista de navegação.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2"/>
                </a:solidFill>
              </a:rPr>
              <a:t>&lt;</a:t>
            </a:r>
            <a:r>
              <a:rPr lang="pt-BR" sz="2400" dirty="0" err="1">
                <a:solidFill>
                  <a:schemeClr val="accent2"/>
                </a:solidFill>
              </a:rPr>
              <a:t>section</a:t>
            </a:r>
            <a:r>
              <a:rPr lang="pt-BR" sz="2400" dirty="0">
                <a:solidFill>
                  <a:schemeClr val="accent2"/>
                </a:solidFill>
              </a:rPr>
              <a:t>&gt;</a:t>
            </a:r>
            <a:r>
              <a:rPr lang="pt-BR" sz="2000" dirty="0">
                <a:solidFill>
                  <a:schemeClr val="bg1"/>
                </a:solidFill>
              </a:rPr>
              <a:t> - representa uma seção dentro de um documento e geralmente contém um título, o qual é definido por meio de um dos elementos entre h1 e h6. podemos utilizar o </a:t>
            </a:r>
            <a:r>
              <a:rPr lang="pt-BR" sz="2000" dirty="0" err="1">
                <a:solidFill>
                  <a:schemeClr val="bg1"/>
                </a:solidFill>
              </a:rPr>
              <a:t>section</a:t>
            </a:r>
            <a:r>
              <a:rPr lang="pt-BR" sz="2000" dirty="0">
                <a:solidFill>
                  <a:schemeClr val="bg1"/>
                </a:solidFill>
              </a:rPr>
              <a:t>, por exemplo, para descrever as seções ou tópicos de um documento.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4"/>
                </a:solidFill>
              </a:rPr>
              <a:t>&lt;</a:t>
            </a:r>
            <a:r>
              <a:rPr lang="pt-BR" sz="2400" dirty="0" err="1">
                <a:solidFill>
                  <a:schemeClr val="accent4"/>
                </a:solidFill>
              </a:rPr>
              <a:t>article</a:t>
            </a:r>
            <a:r>
              <a:rPr lang="pt-BR" sz="2400" dirty="0">
                <a:solidFill>
                  <a:schemeClr val="accent4"/>
                </a:solidFill>
              </a:rPr>
              <a:t>&gt;</a:t>
            </a:r>
            <a:r>
              <a:rPr lang="pt-BR" sz="2000" dirty="0">
                <a:solidFill>
                  <a:schemeClr val="bg1"/>
                </a:solidFill>
              </a:rPr>
              <a:t> - usado quando precisamos declarar um conteúdo que não precisa de outro para fazer sentido em um documento HTML, por exemplo, um artigo em um blog. É recomendado identificar cada </a:t>
            </a:r>
            <a:r>
              <a:rPr lang="pt-BR" sz="2000" b="1" dirty="0" err="1">
                <a:solidFill>
                  <a:schemeClr val="accent4"/>
                </a:solidFill>
              </a:rPr>
              <a:t>article</a:t>
            </a:r>
            <a:r>
              <a:rPr lang="pt-BR" sz="2000" dirty="0">
                <a:solidFill>
                  <a:schemeClr val="bg1"/>
                </a:solidFill>
              </a:rPr>
              <a:t> com um título.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FEA1752-0264-41E4-B53C-6976352FB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8" name="Picture 4" descr="Html Ícone Web - Imagens grátis no Pixabay">
            <a:extLst>
              <a:ext uri="{FF2B5EF4-FFF2-40B4-BE49-F238E27FC236}">
                <a16:creationId xmlns:a16="http://schemas.microsoft.com/office/drawing/2014/main" id="{3DF208C3-3FBE-4726-A985-70A2DD33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92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</a:rPr>
              <a:t>nav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- é utilizado quando precisamos representar um agrupamento de links de navegação, que, por sua vez são criados com os elementos &lt;</a:t>
            </a:r>
            <a:r>
              <a:rPr lang="pt-BR" sz="2000" dirty="0" err="1">
                <a:solidFill>
                  <a:schemeClr val="bg1"/>
                </a:solidFill>
              </a:rPr>
              <a:t>ul</a:t>
            </a:r>
            <a:r>
              <a:rPr lang="pt-BR" sz="2000" dirty="0">
                <a:solidFill>
                  <a:schemeClr val="bg1"/>
                </a:solidFill>
              </a:rPr>
              <a:t>&gt;, &lt;li&gt;, &lt;a&gt; 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F0000"/>
                </a:solidFill>
              </a:rPr>
              <a:t>&lt;</a:t>
            </a:r>
            <a:r>
              <a:rPr lang="pt-BR" sz="2400" dirty="0" err="1">
                <a:solidFill>
                  <a:srgbClr val="FF0000"/>
                </a:solidFill>
              </a:rPr>
              <a:t>aside</a:t>
            </a:r>
            <a:r>
              <a:rPr lang="pt-BR" sz="2400" dirty="0">
                <a:solidFill>
                  <a:srgbClr val="FF0000"/>
                </a:solidFill>
              </a:rPr>
              <a:t>&gt;</a:t>
            </a:r>
            <a:r>
              <a:rPr lang="pt-BR" sz="2000" dirty="0">
                <a:solidFill>
                  <a:schemeClr val="bg1"/>
                </a:solidFill>
              </a:rPr>
              <a:t> - é utilizado quando precisamos criar um conteúdo de apoio ou adicional ao conteúdo principal. Por exemplo, ao falar de HTML semântico, podemos indicar ao leitor outros conteúdos sobre a linguagem HTML como sugestão de leitura complementar ou colocar as propagandas de patrocinadores do site.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F0265D"/>
                </a:solidFill>
              </a:rPr>
              <a:t>&lt;</a:t>
            </a:r>
            <a:r>
              <a:rPr lang="pt-BR" sz="2400" dirty="0" err="1">
                <a:solidFill>
                  <a:srgbClr val="F0265D"/>
                </a:solidFill>
              </a:rPr>
              <a:t>main</a:t>
            </a:r>
            <a:r>
              <a:rPr lang="pt-BR" sz="2400" dirty="0">
                <a:solidFill>
                  <a:srgbClr val="F0265D"/>
                </a:solidFill>
              </a:rPr>
              <a:t>&gt;</a:t>
            </a:r>
            <a:r>
              <a:rPr lang="pt-BR" sz="2000" dirty="0">
                <a:solidFill>
                  <a:srgbClr val="F0265D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- especifica o conteúdo principal, de maior relevância dentro da nossa página. Para ser bem construída, uma página deve apresentar apenas um conteúdo principal.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58CC093-70E0-4F26-876A-B73E121F6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8" name="Picture 4" descr="Html Ícone Web - Imagens grátis no Pixabay">
            <a:extLst>
              <a:ext uri="{FF2B5EF4-FFF2-40B4-BE49-F238E27FC236}">
                <a16:creationId xmlns:a16="http://schemas.microsoft.com/office/drawing/2014/main" id="{2BBBC7DB-29F3-4D3C-8091-9BA679B9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21584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rgbClr val="FFC000"/>
                </a:solidFill>
              </a:rPr>
              <a:t>TAGS Semânticas do HTML5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/>
                </a:solidFill>
              </a:rPr>
              <a:t>&lt;</a:t>
            </a:r>
            <a:r>
              <a:rPr lang="pt-BR" sz="2400" dirty="0" err="1">
                <a:solidFill>
                  <a:schemeClr val="accent1"/>
                </a:solidFill>
              </a:rPr>
              <a:t>footer</a:t>
            </a:r>
            <a:r>
              <a:rPr lang="pt-BR" sz="2400" dirty="0">
                <a:solidFill>
                  <a:schemeClr val="accent1"/>
                </a:solidFill>
              </a:rPr>
              <a:t>&gt;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- representa o rodapé de um documento ou parte dele. Normalmente é utilizado para descrever informações de autoria, como nome e contato do autor e data da criação do conteúdo.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95717" y="316031"/>
            <a:ext cx="6816249" cy="3973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0265D"/>
                </a:solidFill>
                <a:latin typeface="+mj-lt"/>
                <a:cs typeface="Gotham-Book"/>
              </a:rPr>
              <a:t>Layouts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F25181-874E-443B-BC9C-6FD3FF9F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52" y="-80730"/>
            <a:ext cx="781826" cy="4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lvl="0" indent="0" algn="ctr">
              <a:lnSpc>
                <a:spcPct val="150000"/>
              </a:lnSpc>
              <a:spcBef>
                <a:spcPct val="80000"/>
              </a:spcBef>
              <a:buClr>
                <a:srgbClr val="000000"/>
              </a:buClr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2" charset="0"/>
              </a:rPr>
              <a:t>HTML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»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2" charset="0"/>
            </a:endParaRPr>
          </a:p>
        </p:txBody>
      </p:sp>
      <p:pic>
        <p:nvPicPr>
          <p:cNvPr id="8" name="Picture 4" descr="Html Ícone Web - Imagens grátis no Pixabay">
            <a:extLst>
              <a:ext uri="{FF2B5EF4-FFF2-40B4-BE49-F238E27FC236}">
                <a16:creationId xmlns:a16="http://schemas.microsoft.com/office/drawing/2014/main" id="{CDF71EE7-16D9-4732-9F63-8CF5C4DA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2" y="245989"/>
            <a:ext cx="781826" cy="6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4837</TotalTime>
  <Words>575</Words>
  <Application>Microsoft Office PowerPoint</Application>
  <PresentationFormat>Apresentação na tela (4:3)</PresentationFormat>
  <Paragraphs>120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Gotham HTF</vt:lpstr>
      <vt:lpstr>Gotham HTF Book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Personalizar design</vt:lpstr>
      <vt:lpstr>Apresentação do PowerPoint</vt:lpstr>
      <vt:lpstr>Apresentação do PowerPoint</vt:lpstr>
      <vt:lpstr>Semântica</vt:lpstr>
      <vt:lpstr>Layouts</vt:lpstr>
      <vt:lpstr>Layouts</vt:lpstr>
      <vt:lpstr>Layouts</vt:lpstr>
      <vt:lpstr>Layouts</vt:lpstr>
      <vt:lpstr>Layouts</vt:lpstr>
      <vt:lpstr>Layouts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Luis Carlos de Souza Silva</cp:lastModifiedBy>
  <cp:revision>339</cp:revision>
  <cp:lastPrinted>2019-03-22T13:02:50Z</cp:lastPrinted>
  <dcterms:created xsi:type="dcterms:W3CDTF">2015-01-30T10:46:50Z</dcterms:created>
  <dcterms:modified xsi:type="dcterms:W3CDTF">2021-04-04T01:16:53Z</dcterms:modified>
</cp:coreProperties>
</file>