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9"/>
  </p:notesMasterIdLst>
  <p:sldIdLst>
    <p:sldId id="278" r:id="rId3"/>
    <p:sldId id="258" r:id="rId4"/>
    <p:sldId id="418" r:id="rId5"/>
    <p:sldId id="279" r:id="rId6"/>
    <p:sldId id="433" r:id="rId7"/>
    <p:sldId id="419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344" r:id="rId16"/>
    <p:sldId id="276" r:id="rId17"/>
    <p:sldId id="277" r:id="rId18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397" userDrawn="1">
          <p15:clr>
            <a:srgbClr val="A4A3A4"/>
          </p15:clr>
        </p15:guide>
        <p15:guide id="4" orient="horz" pos="2869" userDrawn="1">
          <p15:clr>
            <a:srgbClr val="A4A3A4"/>
          </p15:clr>
        </p15:guide>
        <p15:guide id="5" orient="horz" pos="737" userDrawn="1">
          <p15:clr>
            <a:srgbClr val="A4A3A4"/>
          </p15:clr>
        </p15:guide>
        <p15:guide id="6" pos="6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91A3AD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846" y="90"/>
      </p:cViewPr>
      <p:guideLst>
        <p:guide pos="2880"/>
        <p:guide orient="horz" pos="397"/>
        <p:guide orient="horz" pos="2869"/>
        <p:guide orient="horz" pos="737"/>
        <p:guide pos="6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49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54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0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88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7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5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90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16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6875E-2941-4D6E-9EEB-4FAA6F32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074B3A-27ED-4CFC-AAE6-60449FDBD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563BB-BB00-4EBD-BAD7-40AAD7E6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C7597-253A-4EAA-9F9D-3D9EF9378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467835-2AC3-4DA9-B020-4BFB52117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19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9A2D9-8BDE-458E-B0EE-C5486742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A430C-E8C3-4849-8D12-F283E15B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12E7EE-7AAB-400E-8C95-387A45E6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A69574-33CF-4406-B949-4A6A2087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B41513-4D2A-46CD-947A-165B763F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5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90149-F5BA-4392-9E9D-43CDC7E5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E9BE8C-A6E0-4B62-A28E-5D43C90CA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AE4D5F-909B-44CE-9B17-81D7915E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901D6-3C95-4290-A2A8-00367ABF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237F4-6582-4488-A405-51456CCFF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098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91A8A-657D-4B6F-8C04-D35943D8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4F027-6E8C-4AF1-878D-1C7A21E4D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71C214-F70B-482C-86A0-B3538D137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24BCE9-BF93-4B21-A2A6-E8B4338A6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C9C1E6-2584-41A5-816E-19AEA96E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DECC9B-86D2-49C5-B119-06440217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851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A2D92-D516-4D44-A0A6-ACDA664E9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05D07D-FE00-41E4-B465-3CC5C8A64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1F075-A06B-4B2F-8A5D-E59273567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DAC05C-A705-414B-A9AE-CDDD70F65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83EA2A-1310-42CD-B5FC-C60CC7D17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7D7077-DDC1-418D-9B43-08AF6000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8F7498-9456-40D6-8FDA-9283DA89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E14117-6D0B-404C-B222-4351A0C6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992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4E68E-00CB-4D13-8490-83A633B4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E7B85C-A59D-486B-BCEA-C81B41545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5B41FC5-CDFA-4231-870F-94420489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529FC8-15B5-4685-9E97-B11D4C4C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595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CB51C55-0D82-4F88-806A-98E6AFCD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586E5E5-74C8-48B5-A59B-E0E05CD8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E6ABE7-9D91-4BB6-A255-9FDFBE05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2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0D266-E861-4320-8422-BB75F2D8E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035C0-9D3F-4B22-91E1-ED4E790B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5938E5-FE43-4026-8872-1C4398620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060033-3E77-4CDB-83AE-760A103C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E24F39-A973-491D-99B8-D7554E08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571A23-E5D1-43C0-AFEB-090AF912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9216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CD6EA-126E-4CBD-8A84-8A043F51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BF0DC4D-8F8C-42A1-9F8E-F27402BE0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57E611-148F-43EE-89CF-123211EAA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CEDC5-588D-4D0F-974B-2A85F626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5CC5A2-2B4A-47CC-85C8-535CFD4D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377816-8C03-44BD-B458-D432155B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514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6A40D-AD6E-439A-8276-5F2E68A8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4B0581-CFD2-47F9-A82B-750FCE8DA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2D11F-DC1B-4559-9561-BBE8132B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44CA84-8344-4DA9-8FFD-C2D9771F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BDA59A-5FEF-4F87-8E69-F3894ADA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58122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33879C-88F5-4225-973C-EAA13BD42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2B192F-2954-44BC-A41C-FB1CF3BD2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870DD3-21CA-499D-A809-DF330BCA6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D0186C-0631-40F7-B8CA-3795167D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561074-1CFF-4077-833C-7D61C4BE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60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47812BA6-816F-4B24-9A47-792122A538F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2CD2563E-4B6D-4466-BE5A-A8C582F0EDCF}"/>
              </a:ext>
            </a:extLst>
          </p:cNvPr>
          <p:cNvSpPr/>
          <p:nvPr userDrawn="1"/>
        </p:nvSpPr>
        <p:spPr>
          <a:xfrm>
            <a:off x="1102290" y="1402915"/>
            <a:ext cx="192037" cy="18762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8656C5-3269-469D-A49C-D8EE0FC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AD281-0390-4403-9502-ADE1FB75A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883885-A71F-42DE-BB20-3048AA480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E45A4-6C39-483C-B373-6F4BB7534066}" type="datetimeFigureOut">
              <a:rPr lang="pt-BR" smtClean="0"/>
              <a:t>18/04/2021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A09F5F-63C9-4C7D-8185-D42C9E7B2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EFEB33-B185-431A-BAEF-E7B4C1514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E5D75-6130-465B-8A97-F844DE0D22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66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jp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382" y="1130934"/>
            <a:ext cx="8670526" cy="242989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000" dirty="0">
                <a:solidFill>
                  <a:srgbClr val="7030A0"/>
                </a:solidFill>
                <a:latin typeface="Gotham HTF Light" pitchFamily="50" charset="0"/>
              </a:rPr>
              <a:t>VW (</a:t>
            </a:r>
            <a:r>
              <a:rPr lang="pt-BR" sz="2000" dirty="0" err="1">
                <a:solidFill>
                  <a:srgbClr val="7030A0"/>
                </a:solidFill>
                <a:latin typeface="Gotham HTF Light" pitchFamily="50" charset="0"/>
              </a:rPr>
              <a:t>View</a:t>
            </a:r>
            <a:r>
              <a:rPr lang="pt-BR" sz="2000" dirty="0">
                <a:solidFill>
                  <a:srgbClr val="7030A0"/>
                </a:solidFill>
                <a:latin typeface="Gotham HTF Light" pitchFamily="50" charset="0"/>
              </a:rPr>
              <a:t> </a:t>
            </a:r>
            <a:r>
              <a:rPr lang="pt-BR" sz="2000" dirty="0" err="1">
                <a:solidFill>
                  <a:srgbClr val="7030A0"/>
                </a:solidFill>
                <a:latin typeface="Gotham HTF Light" pitchFamily="50" charset="0"/>
              </a:rPr>
              <a:t>Width</a:t>
            </a:r>
            <a:r>
              <a:rPr lang="pt-BR" sz="2000" dirty="0">
                <a:solidFill>
                  <a:srgbClr val="7030A0"/>
                </a:solidFill>
                <a:latin typeface="Gotham HTF Light" pitchFamily="50" charset="0"/>
              </a:rPr>
              <a:t>) e VH (</a:t>
            </a:r>
            <a:r>
              <a:rPr lang="pt-BR" sz="2000" dirty="0" err="1">
                <a:solidFill>
                  <a:srgbClr val="7030A0"/>
                </a:solidFill>
                <a:latin typeface="Gotham HTF Light" pitchFamily="50" charset="0"/>
              </a:rPr>
              <a:t>View</a:t>
            </a:r>
            <a:r>
              <a:rPr lang="pt-BR" sz="2000" dirty="0">
                <a:solidFill>
                  <a:srgbClr val="7030A0"/>
                </a:solidFill>
                <a:latin typeface="Gotham HTF Light" pitchFamily="50" charset="0"/>
              </a:rPr>
              <a:t> </a:t>
            </a:r>
            <a:r>
              <a:rPr lang="pt-BR" sz="2000" dirty="0" err="1">
                <a:solidFill>
                  <a:srgbClr val="7030A0"/>
                </a:solidFill>
                <a:latin typeface="Gotham HTF Light" pitchFamily="50" charset="0"/>
              </a:rPr>
              <a:t>Height</a:t>
            </a:r>
            <a:r>
              <a:rPr lang="pt-BR" sz="2000" dirty="0">
                <a:solidFill>
                  <a:srgbClr val="7030A0"/>
                </a:solidFill>
                <a:latin typeface="Gotham HTF Light" pitchFamily="50" charset="0"/>
              </a:rPr>
              <a:t>) – baseadas no </a:t>
            </a:r>
            <a:r>
              <a:rPr lang="pt-BR" sz="2000" dirty="0" err="1">
                <a:solidFill>
                  <a:srgbClr val="7030A0"/>
                </a:solidFill>
                <a:latin typeface="Gotham HTF Light" pitchFamily="50" charset="0"/>
              </a:rPr>
              <a:t>Viewport</a:t>
            </a:r>
            <a:r>
              <a:rPr lang="pt-BR" sz="2000" dirty="0">
                <a:solidFill>
                  <a:srgbClr val="7030A0"/>
                </a:solidFill>
                <a:latin typeface="Gotham HTF Light" pitchFamily="50" charset="0"/>
              </a:rPr>
              <a:t> (Medida Relativa)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Viewport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- área de exibição do conteúdo que cada dispositivo possui.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VW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representa a largura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viewport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do dispositivo que está acessando a página.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VH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representa a altura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viewport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do dispositivo que está acessando a página.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1vw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ou 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1vh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representam 1% do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viewport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do dispositivo.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62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ED145B"/>
                </a:solidFill>
                <a:latin typeface="Gotham HTF" pitchFamily="50" charset="0"/>
              </a:rPr>
              <a:t>Layout Fluído -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</a:rPr>
              <a:t>Outras opções que ajudam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otham HTF Ligh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126602-EDCA-47B5-BAFE-1AFDD7FA7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62" y="3674327"/>
            <a:ext cx="1695687" cy="1000265"/>
          </a:xfrm>
          <a:prstGeom prst="rect">
            <a:avLst/>
          </a:prstGeom>
        </p:spPr>
      </p:pic>
      <p:pic>
        <p:nvPicPr>
          <p:cNvPr id="7" name="Picture 6" descr="Imagem relacionada">
            <a:extLst>
              <a:ext uri="{FF2B5EF4-FFF2-40B4-BE49-F238E27FC236}">
                <a16:creationId xmlns:a16="http://schemas.microsoft.com/office/drawing/2014/main" id="{0F148222-7821-4B3D-8C9D-9B12DA7FA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" y="114951"/>
            <a:ext cx="740715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21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5063" y="1970031"/>
            <a:ext cx="5717108" cy="193745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000" dirty="0">
                <a:solidFill>
                  <a:srgbClr val="7030A0"/>
                </a:solidFill>
                <a:latin typeface="Gotham HTF Light" pitchFamily="50" charset="0"/>
              </a:rPr>
              <a:t>Use: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2000" dirty="0">
              <a:solidFill>
                <a:srgbClr val="7030A0"/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Imagens ficam no seu tamanho normal em telas grandes e diminuem ao tamanho máximo em telas pequenas.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62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</a:rPr>
              <a:t>Imagens Responsivas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29BD9E-7D48-447D-B456-4FA9D435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63" y="2241490"/>
            <a:ext cx="1905266" cy="781159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B4A44877-1168-46BB-BF4C-768CCF427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003" y="981128"/>
            <a:ext cx="2136904" cy="2136904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CF42236-B76A-4747-9133-BE0CAA46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901" y="2747487"/>
            <a:ext cx="1217302" cy="121730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E7556C5-37E5-41A4-B0D1-976345A917B4}"/>
              </a:ext>
            </a:extLst>
          </p:cNvPr>
          <p:cNvCxnSpPr/>
          <p:nvPr/>
        </p:nvCxnSpPr>
        <p:spPr>
          <a:xfrm>
            <a:off x="817579" y="3388657"/>
            <a:ext cx="387412" cy="0"/>
          </a:xfrm>
          <a:prstGeom prst="straightConnector1">
            <a:avLst/>
          </a:prstGeom>
          <a:ln>
            <a:solidFill>
              <a:srgbClr val="ED14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A5FF1D6-12BD-485E-9A3E-5664C2DC6CFF}"/>
              </a:ext>
            </a:extLst>
          </p:cNvPr>
          <p:cNvCxnSpPr>
            <a:cxnSpLocks/>
          </p:cNvCxnSpPr>
          <p:nvPr/>
        </p:nvCxnSpPr>
        <p:spPr>
          <a:xfrm flipH="1">
            <a:off x="2116459" y="3388657"/>
            <a:ext cx="387412" cy="0"/>
          </a:xfrm>
          <a:prstGeom prst="straightConnector1">
            <a:avLst/>
          </a:prstGeom>
          <a:ln>
            <a:solidFill>
              <a:srgbClr val="ED14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F15CA159-CAB9-4F9F-BADD-56EF18F92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977" y="3771257"/>
            <a:ext cx="821225" cy="821225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EC2478C-F217-4613-9AF8-099470AB80B5}"/>
              </a:ext>
            </a:extLst>
          </p:cNvPr>
          <p:cNvCxnSpPr/>
          <p:nvPr/>
        </p:nvCxnSpPr>
        <p:spPr>
          <a:xfrm>
            <a:off x="1152863" y="4186518"/>
            <a:ext cx="387412" cy="0"/>
          </a:xfrm>
          <a:prstGeom prst="straightConnector1">
            <a:avLst/>
          </a:prstGeom>
          <a:ln>
            <a:solidFill>
              <a:srgbClr val="ED14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9946C79-64FD-43FD-88BC-DCB99F1BCC53}"/>
              </a:ext>
            </a:extLst>
          </p:cNvPr>
          <p:cNvCxnSpPr>
            <a:cxnSpLocks/>
          </p:cNvCxnSpPr>
          <p:nvPr/>
        </p:nvCxnSpPr>
        <p:spPr>
          <a:xfrm flipH="1">
            <a:off x="2193553" y="4186518"/>
            <a:ext cx="387412" cy="0"/>
          </a:xfrm>
          <a:prstGeom prst="straightConnector1">
            <a:avLst/>
          </a:prstGeom>
          <a:ln>
            <a:solidFill>
              <a:srgbClr val="ED145B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Imagem relacionada">
            <a:extLst>
              <a:ext uri="{FF2B5EF4-FFF2-40B4-BE49-F238E27FC236}">
                <a16:creationId xmlns:a16="http://schemas.microsoft.com/office/drawing/2014/main" id="{E6F163BB-8853-47E2-9DF2-DBCA21263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" y="114951"/>
            <a:ext cx="740715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1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382" y="1130934"/>
            <a:ext cx="8670526" cy="1660456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Um dos pilares do design responsivo. Baseando-se pelo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viewport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, define o que acontecerá com a página quando ela for acessada pelo dispositivo.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Define como o conteúdo deverá ser exibido conforme a regra declarada.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Impossível definir todos os dispositivos.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767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ED145B"/>
                </a:solidFill>
                <a:latin typeface="Gotham HTF" pitchFamily="50" charset="0"/>
              </a:rPr>
              <a:t>MEDIA QUERIES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</a:rPr>
              <a:t>Breakpoints para mudanças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otham HTF Ligh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E2A8B5-375B-4E27-91F4-288F9B7D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70" y="2718695"/>
            <a:ext cx="5738046" cy="2060380"/>
          </a:xfrm>
          <a:prstGeom prst="rect">
            <a:avLst/>
          </a:prstGeom>
        </p:spPr>
      </p:pic>
      <p:pic>
        <p:nvPicPr>
          <p:cNvPr id="9" name="Picture 6" descr="Imagem relacionada">
            <a:extLst>
              <a:ext uri="{FF2B5EF4-FFF2-40B4-BE49-F238E27FC236}">
                <a16:creationId xmlns:a16="http://schemas.microsoft.com/office/drawing/2014/main" id="{C994E55D-44EF-4635-849A-A5C27C9A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" y="114951"/>
            <a:ext cx="740715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123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0448" y="1981116"/>
            <a:ext cx="2301999" cy="89364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Tamanho máximo de 480px</a:t>
            </a:r>
          </a:p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@media(max-width:480px){</a:t>
            </a:r>
          </a:p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       suas regras...  }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7670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ED145B"/>
                </a:solidFill>
                <a:latin typeface="Gotham HTF" pitchFamily="50" charset="0"/>
              </a:rPr>
              <a:t>MEDIA QUERIES –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</a:rPr>
              <a:t>então como fica?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89684B-AA69-4E9F-BCFF-BB45788F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549" y="1218369"/>
            <a:ext cx="457264" cy="73352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6EEA27-9BC2-455E-8210-A23CBBB0E005}"/>
              </a:ext>
            </a:extLst>
          </p:cNvPr>
          <p:cNvCxnSpPr>
            <a:cxnSpLocks/>
          </p:cNvCxnSpPr>
          <p:nvPr/>
        </p:nvCxnSpPr>
        <p:spPr>
          <a:xfrm>
            <a:off x="4383743" y="895410"/>
            <a:ext cx="0" cy="413082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1BE513A-3B24-4461-A75B-B1ACA833DB66}"/>
              </a:ext>
            </a:extLst>
          </p:cNvPr>
          <p:cNvCxnSpPr>
            <a:cxnSpLocks/>
          </p:cNvCxnSpPr>
          <p:nvPr/>
        </p:nvCxnSpPr>
        <p:spPr>
          <a:xfrm flipH="1">
            <a:off x="279700" y="2966305"/>
            <a:ext cx="814353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3">
            <a:extLst>
              <a:ext uri="{FF2B5EF4-FFF2-40B4-BE49-F238E27FC236}">
                <a16:creationId xmlns:a16="http://schemas.microsoft.com/office/drawing/2014/main" id="{54F6AE2D-88FC-4D4C-B895-5A90841AA498}"/>
              </a:ext>
            </a:extLst>
          </p:cNvPr>
          <p:cNvSpPr txBox="1"/>
          <p:nvPr/>
        </p:nvSpPr>
        <p:spPr>
          <a:xfrm>
            <a:off x="4475047" y="1968583"/>
            <a:ext cx="4270782" cy="89364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Tamanho mínimo de 481 e tamanho máximo de 768px</a:t>
            </a:r>
          </a:p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@media(min-width: 481px)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and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(max-width:768px){</a:t>
            </a:r>
          </a:p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       suas regras...  }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C5512F9-884E-4BF5-901D-DF1A36295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069" y="1092871"/>
            <a:ext cx="1028844" cy="771633"/>
          </a:xfrm>
          <a:prstGeom prst="rect">
            <a:avLst/>
          </a:prstGeom>
        </p:spPr>
      </p:pic>
      <p:sp>
        <p:nvSpPr>
          <p:cNvPr id="17" name="TextBox 3">
            <a:extLst>
              <a:ext uri="{FF2B5EF4-FFF2-40B4-BE49-F238E27FC236}">
                <a16:creationId xmlns:a16="http://schemas.microsoft.com/office/drawing/2014/main" id="{5F5E9178-6FA4-4D67-B6C7-BA247C6A7645}"/>
              </a:ext>
            </a:extLst>
          </p:cNvPr>
          <p:cNvSpPr txBox="1"/>
          <p:nvPr/>
        </p:nvSpPr>
        <p:spPr>
          <a:xfrm>
            <a:off x="139854" y="4021530"/>
            <a:ext cx="4426838" cy="89364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Tamanho mínimo de 769 e tamanho máximo de 1279px</a:t>
            </a:r>
          </a:p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@media(min-width: 769px)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and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(max-width:1279px){</a:t>
            </a:r>
          </a:p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       suas regras...  }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24957CA7-825C-416C-910F-491420C0DC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074" y="3250745"/>
            <a:ext cx="1524213" cy="714475"/>
          </a:xfrm>
          <a:prstGeom prst="rect">
            <a:avLst/>
          </a:prstGeom>
        </p:spPr>
      </p:pic>
      <p:sp>
        <p:nvSpPr>
          <p:cNvPr id="20" name="TextBox 3">
            <a:extLst>
              <a:ext uri="{FF2B5EF4-FFF2-40B4-BE49-F238E27FC236}">
                <a16:creationId xmlns:a16="http://schemas.microsoft.com/office/drawing/2014/main" id="{40C36CEF-6D09-471A-80B9-7F2857F2094F}"/>
              </a:ext>
            </a:extLst>
          </p:cNvPr>
          <p:cNvSpPr txBox="1"/>
          <p:nvPr/>
        </p:nvSpPr>
        <p:spPr>
          <a:xfrm>
            <a:off x="5421856" y="4015033"/>
            <a:ext cx="2301999" cy="893643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b="1" dirty="0">
                <a:solidFill>
                  <a:srgbClr val="ED145B"/>
                </a:solidFill>
                <a:latin typeface="Gotham HTF Light" pitchFamily="50" charset="0"/>
              </a:rPr>
              <a:t>Tamanho mínimo de 1280px</a:t>
            </a:r>
          </a:p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@media(min-width:1280px){</a:t>
            </a:r>
          </a:p>
          <a:p>
            <a:pPr algn="just">
              <a:spcAft>
                <a:spcPts val="6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       suas regras...  }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D455113-BCF6-44E2-99E6-EF515AF26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3851" y="3167190"/>
            <a:ext cx="962159" cy="847843"/>
          </a:xfrm>
          <a:prstGeom prst="rect">
            <a:avLst/>
          </a:prstGeom>
        </p:spPr>
      </p:pic>
      <p:pic>
        <p:nvPicPr>
          <p:cNvPr id="23" name="Picture 6" descr="Imagem relacionada">
            <a:extLst>
              <a:ext uri="{FF2B5EF4-FFF2-40B4-BE49-F238E27FC236}">
                <a16:creationId xmlns:a16="http://schemas.microsoft.com/office/drawing/2014/main" id="{2B83949D-0D24-48D6-8629-A5B1CC95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" y="114951"/>
            <a:ext cx="740715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29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10449930-2D1D-408A-B87C-1A6057B49AE0}"/>
              </a:ext>
            </a:extLst>
          </p:cNvPr>
          <p:cNvSpPr txBox="1">
            <a:spLocks noChangeArrowheads="1"/>
          </p:cNvSpPr>
          <p:nvPr/>
        </p:nvSpPr>
        <p:spPr>
          <a:xfrm>
            <a:off x="936053" y="1205804"/>
            <a:ext cx="3955262" cy="164569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lsilva@fiap.com.br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  <a:p>
            <a:pPr marL="0" indent="0">
              <a:lnSpc>
                <a:spcPct val="150000"/>
              </a:lnSpc>
              <a:buClr>
                <a:srgbClr val="ED145B"/>
              </a:buClr>
              <a:buNone/>
              <a:defRPr/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ea typeface="Roboto" pitchFamily="2" charset="0"/>
            </a:endParaRPr>
          </a:p>
        </p:txBody>
      </p:sp>
      <p:sp>
        <p:nvSpPr>
          <p:cNvPr id="13" name="TextBox 59">
            <a:extLst>
              <a:ext uri="{FF2B5EF4-FFF2-40B4-BE49-F238E27FC236}">
                <a16:creationId xmlns:a16="http://schemas.microsoft.com/office/drawing/2014/main" id="{CC257F50-1F2D-4A20-9216-E02578769A06}"/>
              </a:ext>
            </a:extLst>
          </p:cNvPr>
          <p:cNvSpPr txBox="1"/>
          <p:nvPr/>
        </p:nvSpPr>
        <p:spPr>
          <a:xfrm>
            <a:off x="936052" y="555773"/>
            <a:ext cx="4349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32F7C2F-ADEE-420F-9A10-626F2DC5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86" y="2065637"/>
            <a:ext cx="1749382" cy="32567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4DCF66A-7FDA-4429-BFE5-5EF5AC6A3DEE}"/>
              </a:ext>
            </a:extLst>
          </p:cNvPr>
          <p:cNvSpPr/>
          <p:nvPr/>
        </p:nvSpPr>
        <p:spPr>
          <a:xfrm>
            <a:off x="936052" y="2142571"/>
            <a:ext cx="4572000" cy="8631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“A dúvida é o princípio da sabedoria.”</a:t>
            </a:r>
          </a:p>
          <a:p>
            <a:pPr>
              <a:lnSpc>
                <a:spcPct val="150000"/>
              </a:lnSpc>
              <a:buClr>
                <a:srgbClr val="ED145B"/>
              </a:buClr>
              <a:defRPr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ea typeface="Roboto" pitchFamily="2" charset="0"/>
              </a:rPr>
              <a:t>					        - Aristóteles</a:t>
            </a:r>
          </a:p>
        </p:txBody>
      </p:sp>
    </p:spTree>
    <p:extLst>
      <p:ext uri="{BB962C8B-B14F-4D97-AF65-F5344CB8AC3E}">
        <p14:creationId xmlns:p14="http://schemas.microsoft.com/office/powerpoint/2010/main" val="34409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2020 | Professor (a) Luis Carlos de S. Silva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8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CAA581-4F96-4709-B91C-FED110D401A4}"/>
              </a:ext>
            </a:extLst>
          </p:cNvPr>
          <p:cNvSpPr txBox="1"/>
          <p:nvPr/>
        </p:nvSpPr>
        <p:spPr>
          <a:xfrm>
            <a:off x="2059912" y="1780234"/>
            <a:ext cx="5364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err="1">
                <a:solidFill>
                  <a:srgbClr val="FF0066"/>
                </a:solidFill>
              </a:rPr>
              <a:t>Responsive</a:t>
            </a:r>
            <a:r>
              <a:rPr lang="pt-BR" sz="3200" dirty="0">
                <a:solidFill>
                  <a:srgbClr val="FF0066"/>
                </a:solidFill>
              </a:rPr>
              <a:t> Web </a:t>
            </a:r>
            <a:r>
              <a:rPr lang="pt-BR" sz="3200" dirty="0" err="1">
                <a:solidFill>
                  <a:srgbClr val="FF0066"/>
                </a:solidFill>
              </a:rPr>
              <a:t>Development</a:t>
            </a:r>
            <a:endParaRPr lang="pt-BR" sz="3200" dirty="0">
              <a:solidFill>
                <a:srgbClr val="FF0066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CDA1BD1-8123-4811-819A-EB109EE462BE}"/>
              </a:ext>
            </a:extLst>
          </p:cNvPr>
          <p:cNvSpPr txBox="1"/>
          <p:nvPr/>
        </p:nvSpPr>
        <p:spPr>
          <a:xfrm>
            <a:off x="3486470" y="3462732"/>
            <a:ext cx="1825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Prof. Luís Carlos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1642AB-90E0-49EC-9528-1D900386D15E}"/>
              </a:ext>
            </a:extLst>
          </p:cNvPr>
          <p:cNvSpPr txBox="1"/>
          <p:nvPr/>
        </p:nvSpPr>
        <p:spPr>
          <a:xfrm>
            <a:off x="5883696" y="3493510"/>
            <a:ext cx="1728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lsilva@fiap.com.br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5CC697-1170-4594-9017-6F646D354E4C}"/>
              </a:ext>
            </a:extLst>
          </p:cNvPr>
          <p:cNvSpPr txBox="1"/>
          <p:nvPr/>
        </p:nvSpPr>
        <p:spPr>
          <a:xfrm>
            <a:off x="1719350" y="1376828"/>
            <a:ext cx="827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TDS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9C70F70-BEE2-4F53-86AB-E1318ADC4484}"/>
              </a:ext>
            </a:extLst>
          </p:cNvPr>
          <p:cNvSpPr txBox="1"/>
          <p:nvPr/>
        </p:nvSpPr>
        <p:spPr>
          <a:xfrm>
            <a:off x="3486470" y="3062622"/>
            <a:ext cx="2469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Prof. Alexandre Carlos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F1FAD2-C602-4B31-9520-E155211CE8C8}"/>
              </a:ext>
            </a:extLst>
          </p:cNvPr>
          <p:cNvSpPr txBox="1"/>
          <p:nvPr/>
        </p:nvSpPr>
        <p:spPr>
          <a:xfrm>
            <a:off x="5883696" y="3093400"/>
            <a:ext cx="2948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profalexandre.jesus@fiap.com.br</a:t>
            </a:r>
          </a:p>
        </p:txBody>
      </p:sp>
    </p:spTree>
    <p:extLst>
      <p:ext uri="{BB962C8B-B14F-4D97-AF65-F5344CB8AC3E}">
        <p14:creationId xmlns:p14="http://schemas.microsoft.com/office/powerpoint/2010/main" val="299471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E45F0864-9947-4198-9A06-0D58FAD74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16" y="350051"/>
            <a:ext cx="2793223" cy="17457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3272" y="2258660"/>
            <a:ext cx="595745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Design Responsivo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7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0900" y="1130934"/>
            <a:ext cx="6603597" cy="3107005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“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DIFERENTES DISPOSITIVOS, MESMO CONTEÚDO”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Permite que o conteúdo se adapte a dispositivos diferentes: smartphone, tablets, notebooks, desktops.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Em 2010, o desenvolvedor Ethan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Marcotte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, preocupado em melhorar a experiência de navegação e utilização de um site em dispositivos com telas menores, publicou o artigo “A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list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apart” que tempos depois deu origem ao seu livro </a:t>
            </a:r>
            <a:r>
              <a:rPr lang="pt-B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Responsive</a:t>
            </a:r>
            <a:r>
              <a:rPr lang="pt-B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Web Design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Em seu livro, basicamente ele enfatiza que o futuro necessitava de uma preocupação com os conteúdo se adaptando para dispositivos menores.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62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2400" dirty="0">
                <a:solidFill>
                  <a:srgbClr val="ED145B"/>
                </a:solidFill>
                <a:latin typeface="Gotham HTF" pitchFamily="50" charset="0"/>
              </a:rPr>
              <a:t>Design Responsivo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otham HTF Light"/>
            </a:endParaRPr>
          </a:p>
        </p:txBody>
      </p:sp>
      <p:pic>
        <p:nvPicPr>
          <p:cNvPr id="9" name="Picture 6" descr="Imagem relacionada">
            <a:extLst>
              <a:ext uri="{FF2B5EF4-FFF2-40B4-BE49-F238E27FC236}">
                <a16:creationId xmlns:a16="http://schemas.microsoft.com/office/drawing/2014/main" id="{22E71575-85B9-403F-99BD-28E75AA9F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" y="114951"/>
            <a:ext cx="740715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14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66002" y="1338698"/>
            <a:ext cx="398472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 err="1">
                <a:solidFill>
                  <a:srgbClr val="ED145B"/>
                </a:solidFill>
                <a:latin typeface="Gotham HTF Light"/>
                <a:cs typeface="Gotham HTF Light"/>
              </a:rPr>
              <a:t>Ideia</a:t>
            </a:r>
            <a:r>
              <a:rPr lang="en-US" sz="3500" dirty="0">
                <a:solidFill>
                  <a:srgbClr val="ED145B"/>
                </a:solidFill>
                <a:latin typeface="Gotham HTF Light"/>
                <a:cs typeface="Gotham HTF Light"/>
              </a:rPr>
              <a:t> Principal</a:t>
            </a:r>
          </a:p>
          <a:p>
            <a:pPr algn="ctr"/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  <a:cs typeface="Gotham HTF Light"/>
            </a:endParaRPr>
          </a:p>
          <a:p>
            <a:pPr algn="ctr"/>
            <a:r>
              <a:rPr lang="en-US" sz="35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WEB ÚNICA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16E4B68E-89DD-4CDE-B093-AEFBCBC5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pic>
        <p:nvPicPr>
          <p:cNvPr id="4" name="Imagem 3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F69EAB4-DA20-460B-B703-EA0D61D75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66" y="1211501"/>
            <a:ext cx="3261024" cy="217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39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45957" y="951378"/>
            <a:ext cx="4083641" cy="3245505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LAYOUT FLUÍDO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IMAGENS E RECURSOS FLEXÍVEIS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</a:rPr>
              <a:t>BREAKPOINTS - MEDIA QUERIES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206A4DD-4945-4FB2-99C0-63D806E4BB55}"/>
              </a:ext>
            </a:extLst>
          </p:cNvPr>
          <p:cNvSpPr txBox="1"/>
          <p:nvPr/>
        </p:nvSpPr>
        <p:spPr>
          <a:xfrm>
            <a:off x="398033" y="1720051"/>
            <a:ext cx="30228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ED145B"/>
                </a:solidFill>
                <a:latin typeface="Gotham HTF Light"/>
                <a:cs typeface="Gotham HTF Light"/>
              </a:rPr>
              <a:t>PILARES</a:t>
            </a:r>
            <a:endParaRPr lang="en-US" sz="3500" dirty="0">
              <a:solidFill>
                <a:schemeClr val="tx1">
                  <a:lumMod val="65000"/>
                  <a:lumOff val="35000"/>
                </a:schemeClr>
              </a:solidFill>
              <a:latin typeface="Gotham HTF Light"/>
              <a:cs typeface="Gotham HTF Light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Design Responsivo</a:t>
            </a:r>
            <a:endParaRPr lang="en-US" sz="35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24D0958-F882-4FAC-B20B-A2C340AD8EBD}"/>
              </a:ext>
            </a:extLst>
          </p:cNvPr>
          <p:cNvCxnSpPr/>
          <p:nvPr/>
        </p:nvCxnSpPr>
        <p:spPr>
          <a:xfrm>
            <a:off x="3958815" y="0"/>
            <a:ext cx="0" cy="514826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A2F3CCC-6FB5-407B-BFD9-DFF8CB4C9959}"/>
              </a:ext>
            </a:extLst>
          </p:cNvPr>
          <p:cNvSpPr/>
          <p:nvPr/>
        </p:nvSpPr>
        <p:spPr>
          <a:xfrm>
            <a:off x="3851243" y="1067360"/>
            <a:ext cx="210448" cy="210448"/>
          </a:xfrm>
          <a:prstGeom prst="roundRect">
            <a:avLst/>
          </a:prstGeom>
          <a:solidFill>
            <a:srgbClr val="ED145B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0027634-3AAF-4625-86F4-CA78DAD5D7E5}"/>
              </a:ext>
            </a:extLst>
          </p:cNvPr>
          <p:cNvSpPr/>
          <p:nvPr/>
        </p:nvSpPr>
        <p:spPr>
          <a:xfrm>
            <a:off x="3874549" y="2489166"/>
            <a:ext cx="210448" cy="210448"/>
          </a:xfrm>
          <a:prstGeom prst="roundRect">
            <a:avLst/>
          </a:prstGeom>
          <a:solidFill>
            <a:srgbClr val="ED145B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9D38012-66F2-41C4-8148-47DF80748BD0}"/>
              </a:ext>
            </a:extLst>
          </p:cNvPr>
          <p:cNvSpPr/>
          <p:nvPr/>
        </p:nvSpPr>
        <p:spPr>
          <a:xfrm>
            <a:off x="3853034" y="3919925"/>
            <a:ext cx="210448" cy="210448"/>
          </a:xfrm>
          <a:prstGeom prst="roundRect">
            <a:avLst/>
          </a:prstGeom>
          <a:solidFill>
            <a:srgbClr val="ED145B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Picture 6" descr="Imagem relacionada">
            <a:extLst>
              <a:ext uri="{FF2B5EF4-FFF2-40B4-BE49-F238E27FC236}">
                <a16:creationId xmlns:a16="http://schemas.microsoft.com/office/drawing/2014/main" id="{A984D54A-B8E5-41CC-AAFE-A82BBE5F7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" y="114951"/>
            <a:ext cx="740715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26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382" y="1130934"/>
            <a:ext cx="8670526" cy="860237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PIXEL É FIXO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– Não existe apenas o pixel como medida.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rgbClr val="ED145B"/>
                </a:solidFill>
                <a:latin typeface="Gotham HTF Light" pitchFamily="50" charset="0"/>
              </a:rPr>
              <a:t>USE MEDIDAS FLEXÍVEIS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– A porcentagem, por exemplo, é flexível. Devemos pensar em trabalhar com proporções </a:t>
            </a:r>
            <a:endParaRPr lang="pt-BR" sz="1400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</a:endParaRP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562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ED145B"/>
                </a:solidFill>
                <a:latin typeface="Gotham HTF" pitchFamily="50" charset="0"/>
              </a:rPr>
              <a:t>Uso de Layout Fluído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677B22-9530-4F39-9087-EF26E084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2" y="2309494"/>
            <a:ext cx="6143836" cy="250405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1E8C884A-BC9C-4A04-9674-D9C3991DE548}"/>
              </a:ext>
            </a:extLst>
          </p:cNvPr>
          <p:cNvSpPr/>
          <p:nvPr/>
        </p:nvSpPr>
        <p:spPr>
          <a:xfrm rot="16200000">
            <a:off x="46458" y="3449028"/>
            <a:ext cx="15977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rgbClr val="ED145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otham HTF Light"/>
              </a:rPr>
              <a:t>Proporções</a:t>
            </a:r>
          </a:p>
        </p:txBody>
      </p:sp>
      <p:pic>
        <p:nvPicPr>
          <p:cNvPr id="7" name="Picture 6" descr="Imagem relacionada">
            <a:extLst>
              <a:ext uri="{FF2B5EF4-FFF2-40B4-BE49-F238E27FC236}">
                <a16:creationId xmlns:a16="http://schemas.microsoft.com/office/drawing/2014/main" id="{6337F169-9792-41CF-A881-24F837D0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" y="114951"/>
            <a:ext cx="740715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78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382" y="1130934"/>
            <a:ext cx="8670526" cy="2599174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000" dirty="0">
                <a:solidFill>
                  <a:srgbClr val="00B050"/>
                </a:solidFill>
                <a:latin typeface="Gotham HTF Light" pitchFamily="50" charset="0"/>
              </a:rPr>
              <a:t>EM – baseada no pai (Medida Relativa)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Conforme o tamanho da fonte utilizada nos elementos pais, os seus respectivos elementos filhos serão redimensionados de forma a obedecer essa referência.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Facilita a manutenção da página, pois quando mudamos o tamanho do elemento pai, seus filhos também receberão a alteração.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Atenção: quando usamos essa medida, nós temos que considerar 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font-size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de todos os elementos pai, cuidado.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2" y="555773"/>
            <a:ext cx="648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ED145B"/>
                </a:solidFill>
                <a:latin typeface="Gotham HTF" pitchFamily="50" charset="0"/>
              </a:rPr>
              <a:t>Layout Fluído -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</a:rPr>
              <a:t>Outras opções que ajudam (fontes)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otham HTF Ligh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1E1912-0A06-4B7F-AD80-28B550F9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643" y="3868173"/>
            <a:ext cx="1790950" cy="752580"/>
          </a:xfrm>
          <a:prstGeom prst="rect">
            <a:avLst/>
          </a:prstGeom>
        </p:spPr>
      </p:pic>
      <p:pic>
        <p:nvPicPr>
          <p:cNvPr id="8" name="Picture 6" descr="Imagem relacionada">
            <a:extLst>
              <a:ext uri="{FF2B5EF4-FFF2-40B4-BE49-F238E27FC236}">
                <a16:creationId xmlns:a16="http://schemas.microsoft.com/office/drawing/2014/main" id="{E73DAEC5-B117-4A00-91C4-7E8E7FCB4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" y="114951"/>
            <a:ext cx="740715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96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382" y="1130934"/>
            <a:ext cx="8670526" cy="1798955"/>
          </a:xfrm>
          <a:prstGeom prst="rect">
            <a:avLst/>
          </a:prstGeom>
          <a:noFill/>
        </p:spPr>
        <p:txBody>
          <a:bodyPr wrap="square" tIns="46800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2000" dirty="0">
                <a:solidFill>
                  <a:srgbClr val="00B0F0"/>
                </a:solidFill>
                <a:latin typeface="Gotham HTF Light" pitchFamily="50" charset="0"/>
              </a:rPr>
              <a:t>REM – baseada na raiz (Medida Relativa)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É relacionado com o tamanho da fonte do elemento root, ou seja, a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tag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html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Clr>
                <a:srgbClr val="ED145B"/>
              </a:buClr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Se definirmos que o elemento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html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terá </a:t>
            </a:r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font-size</a:t>
            </a: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Gotham HTF Light" pitchFamily="50" charset="0"/>
              </a:rPr>
              <a:t> de 20px, então 1rem = 20x, 2rem= 40x e assim sucessivamente. O padrão adotado pelos browsers para o tamanho inicial da fonte do elemento raiz é de16px.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936051" y="555773"/>
            <a:ext cx="6906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ED145B"/>
                </a:solidFill>
                <a:latin typeface="Gotham HTF" pitchFamily="50" charset="0"/>
              </a:rPr>
              <a:t>Layout Fluído - </a:t>
            </a:r>
            <a:r>
              <a:rPr lang="pt-BR" sz="2400" dirty="0">
                <a:solidFill>
                  <a:srgbClr val="ED145B"/>
                </a:solidFill>
                <a:latin typeface="Gotham HTF" pitchFamily="50" charset="0"/>
              </a:rPr>
              <a:t>Outras opções que ajudam (fontes)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Gotham HTF Light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CFFE9A-08FE-4B83-B437-58535B41C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3473" y="3394404"/>
            <a:ext cx="1924319" cy="790685"/>
          </a:xfrm>
          <a:prstGeom prst="rect">
            <a:avLst/>
          </a:prstGeom>
        </p:spPr>
      </p:pic>
      <p:pic>
        <p:nvPicPr>
          <p:cNvPr id="8" name="Picture 6" descr="Imagem relacionada">
            <a:extLst>
              <a:ext uri="{FF2B5EF4-FFF2-40B4-BE49-F238E27FC236}">
                <a16:creationId xmlns:a16="http://schemas.microsoft.com/office/drawing/2014/main" id="{94EC60DA-A996-4D70-867D-ED47C012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1" y="114951"/>
            <a:ext cx="740715" cy="74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6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666</Words>
  <Application>Microsoft Office PowerPoint</Application>
  <PresentationFormat>Personalizar</PresentationFormat>
  <Paragraphs>84</Paragraphs>
  <Slides>16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Gotham HTF</vt:lpstr>
      <vt:lpstr>Gotham HTF Light</vt:lpstr>
      <vt:lpstr>Gotham HTF Medium</vt:lpstr>
      <vt:lpstr>Office Theme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Carlos</dc:creator>
  <cp:lastModifiedBy>Luis Carlos de Souza Silva</cp:lastModifiedBy>
  <cp:revision>146</cp:revision>
  <dcterms:created xsi:type="dcterms:W3CDTF">2019-02-15T12:16:11Z</dcterms:created>
  <dcterms:modified xsi:type="dcterms:W3CDTF">2021-04-19T02:01:13Z</dcterms:modified>
</cp:coreProperties>
</file>