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73" r:id="rId2"/>
    <p:sldId id="290" r:id="rId3"/>
    <p:sldId id="291" r:id="rId4"/>
    <p:sldId id="300" r:id="rId5"/>
    <p:sldId id="349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279" r:id="rId27"/>
    <p:sldId id="295" r:id="rId28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ED1"/>
    <a:srgbClr val="FF0066"/>
    <a:srgbClr val="FF7171"/>
    <a:srgbClr val="000000"/>
    <a:srgbClr val="3F484E"/>
    <a:srgbClr val="384045"/>
    <a:srgbClr val="6B7981"/>
    <a:srgbClr val="91A3AD"/>
    <a:srgbClr val="E9E7E9"/>
    <a:srgbClr val="DD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6" autoAdjust="0"/>
    <p:restoredTop sz="96144" autoAdjust="0"/>
  </p:normalViewPr>
  <p:slideViewPr>
    <p:cSldViewPr snapToGrid="0">
      <p:cViewPr varScale="1">
        <p:scale>
          <a:sx n="95" d="100"/>
          <a:sy n="95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81CE-FB94-4248-B4E5-3C486FF8B8C5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A24E-4142-4E5E-8C4B-7360D5813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0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4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2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0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1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1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5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30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9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04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5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91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6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5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14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09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0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65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6B1E-A4B4-41C3-B48A-C45C13CD585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F244A-776D-FD48-9FEA-6CB471A1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3" y="218928"/>
            <a:ext cx="8696814" cy="4707231"/>
          </a:xfrm>
          <a:prstGeom prst="rect">
            <a:avLst/>
          </a:prstGeom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490F49-5D15-446D-9A50-E4233900F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593" y="2104860"/>
            <a:ext cx="3203927" cy="86185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028DAC-D97E-4957-9DB3-1CAFC9B9EA98}"/>
              </a:ext>
            </a:extLst>
          </p:cNvPr>
          <p:cNvSpPr txBox="1"/>
          <p:nvPr/>
        </p:nvSpPr>
        <p:spPr>
          <a:xfrm>
            <a:off x="3998182" y="2966717"/>
            <a:ext cx="237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GRADUAÇÃO</a:t>
            </a:r>
          </a:p>
        </p:txBody>
      </p:sp>
    </p:spTree>
    <p:extLst>
      <p:ext uri="{BB962C8B-B14F-4D97-AF65-F5344CB8AC3E}">
        <p14:creationId xmlns:p14="http://schemas.microsoft.com/office/powerpoint/2010/main" val="5245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480733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justify-content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 linha os itens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no container de acordo com a direção. A propriedade só funciona se os itens atuais não ocuparem todo o container. Isso significa que ao definir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: 1; ou algo similar nos itens, a propriedade não terá mais função.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Excelente propriedade para ser usada em casos que você deseja alinhar um item na ponta esquerda e outro na direita, como em um simples header com marca e navegação.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482F5F-FC5A-41E4-B8ED-C240B9DC3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75" y="971358"/>
            <a:ext cx="4201871" cy="4911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EBF505-C2C2-4362-913A-6844FA510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299" y="1627317"/>
            <a:ext cx="3976222" cy="9273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0BADF4-6D36-4FC3-B3C9-2533C611F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475" y="2931867"/>
            <a:ext cx="4201871" cy="57589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548E105-6A73-4666-801D-CB5251A63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299" y="3535046"/>
            <a:ext cx="3976222" cy="9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480733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justify-content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 linha os itens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no container de acordo com a direção. A propriedade só funciona se os itens atuais não ocuparem todo o container. Isso significa que ao definir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: 1; ou algo similar nos itens, a propriedade não terá mais função.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Excelente propriedade para ser usada em casos que você deseja alinhar um item na ponta esquerda e outro na direita, como em um simples header com marca e navegação.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CBE5C0-9829-48C1-8D10-17129E637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75" y="1076160"/>
            <a:ext cx="4201871" cy="5414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22C94A6-B83A-474E-BC78-BBB1AF9AE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621" y="1565744"/>
            <a:ext cx="3975467" cy="90165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FB8B2FC-49AA-4CFD-8C47-9461C7FDD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545" y="2640557"/>
            <a:ext cx="4221801" cy="103283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9B03480-ABDA-4C51-BD06-D3BA7D3C9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474" y="3751544"/>
            <a:ext cx="3994613" cy="9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7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480733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justify-content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 linha os itens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no container de acordo com a direção. A propriedade só funciona se os itens atuais não ocuparem todo o container. Isso significa que ao definir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: 1; ou algo similar nos itens, a propriedade não terá mais função.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Excelente propriedade para ser usada em casos que você deseja alinhar um item na ponta esquerda e outro na direita, como em um simples header com marca e navegação.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F6FABF-1FED-4427-8A29-C638638A4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75" y="1535598"/>
            <a:ext cx="4201872" cy="10466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5A26F3-F0D4-4385-B3AA-D693AF4A9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473" y="2651088"/>
            <a:ext cx="3994614" cy="9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align-items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align-items</a:t>
            </a:r>
            <a:r>
              <a:rPr lang="pt-BR" dirty="0">
                <a:solidFill>
                  <a:schemeClr val="bg1"/>
                </a:solidFill>
              </a:rPr>
              <a:t> alinha 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itens de acordo com o eixo do container. O alinhamento é diferente para quando os itens estão em colunas ou linhas.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Essa propriedade permite o tão sonhado alinhamento central no eixo vertical.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72666F-C0EF-4F23-98C0-DCAD54D43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73" y="1072758"/>
            <a:ext cx="4201872" cy="7784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C01479-379E-41B2-AE30-203B92737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473" y="1837509"/>
            <a:ext cx="4008153" cy="8959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BCEAA8-8E54-4C47-9A57-E1C2D601C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473" y="3267336"/>
            <a:ext cx="3497450" cy="56823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8145E42-6FB2-4B61-A083-BC9CAA552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473" y="3906811"/>
            <a:ext cx="4008153" cy="9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align-items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align-items</a:t>
            </a:r>
            <a:r>
              <a:rPr lang="pt-BR" dirty="0">
                <a:solidFill>
                  <a:schemeClr val="bg1"/>
                </a:solidFill>
              </a:rPr>
              <a:t> alinha 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itens de acordo com o eixo do container. O alinhamento é diferente para quando os itens estão em colunas ou linhas.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Essa propriedade permite o tão sonhado alinhamento central no eixo vertical.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2B9340-F5FC-455A-81ED-F82C12890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73" y="1083909"/>
            <a:ext cx="3396967" cy="559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2CD112-1863-4466-B74A-039A261D2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472" y="1670888"/>
            <a:ext cx="4008153" cy="92087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ACE49EC-B470-478F-8787-2967947A2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2971" y="3291275"/>
            <a:ext cx="3586387" cy="59355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5FF4FA-CAB6-4CCA-83D3-A0E3FB1DA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471" y="3896806"/>
            <a:ext cx="4008153" cy="9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7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align-items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align-items</a:t>
            </a:r>
            <a:r>
              <a:rPr lang="pt-BR" dirty="0">
                <a:solidFill>
                  <a:schemeClr val="bg1"/>
                </a:solidFill>
              </a:rPr>
              <a:t> alinha 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itens de acordo com o eixo do container. O alinhamento é diferente para quando os itens estão em colunas ou linhas.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Essa propriedade permite o tão sonhado alinhamento central no eixo vertical.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E88642-FA45-4CAF-87C2-0F9C5EC62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2619238"/>
            <a:ext cx="4312403" cy="9780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35AF60-FA7D-4738-9B74-9DA781546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471" y="1771004"/>
            <a:ext cx="4281224" cy="799267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18DE624-D330-4A6D-9C5F-AFC7F386A6CC}"/>
              </a:ext>
            </a:extLst>
          </p:cNvPr>
          <p:cNvCxnSpPr/>
          <p:nvPr/>
        </p:nvCxnSpPr>
        <p:spPr>
          <a:xfrm>
            <a:off x="4603178" y="2934119"/>
            <a:ext cx="222970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align-content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Alinha as linhas do container em relação ao eixo vertical. A propriedade só funciona se existir mais de uma linha de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-itens. Para isso o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-wrap precisa ser wrap.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Além disso o efeito dela apenas será visualizado caso o container seja maior que a soma das linhas dos itens. Isso significa que se você não definir </a:t>
            </a:r>
            <a:r>
              <a:rPr lang="pt-BR" dirty="0" err="1">
                <a:solidFill>
                  <a:schemeClr val="bg1"/>
                </a:solidFill>
              </a:rPr>
              <a:t>height</a:t>
            </a:r>
            <a:r>
              <a:rPr lang="pt-BR" dirty="0">
                <a:solidFill>
                  <a:schemeClr val="bg1"/>
                </a:solidFill>
              </a:rPr>
              <a:t> para o container, a propriedade não influencia no layout.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296BA7-3DBD-4096-A771-508E410A6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531" y="1066436"/>
            <a:ext cx="3817746" cy="96177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0291129-909A-4CFA-8311-7363F12E1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545" y="2027591"/>
            <a:ext cx="3205879" cy="96318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CEA918B-AFA4-4390-AD29-4E352F86E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531" y="3858636"/>
            <a:ext cx="3205879" cy="97119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4F13EF-47C1-456D-AA30-C2F91C9E63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545" y="3063985"/>
            <a:ext cx="3798732" cy="7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align-content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Alinha as linhas do container em relação ao eixo vertical. A propriedade só funciona se existir mais de uma linha de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-itens. Para isso o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-wrap precisa ser wrap.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Além disso o efeito dela apenas será visualizado caso o container seja maior que a soma das linhas dos itens. Isso significa que se você não definir </a:t>
            </a:r>
            <a:r>
              <a:rPr lang="pt-BR" dirty="0" err="1">
                <a:solidFill>
                  <a:schemeClr val="bg1"/>
                </a:solidFill>
              </a:rPr>
              <a:t>height</a:t>
            </a:r>
            <a:r>
              <a:rPr lang="pt-BR" dirty="0">
                <a:solidFill>
                  <a:schemeClr val="bg1"/>
                </a:solidFill>
              </a:rPr>
              <a:t> para o container, a propriedade não influencia no layout.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E8C588-236F-4D63-84EE-65C1F3421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545" y="1056398"/>
            <a:ext cx="3607813" cy="6825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00C55CB-693A-4509-A4C1-89579D480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531" y="1752391"/>
            <a:ext cx="3205879" cy="9697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B6700F7-50EE-4007-878F-11F29C67F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531" y="3105862"/>
            <a:ext cx="3741371" cy="7184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16EAFC7-1A55-4337-B4F3-0B793B61C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531" y="3851565"/>
            <a:ext cx="3205879" cy="9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align-content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Alinha as linhas do container em relação ao eixo vertical. A propriedade só funciona se existir mais de uma linha de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-itens. Para isso o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-wrap precisa ser wrap.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Além disso o efeito dela apenas será visualizado caso o container seja maior que a soma das linhas dos itens. Isso significa que se você não definir </a:t>
            </a:r>
            <a:r>
              <a:rPr lang="pt-BR" dirty="0" err="1">
                <a:solidFill>
                  <a:schemeClr val="bg1"/>
                </a:solidFill>
              </a:rPr>
              <a:t>height</a:t>
            </a:r>
            <a:r>
              <a:rPr lang="pt-BR" dirty="0">
                <a:solidFill>
                  <a:schemeClr val="bg1"/>
                </a:solidFill>
              </a:rPr>
              <a:t> para o container, a propriedade não influencia no layout.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0D6B39-9C94-4C65-841D-05417704E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531" y="1025170"/>
            <a:ext cx="3741371" cy="9800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045B1D5-F632-4CDE-B767-AE214E026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003634"/>
            <a:ext cx="3186410" cy="85254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68DF3C2-55C4-494C-9D20-4267F8165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545" y="2920230"/>
            <a:ext cx="3722357" cy="98031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38E3866-D729-4D23-9D41-4DFB30E9F9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545" y="3900545"/>
            <a:ext cx="3186865" cy="9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3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34F89F-9406-4447-80C5-CA74C76FA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325316"/>
            <a:ext cx="8121854" cy="262368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t-BR" sz="3200" dirty="0">
                <a:solidFill>
                  <a:schemeClr val="bg1"/>
                </a:solidFill>
              </a:rPr>
              <a:t>Configurando itens 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chemeClr val="bg1"/>
                </a:solidFill>
              </a:rPr>
              <a:t>em individual</a:t>
            </a: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Além das configurações dos conteúdos como um todo,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 também podemos usar algumas propriedades no próprio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 item, deixando assim uma configuração individual.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2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4">
            <a:extLst>
              <a:ext uri="{FF2B5EF4-FFF2-40B4-BE49-F238E27FC236}">
                <a16:creationId xmlns:a16="http://schemas.microsoft.com/office/drawing/2014/main" id="{614A65A8-D4BC-4DF4-9DC7-0CD9686B8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588"/>
            <a:ext cx="9144000" cy="51435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C18692F-CF02-406D-BD9E-8E5914426C03}"/>
              </a:ext>
            </a:extLst>
          </p:cNvPr>
          <p:cNvSpPr txBox="1"/>
          <p:nvPr/>
        </p:nvSpPr>
        <p:spPr>
          <a:xfrm>
            <a:off x="2059912" y="1780234"/>
            <a:ext cx="536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rgbClr val="FF0066"/>
                </a:solidFill>
              </a:rPr>
              <a:t>Responsive</a:t>
            </a:r>
            <a:r>
              <a:rPr lang="pt-BR" sz="3200" dirty="0">
                <a:solidFill>
                  <a:srgbClr val="FF0066"/>
                </a:solidFill>
              </a:rPr>
              <a:t> Web </a:t>
            </a:r>
            <a:r>
              <a:rPr lang="pt-BR" sz="3200" dirty="0" err="1">
                <a:solidFill>
                  <a:srgbClr val="FF0066"/>
                </a:solidFill>
              </a:rPr>
              <a:t>Development</a:t>
            </a:r>
            <a:endParaRPr lang="pt-BR" sz="3200" dirty="0">
              <a:solidFill>
                <a:srgbClr val="FF0066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223C9F-7E2A-41C4-B375-FC992D4229C2}"/>
              </a:ext>
            </a:extLst>
          </p:cNvPr>
          <p:cNvSpPr txBox="1"/>
          <p:nvPr/>
        </p:nvSpPr>
        <p:spPr>
          <a:xfrm>
            <a:off x="3486470" y="3462732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Luís Carlos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F0FA4B-8F9F-4E8D-BBDD-19D04D7A3F5A}"/>
              </a:ext>
            </a:extLst>
          </p:cNvPr>
          <p:cNvSpPr txBox="1"/>
          <p:nvPr/>
        </p:nvSpPr>
        <p:spPr>
          <a:xfrm>
            <a:off x="5883696" y="3493510"/>
            <a:ext cx="172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lsilva@fiap.com.br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A5BE19-B068-4D3F-BC62-251BDCE1FDD7}"/>
              </a:ext>
            </a:extLst>
          </p:cNvPr>
          <p:cNvSpPr txBox="1"/>
          <p:nvPr/>
        </p:nvSpPr>
        <p:spPr>
          <a:xfrm>
            <a:off x="1719350" y="137682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TDS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730CE9-F3D3-458A-96BC-1FE3B2538F55}"/>
              </a:ext>
            </a:extLst>
          </p:cNvPr>
          <p:cNvSpPr txBox="1"/>
          <p:nvPr/>
        </p:nvSpPr>
        <p:spPr>
          <a:xfrm>
            <a:off x="3486470" y="3062622"/>
            <a:ext cx="2469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Alexandre Carlos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D6EED5-88A0-4420-BC4A-663354E7C2F6}"/>
              </a:ext>
            </a:extLst>
          </p:cNvPr>
          <p:cNvSpPr txBox="1"/>
          <p:nvPr/>
        </p:nvSpPr>
        <p:spPr>
          <a:xfrm>
            <a:off x="5883696" y="3093400"/>
            <a:ext cx="2948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profalexandre.jesus@fiap.com.br</a:t>
            </a:r>
          </a:p>
        </p:txBody>
      </p:sp>
    </p:spTree>
    <p:extLst>
      <p:ext uri="{BB962C8B-B14F-4D97-AF65-F5344CB8AC3E}">
        <p14:creationId xmlns:p14="http://schemas.microsoft.com/office/powerpoint/2010/main" val="17104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order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Por padrão, os itens são distribuídos no container na ordem em que são inseridos no HTML. No entanto, essa ordem pode ser alterada por meio da propriedade </a:t>
            </a:r>
            <a:r>
              <a:rPr lang="pt-BR" dirty="0" err="1">
                <a:solidFill>
                  <a:schemeClr val="bg1"/>
                </a:solidFill>
              </a:rPr>
              <a:t>order</a:t>
            </a:r>
            <a:r>
              <a:rPr lang="pt-BR" dirty="0">
                <a:solidFill>
                  <a:schemeClr val="bg1"/>
                </a:solidFill>
              </a:rPr>
              <a:t>, cuja sintaxe vemos ao lado: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16F416-88CA-4D9A-B799-2D31EE75F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198" y="1023867"/>
            <a:ext cx="1810003" cy="10860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03D047F-6B0B-4791-84F6-DB631591D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615" y="2109869"/>
            <a:ext cx="4100596" cy="94211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760EBE3-8425-47C2-BCEF-7CD4D5C8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967" y="3195870"/>
            <a:ext cx="4137243" cy="163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valor numérico atribuído a essa propriedade define a ordem do item. Por exemplo, o valor 2 faz com que o item seja o segundo item ao longo do eixo principal, enquanto o valor-1 faz com que ele apareça antes do primeiro.</a:t>
            </a:r>
          </a:p>
        </p:txBody>
      </p:sp>
    </p:spTree>
    <p:extLst>
      <p:ext uri="{BB962C8B-B14F-4D97-AF65-F5344CB8AC3E}">
        <p14:creationId xmlns:p14="http://schemas.microsoft.com/office/powerpoint/2010/main" val="79090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flex-grow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Esta propriedade define a proporção com que um item deve crescer caso seja necessário. Por padrão seu valor é 0, o que indica que o item não deve crescer, e são aceitos apenas valores numéricos positivos.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71B6C0-D807-487E-8D32-B949A0BF5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558" y="1934706"/>
            <a:ext cx="2229161" cy="9907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26F5F4-8AD0-4833-9684-F7829D765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615" y="3303211"/>
            <a:ext cx="417104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2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flex-shrink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Esta propriedade define a proporção com que um item deve encolher caso seja necessário. Por padrão seu valor é 0, o que indica que o item não deve encolher, e são aceitos apenas valores numéricos positivos.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6F1377-2B47-4C91-BBBE-58DB43C15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268" y="1224198"/>
            <a:ext cx="2619741" cy="11812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E2C4B68-D74B-4314-A7E4-B87676CDE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615" y="2442399"/>
            <a:ext cx="1913408" cy="110739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12A486F-F50B-40C1-9039-10A5D87493B9}"/>
              </a:ext>
            </a:extLst>
          </p:cNvPr>
          <p:cNvCxnSpPr>
            <a:cxnSpLocks/>
          </p:cNvCxnSpPr>
          <p:nvPr/>
        </p:nvCxnSpPr>
        <p:spPr>
          <a:xfrm flipH="1">
            <a:off x="6585023" y="2720729"/>
            <a:ext cx="1816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5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flex-basis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flex-basis</a:t>
            </a:r>
            <a:r>
              <a:rPr lang="pt-BR" dirty="0">
                <a:solidFill>
                  <a:schemeClr val="bg1"/>
                </a:solidFill>
              </a:rPr>
              <a:t> define o tamanho inicial que um item deve ter antes que o espaço ao seu redor seja distribuído. Ou seja, dependendo da direção do eixo principal (horizontal ou vertical),essa propriedade define a largura ou altura mínima do elemento antes que ele seja redimensionado por outras propriedade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760EBE3-8425-47C2-BCEF-7CD4D5C8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967" y="3195870"/>
            <a:ext cx="4137243" cy="163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valor atribuído a essa propriedade pode ser em percentual, em pixels, ou apalavra auto, que é o valor padrão (considera as dimensões do item - </a:t>
            </a:r>
            <a:r>
              <a:rPr lang="pt-BR" dirty="0" err="1">
                <a:solidFill>
                  <a:schemeClr val="bg1"/>
                </a:solidFill>
              </a:rPr>
              <a:t>width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height</a:t>
            </a:r>
            <a:r>
              <a:rPr lang="pt-BR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70D268-4336-4686-8400-E60E248735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444"/>
          <a:stretch/>
        </p:blipFill>
        <p:spPr>
          <a:xfrm>
            <a:off x="4605115" y="1023867"/>
            <a:ext cx="1897880" cy="723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17D735-3B42-4BAE-B159-FEF0F709A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545" y="1913578"/>
            <a:ext cx="4317056" cy="101201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6B87FA7-26B9-4907-825A-38B8FC53E8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806"/>
          <a:stretch/>
        </p:blipFill>
        <p:spPr>
          <a:xfrm>
            <a:off x="6635723" y="1035452"/>
            <a:ext cx="1897880" cy="6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7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27BED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flex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Esta propriedade é uma forma abreviada para a escrita das propriedades </a:t>
            </a:r>
            <a:r>
              <a:rPr lang="pt-BR" dirty="0" err="1">
                <a:solidFill>
                  <a:srgbClr val="00B050"/>
                </a:solidFill>
              </a:rPr>
              <a:t>flex-grow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rgbClr val="FFFF00"/>
                </a:solidFill>
              </a:rPr>
              <a:t>flex-shrink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rgbClr val="FF0000"/>
                </a:solidFill>
              </a:rPr>
              <a:t>flex-basis</a:t>
            </a:r>
            <a:r>
              <a:rPr lang="pt-BR" dirty="0">
                <a:solidFill>
                  <a:schemeClr val="bg1"/>
                </a:solidFill>
              </a:rPr>
              <a:t>, nesta ordem.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D2AB7F-568C-4D8D-8140-FEE3E3F98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973" y="1526851"/>
            <a:ext cx="2724530" cy="10860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808993-AF41-4C1E-85F8-B17C34B65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732" y="3035220"/>
            <a:ext cx="1995506" cy="925030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FBFED7E-43C9-4011-A851-ABEC669136B9}"/>
              </a:ext>
            </a:extLst>
          </p:cNvPr>
          <p:cNvCxnSpPr>
            <a:cxnSpLocks/>
          </p:cNvCxnSpPr>
          <p:nvPr/>
        </p:nvCxnSpPr>
        <p:spPr>
          <a:xfrm flipH="1">
            <a:off x="6649238" y="3504500"/>
            <a:ext cx="1816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3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8464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023867"/>
            <a:ext cx="4008153" cy="380315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align</a:t>
            </a:r>
            <a:r>
              <a:rPr lang="pt-BR" sz="3200" dirty="0">
                <a:solidFill>
                  <a:schemeClr val="bg1"/>
                </a:solidFill>
              </a:rPr>
              <a:t>-self</a:t>
            </a:r>
          </a:p>
          <a:p>
            <a:pPr marL="0" indent="0" algn="just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Esta propriedade permite alinhar individualmente o item na vertical. Ela sobrescreve o </a:t>
            </a:r>
            <a:r>
              <a:rPr lang="pt-BR" dirty="0" err="1">
                <a:solidFill>
                  <a:schemeClr val="bg1"/>
                </a:solidFill>
              </a:rPr>
              <a:t>align-items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760EBE3-8425-47C2-BCEF-7CD4D5C8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967" y="3707842"/>
            <a:ext cx="4137243" cy="111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Aceita todos os valores do </a:t>
            </a:r>
            <a:r>
              <a:rPr lang="pt-BR" dirty="0" err="1">
                <a:solidFill>
                  <a:schemeClr val="bg1"/>
                </a:solidFill>
              </a:rPr>
              <a:t>align-items</a:t>
            </a:r>
            <a:r>
              <a:rPr lang="pt-BR" dirty="0">
                <a:solidFill>
                  <a:schemeClr val="bg1"/>
                </a:solidFill>
              </a:rPr>
              <a:t> + auto (padrão) que respeita o comportamento definido no container por meio do </a:t>
            </a:r>
            <a:r>
              <a:rPr lang="pt-BR" dirty="0" err="1">
                <a:solidFill>
                  <a:schemeClr val="bg1"/>
                </a:solidFill>
              </a:rPr>
              <a:t>align-items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5E5672-288E-439E-BE65-DA8B6D04E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270" y="959170"/>
            <a:ext cx="2592080" cy="16345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FDDEDD-0D01-4EDE-AA0B-A7DE9EB61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353" y="2608362"/>
            <a:ext cx="3467914" cy="10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0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B79C9-DE39-7843-BC03-4841AAB5A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" y="0"/>
            <a:ext cx="9143492" cy="5145088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8DA81EEF-A1C4-524C-8291-9FD6FF5F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5350"/>
            <a:ext cx="6858001" cy="50899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kern="1600" cap="all" spc="115" dirty="0">
                <a:solidFill>
                  <a:srgbClr val="FF0066"/>
                </a:solidFill>
                <a:latin typeface="+mn-lt"/>
              </a:rPr>
              <a:t>Duvidas</a:t>
            </a:r>
          </a:p>
        </p:txBody>
      </p:sp>
      <p:pic>
        <p:nvPicPr>
          <p:cNvPr id="8" name="Picture 4" descr="Imagem relacionada">
            <a:extLst>
              <a:ext uri="{FF2B5EF4-FFF2-40B4-BE49-F238E27FC236}">
                <a16:creationId xmlns:a16="http://schemas.microsoft.com/office/drawing/2014/main" id="{B24C156A-6256-44A8-B726-DB00055C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70" y="1330538"/>
            <a:ext cx="3070660" cy="30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7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415304-14FF-1C4D-AB55-737A80A8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8" y="173962"/>
            <a:ext cx="8696814" cy="4707231"/>
          </a:xfrm>
          <a:prstGeom prst="rect">
            <a:avLst/>
          </a:prstGeom>
        </p:spPr>
      </p:pic>
      <p:pic>
        <p:nvPicPr>
          <p:cNvPr id="7" name="Imagem 1">
            <a:extLst>
              <a:ext uri="{FF2B5EF4-FFF2-40B4-BE49-F238E27FC236}">
                <a16:creationId xmlns:a16="http://schemas.microsoft.com/office/drawing/2014/main" id="{AF434CA7-D972-404F-932B-7C980E1E9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240" y="848818"/>
            <a:ext cx="3203927" cy="861857"/>
          </a:xfrm>
          <a:prstGeom prst="rect">
            <a:avLst/>
          </a:prstGeom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0671189A-1EFC-405A-B711-45F798EA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19" y="2017640"/>
            <a:ext cx="8090628" cy="147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Copyright © 2015 - 2021  Prof. Luís Carlos S. Silva</a:t>
            </a:r>
          </a:p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                                              Prof. Alexandre Carlos de Jesus</a:t>
            </a:r>
          </a:p>
          <a:p>
            <a:pPr>
              <a:defRPr/>
            </a:pPr>
            <a:endParaRPr kumimoji="1" lang="en-US" sz="1600" dirty="0">
              <a:solidFill>
                <a:schemeClr val="bg1">
                  <a:lumMod val="65000"/>
                </a:schemeClr>
              </a:solidFill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Todos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direitos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reservados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.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Reprodução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divulgação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total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parcial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deste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documento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é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expressamente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proíbido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sem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o </a:t>
            </a:r>
            <a:r>
              <a:rPr kumimoji="1" lang="pt-BR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consentimento formal, por escrito,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do Professor (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autor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).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D47819-10C7-400C-9748-993B536AD054}"/>
              </a:ext>
            </a:extLst>
          </p:cNvPr>
          <p:cNvSpPr/>
          <p:nvPr/>
        </p:nvSpPr>
        <p:spPr>
          <a:xfrm>
            <a:off x="466613" y="2086599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1636"/>
            <a:ext cx="9144000" cy="5143500"/>
          </a:xfrm>
          <a:prstGeom prst="rect">
            <a:avLst/>
          </a:prstGeom>
        </p:spPr>
      </p:pic>
      <p:sp>
        <p:nvSpPr>
          <p:cNvPr id="6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7C556EA-BEC3-364C-808E-860B702EDC68}"/>
              </a:ext>
            </a:extLst>
          </p:cNvPr>
          <p:cNvSpPr/>
          <p:nvPr/>
        </p:nvSpPr>
        <p:spPr>
          <a:xfrm>
            <a:off x="2377587" y="1921185"/>
            <a:ext cx="4495486" cy="6622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600" dirty="0">
                <a:solidFill>
                  <a:srgbClr val="FF0066"/>
                </a:solidFill>
                <a:latin typeface="+mn-lt"/>
                <a:ea typeface="Gotham HTF Black" charset="0"/>
                <a:cs typeface="Gotham HTF Black" charset="0"/>
              </a:rPr>
              <a:t>FLEXBOX</a:t>
            </a:r>
          </a:p>
        </p:txBody>
      </p:sp>
      <p:pic>
        <p:nvPicPr>
          <p:cNvPr id="4" name="Picture 2" descr="Flexbox CSS - Guia completo de CSS3 - display: flex.">
            <a:extLst>
              <a:ext uri="{FF2B5EF4-FFF2-40B4-BE49-F238E27FC236}">
                <a16:creationId xmlns:a16="http://schemas.microsoft.com/office/drawing/2014/main" id="{7B8A514B-446A-4231-A4A6-E350B11D8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9" t="15548" r="14782" b="31514"/>
          <a:stretch/>
        </p:blipFill>
        <p:spPr bwMode="auto">
          <a:xfrm>
            <a:off x="2607478" y="2572544"/>
            <a:ext cx="4035704" cy="16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81652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É um conjunto de propriedades do CSS3 que veio para facilitar no alinhamento dinâmico e progressivo de nossas páginas para os mais diversos tipos de tela. Elas organizam itens dentro de um elemento pai "container".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3E2885-9C95-4972-960A-897781ABE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963" y="2636099"/>
            <a:ext cx="555385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37" y="1397657"/>
            <a:ext cx="3697184" cy="286284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DISPLAY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Define o elemento como um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-container, tornando os seus filhos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-itens.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82C13F-A1F2-4153-AE3E-D998C8DB4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679" y="1397657"/>
            <a:ext cx="3697184" cy="286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primeiro passo para utilizar o </a:t>
            </a:r>
            <a:r>
              <a:rPr lang="pt-BR" dirty="0" err="1">
                <a:solidFill>
                  <a:schemeClr val="bg1"/>
                </a:solidFill>
              </a:rPr>
              <a:t>Flexbox</a:t>
            </a:r>
            <a:r>
              <a:rPr lang="pt-BR" dirty="0">
                <a:solidFill>
                  <a:schemeClr val="bg1"/>
                </a:solidFill>
              </a:rPr>
              <a:t> é definir a propriedade display do container com o valor flex. Isso é necessário para que as demais propriedades apresentem o resultado esperado.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6C3AA2-2AFE-45A5-A30B-C6B611FF9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932" y="3145134"/>
            <a:ext cx="2801440" cy="12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480733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45" y="1023867"/>
            <a:ext cx="4008153" cy="380315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flex-direction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Define a direção dos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itens. Por padrão ele é </a:t>
            </a:r>
            <a:r>
              <a:rPr lang="pt-BR" dirty="0" err="1">
                <a:solidFill>
                  <a:schemeClr val="bg1"/>
                </a:solidFill>
              </a:rPr>
              <a:t>row</a:t>
            </a:r>
            <a:r>
              <a:rPr lang="pt-BR" dirty="0">
                <a:solidFill>
                  <a:schemeClr val="bg1"/>
                </a:solidFill>
              </a:rPr>
              <a:t> (linha),por isso quando o display: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; é adicionado, os elementos ficam em linha, um do lado do outro.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 mudança de </a:t>
            </a:r>
            <a:r>
              <a:rPr lang="pt-BR" dirty="0" err="1">
                <a:solidFill>
                  <a:schemeClr val="bg1"/>
                </a:solidFill>
              </a:rPr>
              <a:t>row</a:t>
            </a:r>
            <a:r>
              <a:rPr lang="pt-BR" dirty="0">
                <a:solidFill>
                  <a:schemeClr val="bg1"/>
                </a:solidFill>
              </a:rPr>
              <a:t> para </a:t>
            </a:r>
            <a:r>
              <a:rPr lang="pt-BR" dirty="0" err="1">
                <a:solidFill>
                  <a:schemeClr val="bg1"/>
                </a:solidFill>
              </a:rPr>
              <a:t>column</a:t>
            </a:r>
            <a:r>
              <a:rPr lang="pt-BR" dirty="0">
                <a:solidFill>
                  <a:schemeClr val="bg1"/>
                </a:solidFill>
              </a:rPr>
              <a:t> geralmente acontece quando estamos definindo os estilos em media queries para o mobile. Assim você garante que o conteúdo seja apresentado em coluna única.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23A0FC-9780-4BF0-846A-C7B346328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432" y="1665814"/>
            <a:ext cx="2923671" cy="8969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5F309C-0FBB-4D07-B0ED-FBEBF40EC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208" y="1023726"/>
            <a:ext cx="3282677" cy="6420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19F30E-1158-4707-8755-D2B248B6C7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060" y="3043698"/>
            <a:ext cx="3890923" cy="60103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E4C5524-EC01-4D4C-BA60-2618ABEA77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5432" y="3672680"/>
            <a:ext cx="2923671" cy="8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8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480733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45" y="1023867"/>
            <a:ext cx="4008153" cy="380315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flex-direction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Define a direção dos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itens. Por padrão ele é </a:t>
            </a:r>
            <a:r>
              <a:rPr lang="pt-BR" dirty="0" err="1">
                <a:solidFill>
                  <a:schemeClr val="bg1"/>
                </a:solidFill>
              </a:rPr>
              <a:t>row</a:t>
            </a:r>
            <a:r>
              <a:rPr lang="pt-BR" dirty="0">
                <a:solidFill>
                  <a:schemeClr val="bg1"/>
                </a:solidFill>
              </a:rPr>
              <a:t> (linha),por isso quando o display: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; é adicionado, os elementos ficam em linha, um do lado do outro.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 mudança de </a:t>
            </a:r>
            <a:r>
              <a:rPr lang="pt-BR" dirty="0" err="1">
                <a:solidFill>
                  <a:schemeClr val="bg1"/>
                </a:solidFill>
              </a:rPr>
              <a:t>row</a:t>
            </a:r>
            <a:r>
              <a:rPr lang="pt-BR" dirty="0">
                <a:solidFill>
                  <a:schemeClr val="bg1"/>
                </a:solidFill>
              </a:rPr>
              <a:t> para </a:t>
            </a:r>
            <a:r>
              <a:rPr lang="pt-BR" dirty="0" err="1">
                <a:solidFill>
                  <a:schemeClr val="bg1"/>
                </a:solidFill>
              </a:rPr>
              <a:t>column</a:t>
            </a:r>
            <a:r>
              <a:rPr lang="pt-BR" dirty="0">
                <a:solidFill>
                  <a:schemeClr val="bg1"/>
                </a:solidFill>
              </a:rPr>
              <a:t> geralmente acontece quando estamos definindo os estilos em media queries para o mobile. Assim você garante que o conteúdo seja apresentado em coluna única.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FBB7B0-038A-4ED0-96AB-6C64143A6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685" y="1826135"/>
            <a:ext cx="2923671" cy="89559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97350AA-CAA1-4D02-806E-4C81EA54F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060" y="1023867"/>
            <a:ext cx="3964531" cy="77432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90D55BB-0EFD-4BF5-9D72-6693DE460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060" y="2965213"/>
            <a:ext cx="3608028" cy="73561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562A45B-CE6A-415C-B450-3E40ED21FA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685" y="3727317"/>
            <a:ext cx="2923671" cy="9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480733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45" y="1023867"/>
            <a:ext cx="4008153" cy="38031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flex</a:t>
            </a:r>
            <a:r>
              <a:rPr lang="pt-BR" sz="3200" dirty="0">
                <a:solidFill>
                  <a:schemeClr val="bg1"/>
                </a:solidFill>
              </a:rPr>
              <a:t>-wrap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Define se os itens devem quebrar ou não a linha. Por padrão eles não quebram linha, isso faz com que 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itens sejam compactados além do limite do conteúdo.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Essa é geralmente uma propriedade que é quase sempre definida como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-wrap: wrap; Pois assim quando um dos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itens atinge o limite do conteúdo, o último item passa para a coluna debaixo e assim por diante.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BAFBAA-11F3-4B05-AB04-AC14CFB37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886" y="1070722"/>
            <a:ext cx="3004457" cy="762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515789-60B8-457A-8132-447E3E20E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298" y="1832722"/>
            <a:ext cx="1978206" cy="92395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92FB08A-815C-4F36-8A95-8AEFE718A54C}"/>
              </a:ext>
            </a:extLst>
          </p:cNvPr>
          <p:cNvCxnSpPr>
            <a:cxnSpLocks/>
          </p:cNvCxnSpPr>
          <p:nvPr/>
        </p:nvCxnSpPr>
        <p:spPr>
          <a:xfrm flipH="1">
            <a:off x="7460671" y="2294698"/>
            <a:ext cx="940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F3E85598-7482-4524-8B2C-19F4B598C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218" y="2992858"/>
            <a:ext cx="4008152" cy="69885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F8EF54D-7EB9-4A24-841B-CE1EE107AC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9298" y="3753217"/>
            <a:ext cx="2004107" cy="930050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215CE2A-7409-47F3-88CB-B3007EDBA5AE}"/>
              </a:ext>
            </a:extLst>
          </p:cNvPr>
          <p:cNvCxnSpPr>
            <a:cxnSpLocks/>
          </p:cNvCxnSpPr>
          <p:nvPr/>
        </p:nvCxnSpPr>
        <p:spPr>
          <a:xfrm flipH="1">
            <a:off x="7460671" y="4227407"/>
            <a:ext cx="940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2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-480733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FLEXBOX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45" y="1023867"/>
            <a:ext cx="4008153" cy="38031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dirty="0" err="1">
                <a:solidFill>
                  <a:schemeClr val="bg1"/>
                </a:solidFill>
              </a:rPr>
              <a:t>flex</a:t>
            </a:r>
            <a:r>
              <a:rPr lang="pt-BR" sz="3200" dirty="0">
                <a:solidFill>
                  <a:schemeClr val="bg1"/>
                </a:solidFill>
              </a:rPr>
              <a:t>-wrap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Define se os itens devem quebrar ou não a linha. Por padrão eles não quebram linha, isso faz com que 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itens sejam compactados além do limite do conteúdo.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Essa é geralmente uma propriedade que é quase sempre definida como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-wrap: wrap; Pois assim quando um dos </a:t>
            </a:r>
            <a:r>
              <a:rPr lang="pt-BR" dirty="0" err="1">
                <a:solidFill>
                  <a:schemeClr val="bg1"/>
                </a:solidFill>
              </a:rPr>
              <a:t>flex</a:t>
            </a:r>
            <a:r>
              <a:rPr lang="pt-BR" dirty="0">
                <a:solidFill>
                  <a:schemeClr val="bg1"/>
                </a:solidFill>
              </a:rPr>
              <a:t> itens atinge o limite do conteúdo, o último item passa para a coluna debaixo e assim por diante.</a:t>
            </a:r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2977B743-8429-4A8E-90C9-551DF18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04030"/>
            <a:ext cx="561145" cy="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" y="-93006"/>
            <a:ext cx="550694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lang="pt-BR" sz="1600" dirty="0">
                <a:solidFill>
                  <a:schemeClr val="bg1"/>
                </a:solidFill>
              </a:rPr>
              <a:t>CSS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92FB08A-815C-4F36-8A95-8AEFE718A54C}"/>
              </a:ext>
            </a:extLst>
          </p:cNvPr>
          <p:cNvCxnSpPr>
            <a:cxnSpLocks/>
          </p:cNvCxnSpPr>
          <p:nvPr/>
        </p:nvCxnSpPr>
        <p:spPr>
          <a:xfrm flipH="1">
            <a:off x="7460671" y="2720729"/>
            <a:ext cx="940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5C9BF6E-9EAD-4B3D-AECB-2F5D08116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219" y="1085403"/>
            <a:ext cx="3765658" cy="11836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3D5E8C-ED39-4C38-9BF5-761BE5C35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298" y="2304221"/>
            <a:ext cx="2004107" cy="9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2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2787</TotalTime>
  <Words>1800</Words>
  <Application>Microsoft Office PowerPoint</Application>
  <PresentationFormat>Personalizar</PresentationFormat>
  <Paragraphs>215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Gotham HTF Book</vt:lpstr>
      <vt:lpstr>Gotham HTF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Duvidas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Adri</dc:creator>
  <cp:lastModifiedBy>Luis Carlos de Souza Silva</cp:lastModifiedBy>
  <cp:revision>200</cp:revision>
  <cp:lastPrinted>2019-04-22T09:47:24Z</cp:lastPrinted>
  <dcterms:created xsi:type="dcterms:W3CDTF">2018-09-06T21:03:44Z</dcterms:created>
  <dcterms:modified xsi:type="dcterms:W3CDTF">2021-04-26T02:11:50Z</dcterms:modified>
</cp:coreProperties>
</file>