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73" r:id="rId2"/>
    <p:sldId id="290" r:id="rId3"/>
    <p:sldId id="291" r:id="rId4"/>
    <p:sldId id="300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21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279" r:id="rId23"/>
    <p:sldId id="422" r:id="rId24"/>
    <p:sldId id="295" r:id="rId25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ED1"/>
    <a:srgbClr val="9966FF"/>
    <a:srgbClr val="FF0066"/>
    <a:srgbClr val="00FFFF"/>
    <a:srgbClr val="FF7171"/>
    <a:srgbClr val="000000"/>
    <a:srgbClr val="3F484E"/>
    <a:srgbClr val="384045"/>
    <a:srgbClr val="6B7981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6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81CE-FB94-4248-B4E5-3C486FF8B8C5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A24E-4142-4E5E-8C4B-7360D5813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2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1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08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0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5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7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14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6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9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7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0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65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6B1E-A4B4-41C3-B48A-C45C13CD585D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4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10" Type="http://schemas.openxmlformats.org/officeDocument/2006/relationships/image" Target="../media/image36.jpeg"/><Relationship Id="rId4" Type="http://schemas.openxmlformats.org/officeDocument/2006/relationships/image" Target="../media/image5.png"/><Relationship Id="rId9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F244A-776D-FD48-9FEA-6CB471A1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3" y="218928"/>
            <a:ext cx="8696814" cy="4707231"/>
          </a:xfrm>
          <a:prstGeom prst="rect">
            <a:avLst/>
          </a:prstGeom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490F49-5D15-446D-9A50-E4233900F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593" y="2104860"/>
            <a:ext cx="3203927" cy="8618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028DAC-D97E-4957-9DB3-1CAFC9B9EA98}"/>
              </a:ext>
            </a:extLst>
          </p:cNvPr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GRADUAÇÃO</a:t>
            </a:r>
          </a:p>
        </p:txBody>
      </p:sp>
    </p:spTree>
    <p:extLst>
      <p:ext uri="{BB962C8B-B14F-4D97-AF65-F5344CB8AC3E}">
        <p14:creationId xmlns:p14="http://schemas.microsoft.com/office/powerpoint/2010/main" val="5245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CONTAINERS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Quando criamos nossos layouts com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, para termos um maior controle é importante trabalharmos com uma 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que agrupará o conteúdo da nossa página. Para ela vamos utilizar a classe </a:t>
            </a:r>
            <a:r>
              <a:rPr lang="pt-BR" dirty="0">
                <a:solidFill>
                  <a:srgbClr val="FF0066"/>
                </a:solidFill>
              </a:rPr>
              <a:t>container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Temos opções de containers para nos ajudar com a responsividade: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 err="1">
                <a:solidFill>
                  <a:schemeClr val="bg1"/>
                </a:solidFill>
              </a:rPr>
              <a:t>Ex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C2E684-3D98-4EC6-959E-A6F787917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135" y="2257910"/>
            <a:ext cx="5701401" cy="23743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93603C-267F-4BF8-A3CA-A9AA6B8D3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52" y="2773678"/>
            <a:ext cx="2667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CORES DE TEXTO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 tem algumas cores que são padronizadas, podendo ser usadas em diversas propriedades CSS dos elementos. Elas receberam nomes que remetem a significados genéricos, vamos ver o primeiro exemplo delas em textos:</a:t>
            </a:r>
          </a:p>
          <a:p>
            <a:pPr marL="0" indent="0" algn="l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Caminho na documentação (</a:t>
            </a:r>
            <a:r>
              <a:rPr lang="pt-BR" dirty="0" err="1">
                <a:solidFill>
                  <a:schemeClr val="bg1"/>
                </a:solidFill>
              </a:rPr>
              <a:t>Utilities</a:t>
            </a:r>
            <a:r>
              <a:rPr lang="pt-BR" dirty="0">
                <a:solidFill>
                  <a:schemeClr val="bg1"/>
                </a:solidFill>
              </a:rPr>
              <a:t> -&gt; </a:t>
            </a:r>
            <a:r>
              <a:rPr lang="pt-BR" dirty="0" err="1">
                <a:solidFill>
                  <a:schemeClr val="bg1"/>
                </a:solidFill>
              </a:rPr>
              <a:t>Colors</a:t>
            </a:r>
            <a:r>
              <a:rPr lang="pt-BR" dirty="0">
                <a:solidFill>
                  <a:schemeClr val="bg1"/>
                </a:solidFill>
              </a:rPr>
              <a:t>):  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1AEFF4-EDC9-43EB-BD59-F55624BDF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7" y="2015003"/>
            <a:ext cx="3201303" cy="2359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A1C7AB-6345-4D57-B7C7-D917961E5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675" y="2010492"/>
            <a:ext cx="2873627" cy="20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CORES DE FUNDO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Para os backgrounds dos elementos temos as opções sólidos e gradientes:</a:t>
            </a:r>
          </a:p>
          <a:p>
            <a:pPr marL="0" indent="0" algn="l">
              <a:buNone/>
            </a:pPr>
            <a:endParaRPr lang="pt-BR" sz="9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                               SÓLIDOS                                                         GRADIENTES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Caminho na documentação (</a:t>
            </a:r>
            <a:r>
              <a:rPr lang="pt-BR" dirty="0" err="1">
                <a:solidFill>
                  <a:schemeClr val="bg1"/>
                </a:solidFill>
              </a:rPr>
              <a:t>Utilities</a:t>
            </a:r>
            <a:r>
              <a:rPr lang="pt-BR" dirty="0">
                <a:solidFill>
                  <a:schemeClr val="bg1"/>
                </a:solidFill>
              </a:rPr>
              <a:t> -&gt; Background):  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6514B79-1950-47DE-A498-2FCAF54471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287"/>
          <a:stretch/>
        </p:blipFill>
        <p:spPr>
          <a:xfrm>
            <a:off x="1292437" y="1923913"/>
            <a:ext cx="1101847" cy="25023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3BD8CB-CFE6-4F3A-A58A-8CC1A11FF5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796"/>
          <a:stretch/>
        </p:blipFill>
        <p:spPr>
          <a:xfrm>
            <a:off x="2547858" y="1923912"/>
            <a:ext cx="1101847" cy="210834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A8421BA-6F04-4F31-A011-6E8DCD5DE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186" y="1904026"/>
            <a:ext cx="1537840" cy="17393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FA37425-D233-46BA-A37A-29502F338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978" y="1904026"/>
            <a:ext cx="1390101" cy="17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ESPAÇAMENTOS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Temos classes prontas para configurar espaçamentos de margem e preenchimento no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, isso ajuda bastante na hora de configurar o layout: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Caminho na documentação (</a:t>
            </a:r>
            <a:r>
              <a:rPr lang="pt-BR" dirty="0" err="1">
                <a:solidFill>
                  <a:schemeClr val="bg1"/>
                </a:solidFill>
              </a:rPr>
              <a:t>Utilities</a:t>
            </a:r>
            <a:r>
              <a:rPr lang="pt-BR" dirty="0">
                <a:solidFill>
                  <a:schemeClr val="bg1"/>
                </a:solidFill>
              </a:rPr>
              <a:t> -&gt; </a:t>
            </a:r>
            <a:r>
              <a:rPr lang="pt-BR" dirty="0" err="1">
                <a:solidFill>
                  <a:schemeClr val="bg1"/>
                </a:solidFill>
              </a:rPr>
              <a:t>Spacing</a:t>
            </a:r>
            <a:r>
              <a:rPr lang="pt-BR" dirty="0">
                <a:solidFill>
                  <a:schemeClr val="bg1"/>
                </a:solidFill>
              </a:rPr>
              <a:t>):  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435F03-0B8B-4B5B-B289-CC19F34E8540}"/>
              </a:ext>
            </a:extLst>
          </p:cNvPr>
          <p:cNvSpPr txBox="1"/>
          <p:nvPr/>
        </p:nvSpPr>
        <p:spPr>
          <a:xfrm>
            <a:off x="713413" y="2003923"/>
            <a:ext cx="28160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pt-BR" dirty="0" err="1">
                <a:solidFill>
                  <a:schemeClr val="bg1"/>
                </a:solidFill>
              </a:rPr>
              <a:t>Margin</a:t>
            </a:r>
            <a:r>
              <a:rPr lang="pt-BR" dirty="0">
                <a:solidFill>
                  <a:schemeClr val="bg1"/>
                </a:solidFill>
              </a:rPr>
              <a:t> (exemplos com 1)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92D050"/>
                </a:solidFill>
              </a:rPr>
              <a:t>m-1 – </a:t>
            </a:r>
            <a:r>
              <a:rPr lang="pt-BR" dirty="0">
                <a:solidFill>
                  <a:schemeClr val="bg1"/>
                </a:solidFill>
              </a:rPr>
              <a:t>todas as margens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FFFF00"/>
                </a:solidFill>
              </a:rPr>
              <a:t>mt-1 – </a:t>
            </a:r>
            <a:r>
              <a:rPr lang="pt-BR" dirty="0">
                <a:solidFill>
                  <a:schemeClr val="bg1"/>
                </a:solidFill>
              </a:rPr>
              <a:t>Margem superior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0B0F0"/>
                </a:solidFill>
              </a:rPr>
              <a:t>mb-1 – </a:t>
            </a:r>
            <a:r>
              <a:rPr lang="pt-BR" dirty="0">
                <a:solidFill>
                  <a:schemeClr val="bg1"/>
                </a:solidFill>
              </a:rPr>
              <a:t>Margem inferior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FF0000"/>
                </a:solidFill>
              </a:rPr>
              <a:t>ms-1 – </a:t>
            </a:r>
            <a:r>
              <a:rPr lang="pt-BR" dirty="0">
                <a:solidFill>
                  <a:schemeClr val="bg1"/>
                </a:solidFill>
              </a:rPr>
              <a:t>Margem esquerda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9966FF"/>
                </a:solidFill>
              </a:rPr>
              <a:t>me-1 – </a:t>
            </a:r>
            <a:r>
              <a:rPr lang="pt-BR" dirty="0">
                <a:solidFill>
                  <a:schemeClr val="bg1"/>
                </a:solidFill>
              </a:rPr>
              <a:t>Margem direita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accent2"/>
                </a:solidFill>
              </a:rPr>
              <a:t>mx-1 – </a:t>
            </a:r>
            <a:r>
              <a:rPr lang="pt-BR" dirty="0">
                <a:solidFill>
                  <a:schemeClr val="bg1"/>
                </a:solidFill>
              </a:rPr>
              <a:t>Margem eixo “X”</a:t>
            </a:r>
          </a:p>
          <a:p>
            <a:r>
              <a:rPr lang="pt-BR" dirty="0">
                <a:solidFill>
                  <a:srgbClr val="27BED1"/>
                </a:solidFill>
              </a:rPr>
              <a:t>my-1 – </a:t>
            </a:r>
            <a:r>
              <a:rPr lang="pt-BR" dirty="0">
                <a:solidFill>
                  <a:schemeClr val="bg1"/>
                </a:solidFill>
              </a:rPr>
              <a:t>Margem eixo “Y”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6EBDE1-C4A5-4363-AB4E-B905E317035D}"/>
              </a:ext>
            </a:extLst>
          </p:cNvPr>
          <p:cNvSpPr txBox="1"/>
          <p:nvPr/>
        </p:nvSpPr>
        <p:spPr>
          <a:xfrm>
            <a:off x="4206512" y="2003923"/>
            <a:ext cx="35206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pt-BR" dirty="0" err="1">
                <a:solidFill>
                  <a:schemeClr val="bg1"/>
                </a:solidFill>
              </a:rPr>
              <a:t>Padding</a:t>
            </a:r>
            <a:r>
              <a:rPr lang="pt-BR" dirty="0">
                <a:solidFill>
                  <a:schemeClr val="bg1"/>
                </a:solidFill>
              </a:rPr>
              <a:t> (exemplos com 1)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92D050"/>
                </a:solidFill>
              </a:rPr>
              <a:t>p-1 – </a:t>
            </a:r>
            <a:r>
              <a:rPr lang="pt-BR" dirty="0">
                <a:solidFill>
                  <a:schemeClr val="bg1"/>
                </a:solidFill>
              </a:rPr>
              <a:t>todas os preenchimentos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FFFF00"/>
                </a:solidFill>
              </a:rPr>
              <a:t>pt-1 – </a:t>
            </a:r>
            <a:r>
              <a:rPr lang="pt-BR" dirty="0">
                <a:solidFill>
                  <a:schemeClr val="bg1"/>
                </a:solidFill>
              </a:rPr>
              <a:t>Preenchimento superior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0B0F0"/>
                </a:solidFill>
              </a:rPr>
              <a:t>pb-1 – </a:t>
            </a:r>
            <a:r>
              <a:rPr lang="pt-BR" dirty="0">
                <a:solidFill>
                  <a:schemeClr val="bg1"/>
                </a:solidFill>
              </a:rPr>
              <a:t>Preenchimento inferior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FF0000"/>
                </a:solidFill>
              </a:rPr>
              <a:t>ps-1 – </a:t>
            </a:r>
            <a:r>
              <a:rPr lang="pt-BR" dirty="0">
                <a:solidFill>
                  <a:schemeClr val="bg1"/>
                </a:solidFill>
              </a:rPr>
              <a:t>Preenchimento esquerdo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9966FF"/>
                </a:solidFill>
              </a:rPr>
              <a:t>pe-1 – </a:t>
            </a:r>
            <a:r>
              <a:rPr lang="pt-BR" dirty="0">
                <a:solidFill>
                  <a:schemeClr val="bg1"/>
                </a:solidFill>
              </a:rPr>
              <a:t>Preenchimento direito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accent2"/>
                </a:solidFill>
              </a:rPr>
              <a:t>px-1 – </a:t>
            </a:r>
            <a:r>
              <a:rPr lang="pt-BR" dirty="0">
                <a:solidFill>
                  <a:schemeClr val="bg1"/>
                </a:solidFill>
              </a:rPr>
              <a:t>Preenchimento eixo “X”</a:t>
            </a:r>
          </a:p>
          <a:p>
            <a:r>
              <a:rPr lang="pt-BR" dirty="0">
                <a:solidFill>
                  <a:srgbClr val="27BED1"/>
                </a:solidFill>
              </a:rPr>
              <a:t>py-1 – </a:t>
            </a:r>
            <a:r>
              <a:rPr lang="pt-BR" dirty="0">
                <a:solidFill>
                  <a:schemeClr val="bg1"/>
                </a:solidFill>
              </a:rPr>
              <a:t>Preenchimento eixo “Y”</a:t>
            </a:r>
          </a:p>
        </p:txBody>
      </p:sp>
    </p:spTree>
    <p:extLst>
      <p:ext uri="{BB962C8B-B14F-4D97-AF65-F5344CB8AC3E}">
        <p14:creationId xmlns:p14="http://schemas.microsoft.com/office/powerpoint/2010/main" val="344125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BOTÕES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No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 também temos várias opções para trabalhar com botões, facilitando bastante a padronização em formulários e outras opções para os usuários interagirem nas telas. Através das cores padronizadas temos muitas opções: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Caminho na documentação (</a:t>
            </a:r>
            <a:r>
              <a:rPr lang="pt-BR" dirty="0" err="1">
                <a:solidFill>
                  <a:schemeClr val="bg1"/>
                </a:solidFill>
              </a:rPr>
              <a:t>Components</a:t>
            </a:r>
            <a:r>
              <a:rPr lang="pt-BR" dirty="0">
                <a:solidFill>
                  <a:schemeClr val="bg1"/>
                </a:solidFill>
              </a:rPr>
              <a:t> -&gt; </a:t>
            </a:r>
            <a:r>
              <a:rPr lang="pt-BR" dirty="0" err="1">
                <a:solidFill>
                  <a:schemeClr val="bg1"/>
                </a:solidFill>
              </a:rPr>
              <a:t>Buttons</a:t>
            </a:r>
            <a:r>
              <a:rPr lang="pt-BR" dirty="0">
                <a:solidFill>
                  <a:schemeClr val="bg1"/>
                </a:solidFill>
              </a:rPr>
              <a:t>):  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EECC-F8CF-438B-A3BA-EA12A4879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959" y="1855436"/>
            <a:ext cx="5630778" cy="25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BOTÕES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Temos também outras configurações neles: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Contornos                                                                           Tamanhos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691783-BD69-4E18-8544-7F5B9ADCF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52" y="2023548"/>
            <a:ext cx="4305000" cy="17498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7DC8D7-9B76-4B9E-B0E4-6988675DA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983" y="2023548"/>
            <a:ext cx="3927785" cy="24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TABELAS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Podemos utilizar recursos de formatação bem práticos para nossas tabelas usando as classes do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, temos vários recursos como:</a:t>
            </a:r>
          </a:p>
          <a:p>
            <a:pPr marL="0" indent="0" algn="l">
              <a:buNone/>
            </a:pPr>
            <a:endParaRPr lang="pt-BR" sz="10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FFFF00"/>
                </a:solidFill>
              </a:rPr>
              <a:t>Configuração básica: “</a:t>
            </a:r>
            <a:r>
              <a:rPr lang="pt-BR" dirty="0" err="1">
                <a:solidFill>
                  <a:srgbClr val="FFFF00"/>
                </a:solidFill>
              </a:rPr>
              <a:t>table</a:t>
            </a:r>
            <a:r>
              <a:rPr lang="pt-BR" dirty="0">
                <a:solidFill>
                  <a:srgbClr val="FFFF00"/>
                </a:solidFill>
              </a:rPr>
              <a:t>” –</a:t>
            </a:r>
            <a:r>
              <a:rPr lang="pt-BR" dirty="0">
                <a:solidFill>
                  <a:schemeClr val="bg1"/>
                </a:solidFill>
              </a:rPr>
              <a:t> Com este recurso ele já reconhece a tabela e dá uma configuração básica.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9966FF"/>
                </a:solidFill>
              </a:rPr>
              <a:t>Cores de fundo: “</a:t>
            </a:r>
            <a:r>
              <a:rPr lang="pt-BR" dirty="0" err="1">
                <a:solidFill>
                  <a:srgbClr val="9966FF"/>
                </a:solidFill>
              </a:rPr>
              <a:t>table-primary</a:t>
            </a:r>
            <a:r>
              <a:rPr lang="pt-BR" dirty="0">
                <a:solidFill>
                  <a:srgbClr val="9966FF"/>
                </a:solidFill>
              </a:rPr>
              <a:t>” </a:t>
            </a:r>
            <a:r>
              <a:rPr lang="pt-BR" dirty="0">
                <a:solidFill>
                  <a:schemeClr val="bg1"/>
                </a:solidFill>
              </a:rPr>
              <a:t>– Use as cores padrões para fundo da tabela.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accent2"/>
                </a:solidFill>
              </a:rPr>
              <a:t>Tabelas listradas: “</a:t>
            </a:r>
            <a:r>
              <a:rPr lang="pt-BR" dirty="0" err="1">
                <a:solidFill>
                  <a:schemeClr val="accent2"/>
                </a:solidFill>
              </a:rPr>
              <a:t>table-striped</a:t>
            </a:r>
            <a:r>
              <a:rPr lang="pt-BR" dirty="0">
                <a:solidFill>
                  <a:schemeClr val="accent2"/>
                </a:solidFill>
              </a:rPr>
              <a:t>” –</a:t>
            </a:r>
            <a:r>
              <a:rPr lang="pt-BR" dirty="0">
                <a:solidFill>
                  <a:schemeClr val="bg1"/>
                </a:solidFill>
              </a:rPr>
              <a:t> dá um efeito zebra nas linhas. </a:t>
            </a:r>
            <a:endParaRPr lang="pt-BR" dirty="0">
              <a:solidFill>
                <a:srgbClr val="FFC000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FFC000"/>
                </a:solidFill>
              </a:rPr>
              <a:t>Bordas: “</a:t>
            </a:r>
            <a:r>
              <a:rPr lang="pt-BR" dirty="0" err="1">
                <a:solidFill>
                  <a:srgbClr val="FFC000"/>
                </a:solidFill>
              </a:rPr>
              <a:t>table-bordered</a:t>
            </a:r>
            <a:r>
              <a:rPr lang="pt-BR" dirty="0">
                <a:solidFill>
                  <a:srgbClr val="FFC000"/>
                </a:solidFill>
              </a:rPr>
              <a:t> –</a:t>
            </a:r>
            <a:r>
              <a:rPr lang="pt-BR" dirty="0">
                <a:solidFill>
                  <a:schemeClr val="bg1"/>
                </a:solidFill>
              </a:rPr>
              <a:t> Ele aplicará uma borda na tabela.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92D050"/>
                </a:solidFill>
              </a:rPr>
              <a:t>Cor da borda: “</a:t>
            </a:r>
            <a:r>
              <a:rPr lang="pt-BR" dirty="0" err="1">
                <a:solidFill>
                  <a:srgbClr val="92D050"/>
                </a:solidFill>
              </a:rPr>
              <a:t>border-primary</a:t>
            </a:r>
            <a:r>
              <a:rPr lang="pt-BR" dirty="0">
                <a:solidFill>
                  <a:srgbClr val="92D050"/>
                </a:solidFill>
              </a:rPr>
              <a:t>” –</a:t>
            </a:r>
            <a:r>
              <a:rPr lang="pt-BR" dirty="0">
                <a:solidFill>
                  <a:schemeClr val="bg1"/>
                </a:solidFill>
              </a:rPr>
              <a:t> Troca a cor das bordas usando o padrão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0B0F0"/>
                </a:solidFill>
              </a:rPr>
              <a:t>Destaque interativo “</a:t>
            </a:r>
            <a:r>
              <a:rPr lang="pt-BR" dirty="0" err="1">
                <a:solidFill>
                  <a:srgbClr val="00B0F0"/>
                </a:solidFill>
              </a:rPr>
              <a:t>table-hover</a:t>
            </a:r>
            <a:r>
              <a:rPr lang="pt-BR" dirty="0">
                <a:solidFill>
                  <a:srgbClr val="00B0F0"/>
                </a:solidFill>
              </a:rPr>
              <a:t>” –</a:t>
            </a:r>
            <a:r>
              <a:rPr lang="pt-BR" dirty="0">
                <a:solidFill>
                  <a:schemeClr val="bg1"/>
                </a:solidFill>
              </a:rPr>
              <a:t> Destaca a linha enquanto o mouse estiver sobre ele.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* Consultem outras opções: </a:t>
            </a:r>
            <a:r>
              <a:rPr lang="pt-BR" dirty="0" err="1">
                <a:solidFill>
                  <a:schemeClr val="bg1"/>
                </a:solidFill>
              </a:rPr>
              <a:t>Content</a:t>
            </a:r>
            <a:r>
              <a:rPr lang="pt-BR" dirty="0">
                <a:solidFill>
                  <a:schemeClr val="bg1"/>
                </a:solidFill>
              </a:rPr>
              <a:t> &gt; </a:t>
            </a:r>
            <a:r>
              <a:rPr lang="pt-BR" dirty="0" err="1">
                <a:solidFill>
                  <a:schemeClr val="bg1"/>
                </a:solidFill>
              </a:rPr>
              <a:t>Tables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Contornos                                                                           Tamanhos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CARDS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Podemos criar cards para organizar informações como produtos, imagens e outras informações, para isso vejamos algumas opções:</a:t>
            </a:r>
          </a:p>
          <a:p>
            <a:pPr marL="0" indent="0" algn="l">
              <a:buNone/>
            </a:pPr>
            <a:endParaRPr lang="pt-BR" sz="10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 err="1">
                <a:solidFill>
                  <a:srgbClr val="FFFF00"/>
                </a:solidFill>
              </a:rPr>
              <a:t>Div</a:t>
            </a:r>
            <a:r>
              <a:rPr lang="pt-BR" dirty="0">
                <a:solidFill>
                  <a:srgbClr val="FFFF00"/>
                </a:solidFill>
              </a:rPr>
              <a:t> principal: “card” –</a:t>
            </a:r>
            <a:r>
              <a:rPr lang="pt-BR" dirty="0">
                <a:solidFill>
                  <a:schemeClr val="bg1"/>
                </a:solidFill>
              </a:rPr>
              <a:t> devemos utilizar a classe card para guardar os itens do nosso card.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9966FF"/>
                </a:solidFill>
              </a:rPr>
              <a:t>Título do card: “card-header” </a:t>
            </a:r>
            <a:r>
              <a:rPr lang="pt-BR" dirty="0">
                <a:solidFill>
                  <a:schemeClr val="bg1"/>
                </a:solidFill>
              </a:rPr>
              <a:t>– Opção utilizada para criarmos o título do card.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accent2"/>
                </a:solidFill>
              </a:rPr>
              <a:t>Corpo do card: “card-</a:t>
            </a:r>
            <a:r>
              <a:rPr lang="pt-BR" dirty="0" err="1">
                <a:solidFill>
                  <a:schemeClr val="accent2"/>
                </a:solidFill>
              </a:rPr>
              <a:t>body</a:t>
            </a:r>
            <a:r>
              <a:rPr lang="pt-BR" dirty="0">
                <a:solidFill>
                  <a:schemeClr val="accent2"/>
                </a:solidFill>
              </a:rPr>
              <a:t>” –</a:t>
            </a:r>
            <a:r>
              <a:rPr lang="pt-BR" dirty="0">
                <a:solidFill>
                  <a:schemeClr val="bg1"/>
                </a:solidFill>
              </a:rPr>
              <a:t> Área do corpo do card. 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0FFFF"/>
                </a:solidFill>
              </a:rPr>
              <a:t>Título do card: “card-</a:t>
            </a:r>
            <a:r>
              <a:rPr lang="pt-BR" dirty="0" err="1">
                <a:solidFill>
                  <a:srgbClr val="00FFFF"/>
                </a:solidFill>
              </a:rPr>
              <a:t>title</a:t>
            </a:r>
            <a:r>
              <a:rPr lang="pt-BR" dirty="0">
                <a:solidFill>
                  <a:srgbClr val="00FFFF"/>
                </a:solidFill>
              </a:rPr>
              <a:t>” –</a:t>
            </a:r>
            <a:r>
              <a:rPr lang="pt-BR" dirty="0">
                <a:solidFill>
                  <a:schemeClr val="bg1"/>
                </a:solidFill>
              </a:rPr>
              <a:t> O título do texto do card.</a:t>
            </a:r>
            <a:endParaRPr lang="pt-BR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92D050"/>
                </a:solidFill>
              </a:rPr>
              <a:t>Texto do card: “card-</a:t>
            </a:r>
            <a:r>
              <a:rPr lang="pt-BR" dirty="0" err="1">
                <a:solidFill>
                  <a:srgbClr val="92D050"/>
                </a:solidFill>
              </a:rPr>
              <a:t>text</a:t>
            </a:r>
            <a:r>
              <a:rPr lang="pt-BR" dirty="0">
                <a:solidFill>
                  <a:srgbClr val="92D050"/>
                </a:solidFill>
              </a:rPr>
              <a:t>” –</a:t>
            </a:r>
            <a:r>
              <a:rPr lang="pt-BR" dirty="0">
                <a:solidFill>
                  <a:schemeClr val="bg1"/>
                </a:solidFill>
              </a:rPr>
              <a:t> Usamos para identificar o texto do card.</a:t>
            </a:r>
            <a:endParaRPr lang="pt-BR" dirty="0">
              <a:solidFill>
                <a:srgbClr val="FFC000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FFC000"/>
                </a:solidFill>
              </a:rPr>
              <a:t>Imagem do card: “card-</a:t>
            </a:r>
            <a:r>
              <a:rPr lang="pt-BR" dirty="0" err="1">
                <a:solidFill>
                  <a:srgbClr val="FFC000"/>
                </a:solidFill>
              </a:rPr>
              <a:t>img</a:t>
            </a:r>
            <a:r>
              <a:rPr lang="pt-BR" dirty="0">
                <a:solidFill>
                  <a:srgbClr val="FFC000"/>
                </a:solidFill>
              </a:rPr>
              <a:t>-top” –</a:t>
            </a:r>
            <a:r>
              <a:rPr lang="pt-BR" dirty="0">
                <a:solidFill>
                  <a:schemeClr val="bg1"/>
                </a:solidFill>
              </a:rPr>
              <a:t> Imagem que será utilizada no card.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0B0F0"/>
                </a:solidFill>
              </a:rPr>
              <a:t>Rodapé do card: “card-</a:t>
            </a:r>
            <a:r>
              <a:rPr lang="pt-BR" dirty="0" err="1">
                <a:solidFill>
                  <a:srgbClr val="00B0F0"/>
                </a:solidFill>
              </a:rPr>
              <a:t>footer</a:t>
            </a:r>
            <a:r>
              <a:rPr lang="pt-BR" dirty="0">
                <a:solidFill>
                  <a:srgbClr val="00B0F0"/>
                </a:solidFill>
              </a:rPr>
              <a:t>” –</a:t>
            </a:r>
            <a:r>
              <a:rPr lang="pt-BR" dirty="0">
                <a:solidFill>
                  <a:schemeClr val="bg1"/>
                </a:solidFill>
              </a:rPr>
              <a:t> Configura o rodapé do card.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* Consultem outras opções: </a:t>
            </a:r>
            <a:r>
              <a:rPr lang="pt-BR" dirty="0" err="1">
                <a:solidFill>
                  <a:schemeClr val="bg1"/>
                </a:solidFill>
              </a:rPr>
              <a:t>Components</a:t>
            </a:r>
            <a:r>
              <a:rPr lang="pt-BR" dirty="0">
                <a:solidFill>
                  <a:schemeClr val="bg1"/>
                </a:solidFill>
              </a:rPr>
              <a:t> &gt; Cards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Contornos                                                                           Tamanhos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CARROSSEL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Uma ótima opção para apresentar imagens é utilizar o recurso de </a:t>
            </a:r>
            <a:r>
              <a:rPr lang="pt-BR" dirty="0" err="1">
                <a:solidFill>
                  <a:schemeClr val="bg1"/>
                </a:solidFill>
              </a:rPr>
              <a:t>carousel</a:t>
            </a:r>
            <a:r>
              <a:rPr lang="pt-BR" dirty="0">
                <a:solidFill>
                  <a:schemeClr val="bg1"/>
                </a:solidFill>
              </a:rPr>
              <a:t>, vamos dar uma olhada no </a:t>
            </a:r>
            <a:r>
              <a:rPr lang="pt-BR" dirty="0" err="1">
                <a:solidFill>
                  <a:schemeClr val="bg1"/>
                </a:solidFill>
              </a:rPr>
              <a:t>template</a:t>
            </a:r>
            <a:r>
              <a:rPr lang="pt-BR" dirty="0">
                <a:solidFill>
                  <a:schemeClr val="bg1"/>
                </a:solidFill>
              </a:rPr>
              <a:t> básico: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As outras opções vamos ver direto na documentação, ok?</a:t>
            </a: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* Consultem outras opções: </a:t>
            </a:r>
            <a:r>
              <a:rPr lang="pt-BR" dirty="0" err="1">
                <a:solidFill>
                  <a:schemeClr val="bg1"/>
                </a:solidFill>
              </a:rPr>
              <a:t>Components</a:t>
            </a:r>
            <a:r>
              <a:rPr lang="pt-BR" dirty="0">
                <a:solidFill>
                  <a:schemeClr val="bg1"/>
                </a:solidFill>
              </a:rPr>
              <a:t> &gt; </a:t>
            </a:r>
            <a:r>
              <a:rPr lang="pt-BR" dirty="0" err="1">
                <a:solidFill>
                  <a:schemeClr val="bg1"/>
                </a:solidFill>
              </a:rPr>
              <a:t>Carousel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02F5C2-D41D-41FC-A9E9-6DE587946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896" y="1712969"/>
            <a:ext cx="5178125" cy="22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É muito prático formatar formulários utilizando 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, as classes nos ajudam a configurar seus elementos, vejamos algumas classes: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 err="1">
                <a:solidFill>
                  <a:srgbClr val="9966FF"/>
                </a:solidFill>
              </a:rPr>
              <a:t>form-label</a:t>
            </a:r>
            <a:r>
              <a:rPr lang="pt-BR" dirty="0">
                <a:solidFill>
                  <a:srgbClr val="9966FF"/>
                </a:solidFill>
              </a:rPr>
              <a:t> –</a:t>
            </a:r>
            <a:r>
              <a:rPr lang="pt-BR" dirty="0">
                <a:solidFill>
                  <a:schemeClr val="bg1"/>
                </a:solidFill>
              </a:rPr>
              <a:t> formata o 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 dos campos</a:t>
            </a:r>
          </a:p>
          <a:p>
            <a:pPr marL="0" indent="0" algn="l">
              <a:buNone/>
            </a:pPr>
            <a:r>
              <a:rPr lang="pt-BR" dirty="0" err="1">
                <a:solidFill>
                  <a:srgbClr val="FFC000"/>
                </a:solidFill>
              </a:rPr>
              <a:t>form</a:t>
            </a:r>
            <a:r>
              <a:rPr lang="pt-BR" dirty="0">
                <a:solidFill>
                  <a:srgbClr val="FFC000"/>
                </a:solidFill>
              </a:rPr>
              <a:t>-controle –</a:t>
            </a:r>
            <a:r>
              <a:rPr lang="pt-BR" dirty="0">
                <a:solidFill>
                  <a:schemeClr val="bg1"/>
                </a:solidFill>
              </a:rPr>
              <a:t> formata os campos, podemos usar “</a:t>
            </a:r>
            <a:r>
              <a:rPr lang="pt-BR" dirty="0" err="1">
                <a:solidFill>
                  <a:schemeClr val="bg1"/>
                </a:solidFill>
              </a:rPr>
              <a:t>sm</a:t>
            </a:r>
            <a:r>
              <a:rPr lang="pt-BR" dirty="0">
                <a:solidFill>
                  <a:schemeClr val="bg1"/>
                </a:solidFill>
              </a:rPr>
              <a:t>” </a:t>
            </a:r>
            <a:r>
              <a:rPr lang="pt-BR" dirty="0" err="1">
                <a:solidFill>
                  <a:schemeClr val="bg1"/>
                </a:solidFill>
              </a:rPr>
              <a:t>pegueno</a:t>
            </a:r>
            <a:r>
              <a:rPr lang="pt-BR" dirty="0">
                <a:solidFill>
                  <a:schemeClr val="bg1"/>
                </a:solidFill>
              </a:rPr>
              <a:t> e “</a:t>
            </a:r>
            <a:r>
              <a:rPr lang="pt-BR" dirty="0" err="1">
                <a:solidFill>
                  <a:schemeClr val="bg1"/>
                </a:solidFill>
              </a:rPr>
              <a:t>lg</a:t>
            </a:r>
            <a:r>
              <a:rPr lang="pt-BR" dirty="0">
                <a:solidFill>
                  <a:schemeClr val="bg1"/>
                </a:solidFill>
              </a:rPr>
              <a:t>” grande</a:t>
            </a:r>
          </a:p>
          <a:p>
            <a:pPr marL="0" indent="0" algn="l">
              <a:buNone/>
            </a:pPr>
            <a:r>
              <a:rPr lang="pt-BR" dirty="0" err="1">
                <a:solidFill>
                  <a:srgbClr val="00FFFF"/>
                </a:solidFill>
              </a:rPr>
              <a:t>form</a:t>
            </a:r>
            <a:r>
              <a:rPr lang="pt-BR" dirty="0">
                <a:solidFill>
                  <a:srgbClr val="00FFFF"/>
                </a:solidFill>
              </a:rPr>
              <a:t>-</a:t>
            </a:r>
            <a:r>
              <a:rPr lang="pt-BR" dirty="0" err="1">
                <a:solidFill>
                  <a:srgbClr val="00FFFF"/>
                </a:solidFill>
              </a:rPr>
              <a:t>check</a:t>
            </a:r>
            <a:r>
              <a:rPr lang="pt-BR" dirty="0">
                <a:solidFill>
                  <a:srgbClr val="00FFFF"/>
                </a:solidFill>
              </a:rPr>
              <a:t>-input –</a:t>
            </a:r>
            <a:r>
              <a:rPr lang="pt-BR" dirty="0">
                <a:solidFill>
                  <a:schemeClr val="bg1"/>
                </a:solidFill>
              </a:rPr>
              <a:t> formata os inputs </a:t>
            </a:r>
            <a:r>
              <a:rPr lang="pt-BR" dirty="0" err="1">
                <a:solidFill>
                  <a:schemeClr val="bg1"/>
                </a:solidFill>
              </a:rPr>
              <a:t>checkbox</a:t>
            </a:r>
            <a:r>
              <a:rPr lang="pt-BR" dirty="0">
                <a:solidFill>
                  <a:schemeClr val="bg1"/>
                </a:solidFill>
              </a:rPr>
              <a:t> e radio</a:t>
            </a:r>
          </a:p>
          <a:p>
            <a:pPr marL="0" indent="0" algn="l">
              <a:buNone/>
            </a:pPr>
            <a:r>
              <a:rPr lang="pt-BR" dirty="0" err="1">
                <a:solidFill>
                  <a:srgbClr val="92D050"/>
                </a:solidFill>
              </a:rPr>
              <a:t>form-check-label</a:t>
            </a:r>
            <a:r>
              <a:rPr lang="pt-BR" dirty="0">
                <a:solidFill>
                  <a:srgbClr val="92D050"/>
                </a:solidFill>
              </a:rPr>
              <a:t> –</a:t>
            </a:r>
            <a:r>
              <a:rPr lang="pt-BR" dirty="0">
                <a:solidFill>
                  <a:schemeClr val="bg1"/>
                </a:solidFill>
              </a:rPr>
              <a:t> formata o 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dirty="0" err="1">
                <a:solidFill>
                  <a:schemeClr val="bg1"/>
                </a:solidFill>
              </a:rPr>
              <a:t>checkbox</a:t>
            </a:r>
            <a:r>
              <a:rPr lang="pt-BR" dirty="0">
                <a:solidFill>
                  <a:schemeClr val="bg1"/>
                </a:solidFill>
              </a:rPr>
              <a:t> e radio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OBS:  a classe </a:t>
            </a:r>
            <a:r>
              <a:rPr lang="pt-BR" dirty="0" err="1">
                <a:solidFill>
                  <a:schemeClr val="bg1"/>
                </a:solidFill>
              </a:rPr>
              <a:t>form-group</a:t>
            </a:r>
            <a:r>
              <a:rPr lang="pt-BR" dirty="0">
                <a:solidFill>
                  <a:schemeClr val="bg1"/>
                </a:solidFill>
              </a:rPr>
              <a:t> foi descontinuada, agora deve ser usado “mb-3” para </a:t>
            </a:r>
            <a:r>
              <a:rPr lang="pt-BR" dirty="0" err="1">
                <a:solidFill>
                  <a:schemeClr val="bg1"/>
                </a:solidFill>
              </a:rPr>
              <a:t>espeçamento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* Consultem outras opções: </a:t>
            </a:r>
            <a:r>
              <a:rPr lang="pt-BR" dirty="0" err="1">
                <a:solidFill>
                  <a:schemeClr val="bg1"/>
                </a:solidFill>
              </a:rPr>
              <a:t>Forms</a:t>
            </a:r>
            <a:r>
              <a:rPr lang="pt-BR" dirty="0">
                <a:solidFill>
                  <a:schemeClr val="bg1"/>
                </a:solidFill>
              </a:rPr>
              <a:t> &gt; Overview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4">
            <a:extLst>
              <a:ext uri="{FF2B5EF4-FFF2-40B4-BE49-F238E27FC236}">
                <a16:creationId xmlns:a16="http://schemas.microsoft.com/office/drawing/2014/main" id="{614A65A8-D4BC-4DF4-9DC7-0CD9686B8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588"/>
            <a:ext cx="9144000" cy="5143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C18692F-CF02-406D-BD9E-8E5914426C03}"/>
              </a:ext>
            </a:extLst>
          </p:cNvPr>
          <p:cNvSpPr txBox="1"/>
          <p:nvPr/>
        </p:nvSpPr>
        <p:spPr>
          <a:xfrm>
            <a:off x="2059912" y="1780234"/>
            <a:ext cx="536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rgbClr val="FF0066"/>
                </a:solidFill>
              </a:rPr>
              <a:t>Responsive</a:t>
            </a:r>
            <a:r>
              <a:rPr lang="pt-BR" sz="3200" dirty="0">
                <a:solidFill>
                  <a:srgbClr val="FF0066"/>
                </a:solidFill>
              </a:rPr>
              <a:t> Web </a:t>
            </a:r>
            <a:r>
              <a:rPr lang="pt-BR" sz="3200" dirty="0" err="1">
                <a:solidFill>
                  <a:srgbClr val="FF0066"/>
                </a:solidFill>
              </a:rPr>
              <a:t>Development</a:t>
            </a:r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223C9F-7E2A-41C4-B375-FC992D4229C2}"/>
              </a:ext>
            </a:extLst>
          </p:cNvPr>
          <p:cNvSpPr txBox="1"/>
          <p:nvPr/>
        </p:nvSpPr>
        <p:spPr>
          <a:xfrm>
            <a:off x="3486470" y="3462732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Luís Carlos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F0FA4B-8F9F-4E8D-BBDD-19D04D7A3F5A}"/>
              </a:ext>
            </a:extLst>
          </p:cNvPr>
          <p:cNvSpPr txBox="1"/>
          <p:nvPr/>
        </p:nvSpPr>
        <p:spPr>
          <a:xfrm>
            <a:off x="5883696" y="3493510"/>
            <a:ext cx="172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lsilva@fiap.com.br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5BE19-B068-4D3F-BC62-251BDCE1FDD7}"/>
              </a:ext>
            </a:extLst>
          </p:cNvPr>
          <p:cNvSpPr txBox="1"/>
          <p:nvPr/>
        </p:nvSpPr>
        <p:spPr>
          <a:xfrm>
            <a:off x="1719350" y="137682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TDS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730CE9-F3D3-458A-96BC-1FE3B2538F55}"/>
              </a:ext>
            </a:extLst>
          </p:cNvPr>
          <p:cNvSpPr txBox="1"/>
          <p:nvPr/>
        </p:nvSpPr>
        <p:spPr>
          <a:xfrm>
            <a:off x="3486470" y="3062622"/>
            <a:ext cx="246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Alexandre Carlos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D6EED5-88A0-4420-BC4A-663354E7C2F6}"/>
              </a:ext>
            </a:extLst>
          </p:cNvPr>
          <p:cNvSpPr txBox="1"/>
          <p:nvPr/>
        </p:nvSpPr>
        <p:spPr>
          <a:xfrm>
            <a:off x="5883696" y="3093400"/>
            <a:ext cx="2948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profalexandre.jesus@fiap.com.br</a:t>
            </a:r>
          </a:p>
        </p:txBody>
      </p:sp>
    </p:spTree>
    <p:extLst>
      <p:ext uri="{BB962C8B-B14F-4D97-AF65-F5344CB8AC3E}">
        <p14:creationId xmlns:p14="http://schemas.microsoft.com/office/powerpoint/2010/main" val="17104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MODAL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848023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Um recurso que fica muito prático com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 é o modal, uma caixa de diálogo acionada por um botão.  Vamos ver um dos exemplos prontos: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* Consultem outras opções: </a:t>
            </a:r>
            <a:r>
              <a:rPr lang="pt-BR" dirty="0" err="1">
                <a:solidFill>
                  <a:schemeClr val="bg1"/>
                </a:solidFill>
              </a:rPr>
              <a:t>Components</a:t>
            </a:r>
            <a:r>
              <a:rPr lang="pt-BR" dirty="0">
                <a:solidFill>
                  <a:schemeClr val="bg1"/>
                </a:solidFill>
              </a:rPr>
              <a:t> &gt; Modal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944CCE-6FA9-41CF-8E27-0F5E53919146}"/>
              </a:ext>
            </a:extLst>
          </p:cNvPr>
          <p:cNvSpPr txBox="1"/>
          <p:nvPr/>
        </p:nvSpPr>
        <p:spPr>
          <a:xfrm>
            <a:off x="218628" y="1614259"/>
            <a:ext cx="2232750" cy="106182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pt-B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Button trigger modal --&gt;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-target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exampleModal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Clique Aqui</a:t>
            </a:r>
          </a:p>
          <a:p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2BF71F-AE4A-4D72-9E88-65D52342C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67" y="2854060"/>
            <a:ext cx="1028844" cy="39058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2967F1-44AB-4B96-B04C-BACB97AFEFC3}"/>
              </a:ext>
            </a:extLst>
          </p:cNvPr>
          <p:cNvSpPr txBox="1"/>
          <p:nvPr/>
        </p:nvSpPr>
        <p:spPr>
          <a:xfrm>
            <a:off x="2937772" y="1622591"/>
            <a:ext cx="6015309" cy="300082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pt-B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Modal --&gt;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 fade"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exampleModal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labelledby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exampleModalLabel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"modal-header"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exampleModalLabel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Modal </a:t>
            </a:r>
            <a:r>
              <a:rPr lang="pt-B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-close"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dismiss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Corpo do texto Aqui!</a:t>
            </a: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"modal-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btn-secondary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pt-B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dismiss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pt-B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changes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F54B368-9E29-4817-AF8A-C1E4B2416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2" y="3363864"/>
            <a:ext cx="2719144" cy="12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MENU DROPDOWN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7E2FBA-247A-4559-8A3C-DB3403F58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86" y="1954607"/>
            <a:ext cx="7421011" cy="18576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FC86204-667F-4A8E-AB90-D00A17775231}"/>
              </a:ext>
            </a:extLst>
          </p:cNvPr>
          <p:cNvSpPr/>
          <p:nvPr/>
        </p:nvSpPr>
        <p:spPr>
          <a:xfrm>
            <a:off x="1" y="2572544"/>
            <a:ext cx="2813538" cy="257254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04C2DE6-920D-4E31-B2DC-C70BE1E958E6}"/>
              </a:ext>
            </a:extLst>
          </p:cNvPr>
          <p:cNvSpPr/>
          <p:nvPr/>
        </p:nvSpPr>
        <p:spPr>
          <a:xfrm>
            <a:off x="4502755" y="2552026"/>
            <a:ext cx="4660428" cy="25930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848023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Um item das páginas que geralmente dão trabalhos são os menus. Com 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 temos exemplos de menus responsivos com logo, links, menu </a:t>
            </a:r>
            <a:r>
              <a:rPr lang="pt-BR" dirty="0" err="1">
                <a:solidFill>
                  <a:schemeClr val="bg1"/>
                </a:solidFill>
              </a:rPr>
              <a:t>dropdown</a:t>
            </a:r>
            <a:r>
              <a:rPr lang="pt-BR" dirty="0">
                <a:solidFill>
                  <a:schemeClr val="bg1"/>
                </a:solidFill>
              </a:rPr>
              <a:t> e barras de pesquisas prontos para serem personalizados.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Vamos ver o código na documentação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* Consultem outras opções: </a:t>
            </a:r>
            <a:r>
              <a:rPr lang="pt-BR" dirty="0" err="1">
                <a:solidFill>
                  <a:schemeClr val="bg1"/>
                </a:solidFill>
              </a:rPr>
              <a:t>Components</a:t>
            </a:r>
            <a:r>
              <a:rPr lang="pt-BR" dirty="0">
                <a:solidFill>
                  <a:schemeClr val="bg1"/>
                </a:solidFill>
              </a:rPr>
              <a:t> &gt; </a:t>
            </a:r>
            <a:r>
              <a:rPr lang="pt-BR" dirty="0" err="1">
                <a:solidFill>
                  <a:schemeClr val="bg1"/>
                </a:solidFill>
              </a:rPr>
              <a:t>Navbar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B79C9-DE39-7843-BC03-4841AAB5A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" y="0"/>
            <a:ext cx="9143492" cy="5145088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8DA81EEF-A1C4-524C-8291-9FD6FF5F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5350"/>
            <a:ext cx="6858001" cy="50899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kern="1600" cap="all" spc="115" dirty="0">
                <a:solidFill>
                  <a:srgbClr val="FF0066"/>
                </a:solidFill>
                <a:latin typeface="+mn-lt"/>
              </a:rPr>
              <a:t>Duvidas</a:t>
            </a:r>
          </a:p>
        </p:txBody>
      </p:sp>
      <p:pic>
        <p:nvPicPr>
          <p:cNvPr id="8" name="Picture 4" descr="Imagem relacionada">
            <a:extLst>
              <a:ext uri="{FF2B5EF4-FFF2-40B4-BE49-F238E27FC236}">
                <a16:creationId xmlns:a16="http://schemas.microsoft.com/office/drawing/2014/main" id="{B24C156A-6256-44A8-B726-DB00055C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70" y="1330538"/>
            <a:ext cx="3070660" cy="30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7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EXERCÍCIO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E7A379F-D53C-4C03-AE2D-5CE0304C0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55" y="971715"/>
            <a:ext cx="7114230" cy="106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Crie uma página responsiva para uma loja de artigos para Comics com pelo menos 5 seções diferentes utilizando os recursos do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0" name="Picture 6" descr="Produtos DC Comics | Geekollect">
            <a:extLst>
              <a:ext uri="{FF2B5EF4-FFF2-40B4-BE49-F238E27FC236}">
                <a16:creationId xmlns:a16="http://schemas.microsoft.com/office/drawing/2014/main" id="{7448E390-E9A4-4D1C-B542-2A561624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08" y="2720680"/>
            <a:ext cx="1765202" cy="19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dutos Licenciados DC Comics - Casa Geek">
            <a:extLst>
              <a:ext uri="{FF2B5EF4-FFF2-40B4-BE49-F238E27FC236}">
                <a16:creationId xmlns:a16="http://schemas.microsoft.com/office/drawing/2014/main" id="{1167375C-2A01-4E78-B5BC-DA6DF69E8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09" y="2886737"/>
            <a:ext cx="1586481" cy="158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ftronic | Caneca Marvel - Classic Comics">
            <a:extLst>
              <a:ext uri="{FF2B5EF4-FFF2-40B4-BE49-F238E27FC236}">
                <a16:creationId xmlns:a16="http://schemas.microsoft.com/office/drawing/2014/main" id="{B5553383-8F76-4C36-A51D-717CA8508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36" y="3146373"/>
            <a:ext cx="1396505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neco Mimo Comics Marvel em Promoção no Magazine Luiza">
            <a:extLst>
              <a:ext uri="{FF2B5EF4-FFF2-40B4-BE49-F238E27FC236}">
                <a16:creationId xmlns:a16="http://schemas.microsoft.com/office/drawing/2014/main" id="{10C234B9-EC4C-4771-B916-A32D0D135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10" y="1797633"/>
            <a:ext cx="1351374" cy="13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rvel Comics - Grandes Marcas | Funstock Presentes Criativos">
            <a:extLst>
              <a:ext uri="{FF2B5EF4-FFF2-40B4-BE49-F238E27FC236}">
                <a16:creationId xmlns:a16="http://schemas.microsoft.com/office/drawing/2014/main" id="{5EB013F0-D669-4D4F-8A19-BD9C7CA6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64" y="1640895"/>
            <a:ext cx="1586481" cy="158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chila Xeryus Marvel Comics Infantil - Colorido | Zattini">
            <a:extLst>
              <a:ext uri="{FF2B5EF4-FFF2-40B4-BE49-F238E27FC236}">
                <a16:creationId xmlns:a16="http://schemas.microsoft.com/office/drawing/2014/main" id="{465C6ECB-88BA-4CA3-85ED-68D5F616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25" y="1643443"/>
            <a:ext cx="1727948" cy="17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8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415304-14FF-1C4D-AB55-737A80A8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8" y="173962"/>
            <a:ext cx="8696814" cy="4707231"/>
          </a:xfrm>
          <a:prstGeom prst="rect">
            <a:avLst/>
          </a:prstGeom>
        </p:spPr>
      </p:pic>
      <p:pic>
        <p:nvPicPr>
          <p:cNvPr id="7" name="Imagem 1">
            <a:extLst>
              <a:ext uri="{FF2B5EF4-FFF2-40B4-BE49-F238E27FC236}">
                <a16:creationId xmlns:a16="http://schemas.microsoft.com/office/drawing/2014/main" id="{AF434CA7-D972-404F-932B-7C980E1E9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240" y="848818"/>
            <a:ext cx="3203927" cy="861857"/>
          </a:xfrm>
          <a:prstGeom prst="rect">
            <a:avLst/>
          </a:prstGeom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0671189A-1EFC-405A-B711-45F798EA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19" y="2017640"/>
            <a:ext cx="8090628" cy="147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Copyright © 2015 - 2021  Prof. Luís Carlos S. Silva</a:t>
            </a:r>
          </a:p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                                              Prof. Alexandre Carlos de Jesus</a:t>
            </a:r>
          </a:p>
          <a:p>
            <a:pPr>
              <a:defRPr/>
            </a:pPr>
            <a:endParaRPr kumimoji="1" lang="en-US" sz="1600" dirty="0">
              <a:solidFill>
                <a:schemeClr val="bg1">
                  <a:lumMod val="65000"/>
                </a:schemeClr>
              </a:solidFill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Todos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direitos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reservados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.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Reprodução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divulgação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total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parcial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deste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documento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é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expressamente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proíbido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sem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o </a:t>
            </a:r>
            <a:r>
              <a:rPr kumimoji="1" lang="pt-BR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consentimento formal, por escrito,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do Professor (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autor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).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D47819-10C7-400C-9748-993B536AD054}"/>
              </a:ext>
            </a:extLst>
          </p:cNvPr>
          <p:cNvSpPr/>
          <p:nvPr/>
        </p:nvSpPr>
        <p:spPr>
          <a:xfrm>
            <a:off x="466613" y="2086599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1636"/>
            <a:ext cx="9144000" cy="5143500"/>
          </a:xfrm>
          <a:prstGeom prst="rect">
            <a:avLst/>
          </a:prstGeom>
        </p:spPr>
      </p:pic>
      <p:sp>
        <p:nvSpPr>
          <p:cNvPr id="6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7C556EA-BEC3-364C-808E-860B702EDC68}"/>
              </a:ext>
            </a:extLst>
          </p:cNvPr>
          <p:cNvSpPr/>
          <p:nvPr/>
        </p:nvSpPr>
        <p:spPr>
          <a:xfrm>
            <a:off x="2377587" y="1921185"/>
            <a:ext cx="4495486" cy="6622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600" dirty="0">
                <a:solidFill>
                  <a:srgbClr val="FF0066"/>
                </a:solidFill>
                <a:latin typeface="+mn-lt"/>
                <a:ea typeface="Gotham HTF Black" charset="0"/>
                <a:cs typeface="Gotham HTF Black" charset="0"/>
              </a:rPr>
              <a:t>BOOTSTRAP</a:t>
            </a:r>
          </a:p>
        </p:txBody>
      </p:sp>
      <p:pic>
        <p:nvPicPr>
          <p:cNvPr id="9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8F2B4260-3DD4-408C-BA65-CECD6FE0F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37" y="2561517"/>
            <a:ext cx="4153936" cy="23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BOOTSTRAP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81652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É um framework criado pela equipe de desenvolvimento do Twitter com a proposta de padronizar e agilizar o desenvolvimento das páginas. Mas o projeto ficou tão bom que eles resolveram compartilhar em código aberto.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2EC65E-23CE-4105-99DA-F942837F9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831" y="2050608"/>
            <a:ext cx="5223094" cy="22285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20753B-B0EA-4C5A-B721-3E87713B807F}"/>
              </a:ext>
            </a:extLst>
          </p:cNvPr>
          <p:cNvSpPr txBox="1"/>
          <p:nvPr/>
        </p:nvSpPr>
        <p:spPr>
          <a:xfrm>
            <a:off x="2690183" y="4457690"/>
            <a:ext cx="268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https://getbootstrap.com/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7859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BOOTSTRAP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81652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 nossa proposta não é se aprofundar na ferramenta, mas conhecer um pouco sobre seu funcionamento e vantagens na utilização.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Para iniciarmos, vamos copiar os </a:t>
            </a:r>
            <a:r>
              <a:rPr lang="pt-BR" dirty="0" err="1">
                <a:solidFill>
                  <a:schemeClr val="bg1"/>
                </a:solidFill>
              </a:rPr>
              <a:t>CDN’s</a:t>
            </a:r>
            <a:r>
              <a:rPr lang="pt-BR" dirty="0">
                <a:solidFill>
                  <a:schemeClr val="bg1"/>
                </a:solidFill>
              </a:rPr>
              <a:t> dele e colocarmos no nosso arquivo HTML. Temos várias opções de instalação, mas vamos de CDN por ser mais prática. Rolando um pouco a página vamos achar a opção </a:t>
            </a:r>
            <a:r>
              <a:rPr lang="pt-BR" dirty="0" err="1">
                <a:solidFill>
                  <a:srgbClr val="00B0F0"/>
                </a:solidFill>
              </a:rPr>
              <a:t>jsDelivr</a:t>
            </a:r>
            <a:r>
              <a:rPr lang="pt-BR" dirty="0">
                <a:solidFill>
                  <a:schemeClr val="bg1"/>
                </a:solidFill>
              </a:rPr>
              <a:t> e copiar seus dois links.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</a:rPr>
              <a:t>CDN para o arquivo CSS do </a:t>
            </a:r>
            <a:r>
              <a:rPr lang="pt-BR" dirty="0" err="1">
                <a:solidFill>
                  <a:srgbClr val="FFFF00"/>
                </a:solidFill>
              </a:rPr>
              <a:t>Bootstrap</a:t>
            </a:r>
            <a:endParaRPr lang="pt-BR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92D050"/>
                </a:solidFill>
              </a:rPr>
              <a:t>CDN para o arquivo JS do </a:t>
            </a:r>
            <a:r>
              <a:rPr lang="pt-BR" dirty="0" err="1">
                <a:solidFill>
                  <a:srgbClr val="92D050"/>
                </a:solidFill>
              </a:rPr>
              <a:t>Bootstrap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F6053C8-7010-4604-9E59-59FF59234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03" y="3128893"/>
            <a:ext cx="6970701" cy="4078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&lt;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</a:rPr>
              <a:t>link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</a:rPr>
              <a:t>href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"https://cdn.jsdelivr.net/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</a:rPr>
              <a:t>npm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/bootstrap@5.0.0-beta3/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</a:rPr>
              <a:t>dist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</a:rPr>
              <a:t>css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/bootstrap.min.css"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</a:rPr>
              <a:t>rel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</a:rPr>
              <a:t>stylesheet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</a:rPr>
              <a:t>integrity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"sha384-eOJMYsd53ii+scO/bJGFsiCZc+5NDVN2yr8+0RDqr0Ql0h+rP48ckxlpbzKgwra6"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</a:rPr>
              <a:t>crossorigin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</a:rPr>
              <a:t>anonymous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&gt;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53220D-0232-428E-8130-ACAF2C76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86" y="4161453"/>
            <a:ext cx="6951518" cy="4078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var(--bs-font-monospace)"/>
              </a:rPr>
              <a:t>script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src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"https://cdn.jsdelivr.net/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npm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/bootstrap@5.0.0-beta3/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dist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js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/bootstrap.bundle.min.js"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integrity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"sha384-JEW9xMcG8R+pH31jmWH6WWP0WintQrMb4s7ZOdauHnUtxwoG2vI5DkLtS3qm9Ekf"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crossorigin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anonymous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&gt;&lt;/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var(--bs-font-monospace)"/>
              </a:rPr>
              <a:t>script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BOOTSTRAP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CCD665B-589B-4A02-AD16-E7E5B4A7F297}"/>
              </a:ext>
            </a:extLst>
          </p:cNvPr>
          <p:cNvSpPr/>
          <p:nvPr/>
        </p:nvSpPr>
        <p:spPr>
          <a:xfrm>
            <a:off x="3596852" y="1071602"/>
            <a:ext cx="1135922" cy="31149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81652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Também podemos clicar no botão </a:t>
            </a:r>
            <a:r>
              <a:rPr lang="pt-BR" dirty="0" err="1">
                <a:solidFill>
                  <a:schemeClr val="bg1"/>
                </a:solidFill>
              </a:rPr>
              <a:t>Get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Started</a:t>
            </a:r>
            <a:r>
              <a:rPr lang="pt-BR" dirty="0">
                <a:solidFill>
                  <a:schemeClr val="bg1"/>
                </a:solidFill>
              </a:rPr>
              <a:t> e copiar o </a:t>
            </a:r>
            <a:r>
              <a:rPr lang="pt-BR" dirty="0" err="1">
                <a:solidFill>
                  <a:schemeClr val="bg1"/>
                </a:solidFill>
              </a:rPr>
              <a:t>template</a:t>
            </a:r>
            <a:r>
              <a:rPr lang="pt-BR" dirty="0">
                <a:solidFill>
                  <a:schemeClr val="bg1"/>
                </a:solidFill>
              </a:rPr>
              <a:t> pronto do HTML na opção </a:t>
            </a:r>
            <a:r>
              <a:rPr lang="pt-BR" dirty="0" err="1">
                <a:solidFill>
                  <a:schemeClr val="bg1"/>
                </a:solidFill>
              </a:rPr>
              <a:t>Started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template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0066"/>
                </a:solidFill>
              </a:rPr>
              <a:t>OBS.</a:t>
            </a:r>
            <a:r>
              <a:rPr lang="pt-BR" dirty="0">
                <a:solidFill>
                  <a:schemeClr val="bg1"/>
                </a:solidFill>
              </a:rPr>
              <a:t> Ao abrir esta página no navegador já conseguimos ver algumas diferenças!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7C4F71-6281-424D-814A-26377FF78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817" y="1594767"/>
            <a:ext cx="3745549" cy="29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GRID SYSTEM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70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O sistema de grade do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 é construído com </a:t>
            </a:r>
            <a:r>
              <a:rPr lang="pt-BR" dirty="0" err="1">
                <a:solidFill>
                  <a:schemeClr val="bg1"/>
                </a:solidFill>
              </a:rPr>
              <a:t>flexbox</a:t>
            </a:r>
            <a:r>
              <a:rPr lang="pt-BR" dirty="0">
                <a:solidFill>
                  <a:schemeClr val="bg1"/>
                </a:solidFill>
              </a:rPr>
              <a:t> e permite até 12 colunas na página.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Se não quiser usar todas as 12 colunas individualmente, você pode agrupar as colunas para criar colunas mais largas, o importante é sempre considerar o valor total de 12.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Foi escolhida esta quantidade de colunas para facilitar a divisão simétrica da tela, pois 12 é divisível por 1, 2, 3, 4 e 6.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tstrap 4: Grid system. What is a Grid System? | by aliciachao | dev blog  | Medium">
            <a:extLst>
              <a:ext uri="{FF2B5EF4-FFF2-40B4-BE49-F238E27FC236}">
                <a16:creationId xmlns:a16="http://schemas.microsoft.com/office/drawing/2014/main" id="{8D195D35-2C49-43E9-B8D5-1E20072F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3" y="2832286"/>
            <a:ext cx="7534214" cy="19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1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GRID SYSTEM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Como utilizamos as propriedades do </a:t>
            </a:r>
            <a:r>
              <a:rPr lang="pt-BR" dirty="0" err="1">
                <a:solidFill>
                  <a:schemeClr val="bg1"/>
                </a:solidFill>
              </a:rPr>
              <a:t>bootstrap</a:t>
            </a:r>
            <a:r>
              <a:rPr lang="pt-BR" dirty="0">
                <a:solidFill>
                  <a:schemeClr val="bg1"/>
                </a:solidFill>
              </a:rPr>
              <a:t> através de classes, usamos a classe </a:t>
            </a:r>
            <a:r>
              <a:rPr lang="pt-BR" b="1" dirty="0" err="1">
                <a:solidFill>
                  <a:srgbClr val="FF0066"/>
                </a:solidFill>
              </a:rPr>
              <a:t>col</a:t>
            </a:r>
            <a:r>
              <a:rPr lang="pt-BR" dirty="0">
                <a:solidFill>
                  <a:schemeClr val="bg1"/>
                </a:solidFill>
              </a:rPr>
              <a:t> para configurar a quantidades de colunas que o container deve ocupar no layout.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Também é importante criar uma 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com a classe </a:t>
            </a:r>
            <a:r>
              <a:rPr lang="pt-BR" dirty="0" err="1">
                <a:solidFill>
                  <a:srgbClr val="FF0066"/>
                </a:solidFill>
              </a:rPr>
              <a:t>row</a:t>
            </a:r>
            <a:r>
              <a:rPr lang="pt-BR" dirty="0">
                <a:solidFill>
                  <a:schemeClr val="bg1"/>
                </a:solidFill>
              </a:rPr>
              <a:t> para agrupas os containers por linha. Assim podemos ter vários containers (somando até 12), em uma linha.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 err="1">
                <a:solidFill>
                  <a:schemeClr val="bg1"/>
                </a:solidFill>
              </a:rPr>
              <a:t>Ex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tstrap 4: Grid system. What is a Grid System? | by aliciachao | dev blog  | Medium">
            <a:extLst>
              <a:ext uri="{FF2B5EF4-FFF2-40B4-BE49-F238E27FC236}">
                <a16:creationId xmlns:a16="http://schemas.microsoft.com/office/drawing/2014/main" id="{8D195D35-2C49-43E9-B8D5-1E20072FC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39"/>
          <a:stretch/>
        </p:blipFill>
        <p:spPr bwMode="auto">
          <a:xfrm>
            <a:off x="457695" y="4122018"/>
            <a:ext cx="7534214" cy="3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E5704E9-59C6-4849-A82D-202521341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273" y="2525197"/>
            <a:ext cx="2972215" cy="1419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DC5A3C-AE47-4122-AE64-3783C8497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713" y="2472203"/>
            <a:ext cx="281979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2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GRID SYSTEM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041460"/>
            <a:ext cx="8289436" cy="132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Podemos configurar modelos de grades diferentes para cada tipo de dispositivo, tornando nossas páginas totalmente responsivas. Para isso ele dispõe de 6 </a:t>
            </a:r>
            <a:r>
              <a:rPr lang="pt-BR" dirty="0" err="1">
                <a:solidFill>
                  <a:schemeClr val="bg1"/>
                </a:solidFill>
              </a:rPr>
              <a:t>breackpoints</a:t>
            </a:r>
            <a:r>
              <a:rPr lang="pt-BR" dirty="0">
                <a:solidFill>
                  <a:schemeClr val="bg1"/>
                </a:solidFill>
              </a:rPr>
              <a:t>, assim podemos configurar nossa páginas para qualquer dispositivo.</a:t>
            </a: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</a:rPr>
              <a:t>		</a:t>
            </a:r>
            <a:r>
              <a:rPr lang="pt-BR" dirty="0" err="1">
                <a:solidFill>
                  <a:schemeClr val="bg1"/>
                </a:solidFill>
              </a:rPr>
              <a:t>Ex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050" name="Picture 2" descr="How to design stack-like icons like Apple and Bootstrap do, in Sketch? -  Graphic Design Stack Exchange">
            <a:extLst>
              <a:ext uri="{FF2B5EF4-FFF2-40B4-BE49-F238E27FC236}">
                <a16:creationId xmlns:a16="http://schemas.microsoft.com/office/drawing/2014/main" id="{35ECB8BE-CE2F-4088-B42E-450D68D1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" y="142573"/>
            <a:ext cx="1418835" cy="7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BB6829-5AC2-4427-A2A3-9CE43D26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129" y="3588614"/>
            <a:ext cx="5058481" cy="1390844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1785AB35-B94A-492D-9391-358DA7E47A28}"/>
              </a:ext>
            </a:extLst>
          </p:cNvPr>
          <p:cNvGrpSpPr/>
          <p:nvPr/>
        </p:nvGrpSpPr>
        <p:grpSpPr>
          <a:xfrm>
            <a:off x="835427" y="1949380"/>
            <a:ext cx="6710886" cy="1639234"/>
            <a:chOff x="614363" y="2077640"/>
            <a:chExt cx="6710886" cy="1718073"/>
          </a:xfrm>
        </p:grpSpPr>
        <p:pic>
          <p:nvPicPr>
            <p:cNvPr id="9" name="Picture 2" descr="Understanding the Bootstrap 4 framework CSS grid system – Zen Invader">
              <a:extLst>
                <a:ext uri="{FF2B5EF4-FFF2-40B4-BE49-F238E27FC236}">
                  <a16:creationId xmlns:a16="http://schemas.microsoft.com/office/drawing/2014/main" id="{58CF3BFF-90AE-43F5-BDED-A78834626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63" y="2077640"/>
              <a:ext cx="5555325" cy="17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22A1118-CCD3-4963-8EF3-DB16CC08D816}"/>
                </a:ext>
              </a:extLst>
            </p:cNvPr>
            <p:cNvSpPr/>
            <p:nvPr/>
          </p:nvSpPr>
          <p:spPr>
            <a:xfrm>
              <a:off x="6171117" y="2077640"/>
              <a:ext cx="1093857" cy="17180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8A6A425-51F8-41FC-BD70-2D784BF540DA}"/>
                </a:ext>
              </a:extLst>
            </p:cNvPr>
            <p:cNvSpPr/>
            <p:nvPr/>
          </p:nvSpPr>
          <p:spPr>
            <a:xfrm>
              <a:off x="6172791" y="3456633"/>
              <a:ext cx="1093857" cy="339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913321E-0358-4FBE-AD66-8BFBCD128D72}"/>
                </a:ext>
              </a:extLst>
            </p:cNvPr>
            <p:cNvSpPr txBox="1"/>
            <p:nvPr/>
          </p:nvSpPr>
          <p:spPr>
            <a:xfrm>
              <a:off x="6367067" y="3503893"/>
              <a:ext cx="7019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.COL-XXL-</a:t>
              </a:r>
            </a:p>
          </p:txBody>
        </p:sp>
        <p:pic>
          <p:nvPicPr>
            <p:cNvPr id="14" name="Picture 4" descr="Smart Tv Svg Png Icon Free Download (#571075) - OnlineWebFonts.COM">
              <a:extLst>
                <a:ext uri="{FF2B5EF4-FFF2-40B4-BE49-F238E27FC236}">
                  <a16:creationId xmlns:a16="http://schemas.microsoft.com/office/drawing/2014/main" id="{AEBD91F3-3290-4052-84A5-8B71D16E2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067" y="2260547"/>
              <a:ext cx="744904" cy="571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E491FAA-B41A-418B-8290-FD7B7DFCA414}"/>
                </a:ext>
              </a:extLst>
            </p:cNvPr>
            <p:cNvSpPr txBox="1"/>
            <p:nvPr/>
          </p:nvSpPr>
          <p:spPr>
            <a:xfrm>
              <a:off x="6147678" y="2852426"/>
              <a:ext cx="117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EXTRA </a:t>
              </a:r>
              <a:r>
                <a:rPr lang="pt-B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EXTRA</a:t>
              </a:r>
              <a:r>
                <a:rPr lang="pt-B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LARGE (1400PX AND UP)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4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3870</TotalTime>
  <Words>1911</Words>
  <Application>Microsoft Office PowerPoint</Application>
  <PresentationFormat>Personalizar</PresentationFormat>
  <Paragraphs>310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Gotham HTF Light</vt:lpstr>
      <vt:lpstr>var(--bs-font-monospace)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Duvidas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Adri</dc:creator>
  <cp:lastModifiedBy>Luis Carlos de Souza Silva</cp:lastModifiedBy>
  <cp:revision>244</cp:revision>
  <cp:lastPrinted>2019-04-22T09:47:24Z</cp:lastPrinted>
  <dcterms:created xsi:type="dcterms:W3CDTF">2018-09-06T21:03:44Z</dcterms:created>
  <dcterms:modified xsi:type="dcterms:W3CDTF">2021-05-03T10:34:38Z</dcterms:modified>
</cp:coreProperties>
</file>