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38"/>
  </p:notesMasterIdLst>
  <p:sldIdLst>
    <p:sldId id="278" r:id="rId3"/>
    <p:sldId id="258" r:id="rId4"/>
    <p:sldId id="281" r:id="rId5"/>
    <p:sldId id="264" r:id="rId6"/>
    <p:sldId id="414" r:id="rId7"/>
    <p:sldId id="415" r:id="rId8"/>
    <p:sldId id="432" r:id="rId9"/>
    <p:sldId id="416" r:id="rId10"/>
    <p:sldId id="418" r:id="rId11"/>
    <p:sldId id="419" r:id="rId12"/>
    <p:sldId id="430" r:id="rId13"/>
    <p:sldId id="431" r:id="rId14"/>
    <p:sldId id="420" r:id="rId15"/>
    <p:sldId id="421" r:id="rId16"/>
    <p:sldId id="422" r:id="rId17"/>
    <p:sldId id="423" r:id="rId18"/>
    <p:sldId id="425" r:id="rId19"/>
    <p:sldId id="424" r:id="rId20"/>
    <p:sldId id="426" r:id="rId21"/>
    <p:sldId id="427" r:id="rId22"/>
    <p:sldId id="428" r:id="rId23"/>
    <p:sldId id="429" r:id="rId24"/>
    <p:sldId id="433" r:id="rId25"/>
    <p:sldId id="434" r:id="rId26"/>
    <p:sldId id="436" r:id="rId27"/>
    <p:sldId id="437" r:id="rId28"/>
    <p:sldId id="438" r:id="rId29"/>
    <p:sldId id="440" r:id="rId30"/>
    <p:sldId id="439" r:id="rId31"/>
    <p:sldId id="441" r:id="rId32"/>
    <p:sldId id="442" r:id="rId33"/>
    <p:sldId id="344" r:id="rId34"/>
    <p:sldId id="460" r:id="rId35"/>
    <p:sldId id="276" r:id="rId36"/>
    <p:sldId id="277" r:id="rId37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397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737" userDrawn="1">
          <p15:clr>
            <a:srgbClr val="A4A3A4"/>
          </p15:clr>
        </p15:guide>
        <p15:guide id="6" pos="6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ED145B"/>
    <a:srgbClr val="91A3AD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846" y="90"/>
      </p:cViewPr>
      <p:guideLst>
        <p:guide pos="2880"/>
        <p:guide orient="horz" pos="397"/>
        <p:guide orient="horz" pos="2869"/>
        <p:guide orient="horz" pos="737"/>
        <p:guide pos="6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05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6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98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18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5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54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15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33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9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74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1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77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70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90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6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6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0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4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11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875E-2941-4D6E-9EEB-4FAA6F32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074B3A-27ED-4CFC-AAE6-60449FDB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563BB-BB00-4EBD-BAD7-40AAD7E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C7597-253A-4EAA-9F9D-3D9EF937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467835-2AC3-4DA9-B020-4BFB5211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1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A2D9-8BDE-458E-B0EE-C5486742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A430C-E8C3-4849-8D12-F283E15B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2E7EE-7AAB-400E-8C95-387A45E6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69574-33CF-4406-B949-4A6A2087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41513-4D2A-46CD-947A-165B763F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5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90149-F5BA-4392-9E9D-43CDC7E5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9BE8C-A6E0-4B62-A28E-5D43C90C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E4D5F-909B-44CE-9B17-81D7915E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901D6-3C95-4290-A2A8-00367AB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237F4-6582-4488-A405-51456CCF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09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91A8A-657D-4B6F-8C04-D35943D8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4F027-6E8C-4AF1-878D-1C7A21E4D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71C214-F70B-482C-86A0-B3538D137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24BCE9-BF93-4B21-A2A6-E8B4338A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9C1E6-2584-41A5-816E-19AEA96E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ECC9B-86D2-49C5-B119-06440217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8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A2D92-D516-4D44-A0A6-ACDA664E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05D07D-FE00-41E4-B465-3CC5C8A6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1F075-A06B-4B2F-8A5D-E59273567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DAC05C-A705-414B-A9AE-CDDD70F65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83EA2A-1310-42CD-B5FC-C60CC7D17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7D7077-DDC1-418D-9B43-08AF600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8F7498-9456-40D6-8FDA-9283DA89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E14117-6D0B-404C-B222-4351A0C6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9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4E68E-00CB-4D13-8490-83A633B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E7B85C-A59D-486B-BCEA-C81B4154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B41FC5-CDFA-4231-870F-94420489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529FC8-15B5-4685-9E97-B11D4C4C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95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B51C55-0D82-4F88-806A-98E6AFCD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86E5E5-74C8-48B5-A59B-E0E05CD8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E6ABE7-9D91-4BB6-A255-9FDFBE05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2327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0D266-E861-4320-8422-BB75F2D8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035C0-9D3F-4B22-91E1-ED4E790B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5938E5-FE43-4026-8872-1C439862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060033-3E77-4CDB-83AE-760A103C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E24F39-A973-491D-99B8-D7554E08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571A23-E5D1-43C0-AFEB-090AF912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1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D6EA-126E-4CBD-8A84-8A043F51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F0DC4D-8F8C-42A1-9F8E-F27402BE0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57E611-148F-43EE-89CF-123211EA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CEDC5-588D-4D0F-974B-2A85F626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5CC5A2-2B4A-47CC-85C8-535CFD4D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77816-8C03-44BD-B458-D432155B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5144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A40D-AD6E-439A-8276-5F2E68A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B0581-CFD2-47F9-A82B-750FCE8D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2D11F-DC1B-4559-9561-BBE8132B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4CA84-8344-4DA9-8FFD-C2D9771F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DA59A-5FEF-4F87-8E69-F3894AD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12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3879C-88F5-4225-973C-EAA13BD4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2B192F-2954-44BC-A41C-FB1CF3BD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70DD3-21CA-499D-A809-DF330BCA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0186C-0631-40F7-B8CA-3795167D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61074-1CFF-4077-833C-7D61C4BE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47812BA6-816F-4B24-9A47-792122A538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CD2563E-4B6D-4466-BE5A-A8C582F0EDCF}"/>
              </a:ext>
            </a:extLst>
          </p:cNvPr>
          <p:cNvSpPr/>
          <p:nvPr userDrawn="1"/>
        </p:nvSpPr>
        <p:spPr>
          <a:xfrm>
            <a:off x="954756" y="1296223"/>
            <a:ext cx="295068" cy="213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656C5-3269-469D-A49C-D8EE0FC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AD281-0390-4403-9502-ADE1FB75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3885-A71F-42DE-BB20-3048AA480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45A4-6C39-483C-B373-6F4BB7534066}" type="datetimeFigureOut">
              <a:rPr lang="pt-BR" smtClean="0"/>
              <a:t>15/05/2021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09F5F-63C9-4C7D-8185-D42C9E7B2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FEB33-B185-431A-BAEF-E7B4C1514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66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10A2123-9571-4135-9B69-BADEB6841AA5}"/>
              </a:ext>
            </a:extLst>
          </p:cNvPr>
          <p:cNvSpPr txBox="1"/>
          <p:nvPr/>
        </p:nvSpPr>
        <p:spPr>
          <a:xfrm>
            <a:off x="3998182" y="2966717"/>
            <a:ext cx="237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GRADUAÇÃO</a:t>
            </a:r>
          </a:p>
        </p:txBody>
      </p:sp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COMO PODEMOS ESCUTAR UM EVENTO?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44705"/>
            <a:ext cx="8241555" cy="376978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As vezes podemos precisar desativar uma função dependendo da ação do usuário ou por outro critério. Nestes casos podemos utilizar o método </a:t>
            </a:r>
            <a:r>
              <a:rPr lang="pt-BR" sz="1400" b="1" dirty="0" err="1">
                <a:solidFill>
                  <a:schemeClr val="accent5"/>
                </a:solidFill>
                <a:latin typeface="Gotham HTF Light" pitchFamily="50" charset="0"/>
              </a:rPr>
              <a:t>removeEventListener</a:t>
            </a:r>
            <a:r>
              <a:rPr lang="pt-BR" sz="1400" b="1" dirty="0">
                <a:solidFill>
                  <a:schemeClr val="accent5"/>
                </a:solidFill>
                <a:latin typeface="Gotham HTF Light" pitchFamily="50" charset="0"/>
              </a:rPr>
              <a:t>().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BBA46E8-38AC-4BBF-8DE5-3BDDAA4FD7A7}"/>
              </a:ext>
            </a:extLst>
          </p:cNvPr>
          <p:cNvSpPr txBox="1">
            <a:spLocks/>
          </p:cNvSpPr>
          <p:nvPr/>
        </p:nvSpPr>
        <p:spPr>
          <a:xfrm>
            <a:off x="473931" y="4428990"/>
            <a:ext cx="8241555" cy="58569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Foi usado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removeEventListener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para, através do click, desativar os eventos de entrada e saída.</a:t>
            </a:r>
            <a:endParaRPr lang="pt-BR" sz="1400" dirty="0">
              <a:solidFill>
                <a:srgbClr val="FF0066"/>
              </a:solidFill>
              <a:latin typeface="Gotham HTF Light" pitchFamily="50" charset="0"/>
            </a:endParaRPr>
          </a:p>
        </p:txBody>
      </p:sp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821930"/>
            <a:ext cx="7658246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Usando o </a:t>
            </a:r>
            <a:r>
              <a:rPr lang="pt-BR" sz="2400" dirty="0" err="1">
                <a:solidFill>
                  <a:srgbClr val="FF0066"/>
                </a:solidFill>
              </a:rPr>
              <a:t>removeEventListener</a:t>
            </a:r>
            <a:r>
              <a:rPr lang="pt-BR" sz="2400" dirty="0">
                <a:solidFill>
                  <a:srgbClr val="FF0066"/>
                </a:solidFill>
              </a:rPr>
              <a:t>() para remover uma função</a:t>
            </a:r>
            <a:endParaRPr lang="en-US" sz="2400" dirty="0">
              <a:solidFill>
                <a:srgbClr val="FF006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AAA016-93C1-425B-AA17-9D2FCD53F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66" b="18355"/>
          <a:stretch/>
        </p:blipFill>
        <p:spPr>
          <a:xfrm>
            <a:off x="482897" y="2077259"/>
            <a:ext cx="2785636" cy="585698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506203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JAVASCRIPT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211DAA-747B-48C3-8381-9338DF52C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628" y="2077259"/>
            <a:ext cx="4001845" cy="24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COMO PODEMOS ESCUTAR UM EVENTO?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44705"/>
            <a:ext cx="8241555" cy="585698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Como já vimos nas aulas anteriores quando pegamos elementos pela classe ou nome da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os métodos nos retornam um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array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 objetos. Para não termos que atribuir o evento para estes elementos um-a-um podemos utilizar o 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foreach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821930"/>
            <a:ext cx="7658246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Usando o </a:t>
            </a:r>
            <a:r>
              <a:rPr lang="pt-BR" sz="2400" dirty="0" err="1">
                <a:solidFill>
                  <a:srgbClr val="FF0066"/>
                </a:solidFill>
              </a:rPr>
              <a:t>addEventListener</a:t>
            </a:r>
            <a:r>
              <a:rPr lang="pt-BR" sz="2400" dirty="0">
                <a:solidFill>
                  <a:srgbClr val="FF0066"/>
                </a:solidFill>
              </a:rPr>
              <a:t>() para um </a:t>
            </a:r>
            <a:r>
              <a:rPr lang="pt-BR" sz="2400" dirty="0" err="1">
                <a:solidFill>
                  <a:srgbClr val="FF0066"/>
                </a:solidFill>
              </a:rPr>
              <a:t>array</a:t>
            </a:r>
            <a:r>
              <a:rPr lang="pt-BR" sz="2400" dirty="0">
                <a:solidFill>
                  <a:srgbClr val="FF0066"/>
                </a:solidFill>
              </a:rPr>
              <a:t> de elementos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529509" y="2161890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JAVASCRIPT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5A4C2A-AFE7-404A-BB68-6A589801E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12" b="11585"/>
          <a:stretch/>
        </p:blipFill>
        <p:spPr>
          <a:xfrm>
            <a:off x="343293" y="2403735"/>
            <a:ext cx="3655475" cy="10808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CC7729-F47D-42A4-A3D1-5B2DDCA66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053" y="2403735"/>
            <a:ext cx="3051880" cy="13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COMO PODEMOS ESCUTAR UM EVENTO?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44705"/>
            <a:ext cx="8241555" cy="585698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Podemos melhorar ainda mais este código usando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arrow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function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821930"/>
            <a:ext cx="7658246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Usando o </a:t>
            </a:r>
            <a:r>
              <a:rPr lang="pt-BR" sz="2400" dirty="0" err="1">
                <a:solidFill>
                  <a:srgbClr val="FF0066"/>
                </a:solidFill>
              </a:rPr>
              <a:t>addEventListener</a:t>
            </a:r>
            <a:r>
              <a:rPr lang="pt-BR" sz="2400" dirty="0">
                <a:solidFill>
                  <a:srgbClr val="FF0066"/>
                </a:solidFill>
              </a:rPr>
              <a:t>() para um </a:t>
            </a:r>
            <a:r>
              <a:rPr lang="pt-BR" sz="2400" dirty="0" err="1">
                <a:solidFill>
                  <a:srgbClr val="FF0066"/>
                </a:solidFill>
              </a:rPr>
              <a:t>array</a:t>
            </a:r>
            <a:r>
              <a:rPr lang="pt-BR" sz="2400" dirty="0">
                <a:solidFill>
                  <a:srgbClr val="FF0066"/>
                </a:solidFill>
              </a:rPr>
              <a:t> de elementos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529509" y="2161890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JAVASCRIPT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5A4C2A-AFE7-404A-BB68-6A589801E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12" b="11585"/>
          <a:stretch/>
        </p:blipFill>
        <p:spPr>
          <a:xfrm>
            <a:off x="343293" y="2403735"/>
            <a:ext cx="3655475" cy="108080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550DA56-7B09-4D34-9F09-4F6EF782F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592" y="2403736"/>
            <a:ext cx="3500485" cy="632976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68BB7BE-9DD1-45BE-A339-2E780F594C53}"/>
              </a:ext>
            </a:extLst>
          </p:cNvPr>
          <p:cNvSpPr txBox="1">
            <a:spLocks/>
          </p:cNvSpPr>
          <p:nvPr/>
        </p:nvSpPr>
        <p:spPr>
          <a:xfrm>
            <a:off x="482897" y="3740635"/>
            <a:ext cx="8241555" cy="585698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Fica bem mais enxuto.</a:t>
            </a:r>
          </a:p>
        </p:txBody>
      </p:sp>
    </p:spTree>
    <p:extLst>
      <p:ext uri="{BB962C8B-B14F-4D97-AF65-F5344CB8AC3E}">
        <p14:creationId xmlns:p14="http://schemas.microsoft.com/office/powerpoint/2010/main" val="31690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2303205"/>
            <a:ext cx="7658246" cy="78531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4400" dirty="0">
                <a:solidFill>
                  <a:srgbClr val="FF0066"/>
                </a:solidFill>
              </a:rPr>
              <a:t>ALGUNS EVENTOS JAVASCRIPT</a:t>
            </a:r>
            <a:endParaRPr lang="en-US" sz="4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91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1388805"/>
            <a:ext cx="7658246" cy="78531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4400" dirty="0">
                <a:solidFill>
                  <a:srgbClr val="FF0066"/>
                </a:solidFill>
              </a:rPr>
              <a:t>ALGUNS EVENTOS JAVASCRIPT</a:t>
            </a:r>
            <a:endParaRPr lang="en-US" sz="4400" dirty="0">
              <a:solidFill>
                <a:srgbClr val="FF0066"/>
              </a:solidFill>
            </a:endParaRPr>
          </a:p>
        </p:txBody>
      </p:sp>
      <p:sp>
        <p:nvSpPr>
          <p:cNvPr id="2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5523F5D8-0C8F-4CBF-AD9B-6A0A27D2115F}"/>
              </a:ext>
            </a:extLst>
          </p:cNvPr>
          <p:cNvSpPr/>
          <p:nvPr/>
        </p:nvSpPr>
        <p:spPr>
          <a:xfrm>
            <a:off x="742877" y="2533965"/>
            <a:ext cx="7658246" cy="78531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4400" dirty="0">
                <a:solidFill>
                  <a:srgbClr val="FF0066"/>
                </a:solidFill>
              </a:rPr>
              <a:t>Eventos com o mouse</a:t>
            </a:r>
            <a:endParaRPr lang="en-US" sz="4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4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MOUSE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44705"/>
            <a:ext cx="8241555" cy="376978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ponteiro do mouse se move para cima de um elemento.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mouseenter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onmouseenter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506203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3E27D7-01FC-47B3-9195-E97B5EFD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6" y="2077259"/>
            <a:ext cx="3661577" cy="185491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A3A1A41-F642-4FE2-BD66-9B7D0338A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783" y="2077259"/>
            <a:ext cx="3804397" cy="1365382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7E35BDA-FBA0-43EC-B2AB-AB95A3217412}"/>
              </a:ext>
            </a:extLst>
          </p:cNvPr>
          <p:cNvSpPr txBox="1">
            <a:spLocks/>
          </p:cNvSpPr>
          <p:nvPr/>
        </p:nvSpPr>
        <p:spPr>
          <a:xfrm>
            <a:off x="1473799" y="4199399"/>
            <a:ext cx="6259752" cy="598512"/>
          </a:xfrm>
          <a:prstGeom prst="rect">
            <a:avLst/>
          </a:prstGeom>
          <a:ln>
            <a:solidFill>
              <a:srgbClr val="FF0066"/>
            </a:solidFill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OBS. Para todos os eventos, eles só funcionam sem o “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on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” no início se estiverem sendo usados com o 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addEventListener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2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MOUSE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ponteiro do mouse é movido para fora de um elemento ou um de seus filhos.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mouseout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onmouseout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3E27D7-01FC-47B3-9195-E97B5EFD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6" y="2077259"/>
            <a:ext cx="3661577" cy="18549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CE9F080-435A-4089-BBEF-9393FAA77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783" y="2077259"/>
            <a:ext cx="3900014" cy="13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MOUSE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se clica em um elemento.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>
                <a:solidFill>
                  <a:srgbClr val="FF0066"/>
                </a:solidFill>
              </a:rPr>
              <a:t>click ou </a:t>
            </a:r>
            <a:r>
              <a:rPr lang="pt-BR" sz="3200" b="1" dirty="0" err="1">
                <a:solidFill>
                  <a:srgbClr val="FF0066"/>
                </a:solidFill>
              </a:rPr>
              <a:t>onclick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3E27D7-01FC-47B3-9195-E97B5EFD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6" y="2077259"/>
            <a:ext cx="3661577" cy="18549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BD5332F-EE29-4FA5-AC9F-966F7D897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062170"/>
            <a:ext cx="3969572" cy="12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1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MOUSE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se clica com o botão direito do mouse sobre um elemento.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contextmenu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oncontextmenu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3E27D7-01FC-47B3-9195-E97B5EFD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6" y="2077259"/>
            <a:ext cx="3661577" cy="18549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4F115A9-4F41-4A95-8BCD-FFF6D450C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504" y="2077259"/>
            <a:ext cx="4321280" cy="1505037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E195CB3-77BC-40DD-8FE5-362E0CC21439}"/>
              </a:ext>
            </a:extLst>
          </p:cNvPr>
          <p:cNvSpPr txBox="1">
            <a:spLocks/>
          </p:cNvSpPr>
          <p:nvPr/>
        </p:nvSpPr>
        <p:spPr>
          <a:xfrm>
            <a:off x="1473799" y="4199399"/>
            <a:ext cx="6259752" cy="598512"/>
          </a:xfrm>
          <a:prstGeom prst="rect">
            <a:avLst/>
          </a:prstGeom>
          <a:ln>
            <a:solidFill>
              <a:srgbClr val="FF0066"/>
            </a:solidFill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OBS. O ‘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event.peventDefault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()’ , se tiver, cancela a ação padrão do evento.</a:t>
            </a:r>
          </a:p>
        </p:txBody>
      </p:sp>
    </p:spTree>
    <p:extLst>
      <p:ext uri="{BB962C8B-B14F-4D97-AF65-F5344CB8AC3E}">
        <p14:creationId xmlns:p14="http://schemas.microsoft.com/office/powerpoint/2010/main" val="260801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MOUSE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é aplicado um clique duplo sobre um elemento.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dblclick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ondblclick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A3E27D7-01FC-47B3-9195-E97B5EFD7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6" y="2077259"/>
            <a:ext cx="3661577" cy="18549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C5BFED3-0CAF-4935-B970-2CF59F087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43" y="2075513"/>
            <a:ext cx="3880883" cy="12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6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59F997-8B62-4728-915C-ECC91EF35F42}"/>
              </a:ext>
            </a:extLst>
          </p:cNvPr>
          <p:cNvSpPr txBox="1"/>
          <p:nvPr/>
        </p:nvSpPr>
        <p:spPr>
          <a:xfrm>
            <a:off x="2059912" y="1386673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TDS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F643C2-F040-47A1-9FD7-AF3B3B44D0E5}"/>
              </a:ext>
            </a:extLst>
          </p:cNvPr>
          <p:cNvSpPr txBox="1"/>
          <p:nvPr/>
        </p:nvSpPr>
        <p:spPr>
          <a:xfrm>
            <a:off x="2059912" y="1780234"/>
            <a:ext cx="5260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rgbClr val="FF0066"/>
                </a:solidFill>
              </a:rPr>
              <a:t>Responsive</a:t>
            </a:r>
            <a:r>
              <a:rPr lang="pt-BR" sz="3200" dirty="0">
                <a:solidFill>
                  <a:srgbClr val="FF0066"/>
                </a:solidFill>
              </a:rPr>
              <a:t> Web </a:t>
            </a:r>
            <a:r>
              <a:rPr lang="pt-BR" sz="3200" dirty="0" err="1">
                <a:solidFill>
                  <a:srgbClr val="FF0066"/>
                </a:solidFill>
              </a:rPr>
              <a:t>Development</a:t>
            </a:r>
            <a:endParaRPr lang="pt-BR" sz="3200" dirty="0">
              <a:solidFill>
                <a:srgbClr val="FF0066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B23EB1-170A-40AE-9B42-FDAA5148ACB5}"/>
              </a:ext>
            </a:extLst>
          </p:cNvPr>
          <p:cNvSpPr txBox="1"/>
          <p:nvPr/>
        </p:nvSpPr>
        <p:spPr>
          <a:xfrm>
            <a:off x="3486470" y="3462732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Prof. Luís Carlos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940284-A500-451E-B115-4AEDCE15EEBE}"/>
              </a:ext>
            </a:extLst>
          </p:cNvPr>
          <p:cNvSpPr txBox="1"/>
          <p:nvPr/>
        </p:nvSpPr>
        <p:spPr>
          <a:xfrm>
            <a:off x="5883696" y="3493510"/>
            <a:ext cx="172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lsilva@fiap.com.br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1E2FA1F-809A-446D-AA69-C53C0DFA567C}"/>
              </a:ext>
            </a:extLst>
          </p:cNvPr>
          <p:cNvSpPr txBox="1"/>
          <p:nvPr/>
        </p:nvSpPr>
        <p:spPr>
          <a:xfrm>
            <a:off x="3486470" y="3062622"/>
            <a:ext cx="2469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50000"/>
                  </a:schemeClr>
                </a:solidFill>
              </a:rPr>
              <a:t>Prof. Alexandre Carlos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5C7F8E-F5E3-44D6-9840-B9D02B4ACF18}"/>
              </a:ext>
            </a:extLst>
          </p:cNvPr>
          <p:cNvSpPr txBox="1"/>
          <p:nvPr/>
        </p:nvSpPr>
        <p:spPr>
          <a:xfrm>
            <a:off x="5883696" y="3093400"/>
            <a:ext cx="2948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profalexandre.jesus@fiap.com.br</a:t>
            </a:r>
          </a:p>
        </p:txBody>
      </p:sp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MOUSE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ponteiro do mouse se move sobre um elemento.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mousemove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onmousemove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05B9CA-AD70-4B09-9AB8-5B7EE9A3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6" y="2077259"/>
            <a:ext cx="3661577" cy="21020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244D254-3EDF-4759-B8F6-F4A657D75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43" y="2072492"/>
            <a:ext cx="3682239" cy="1671170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FC353E5-A947-45C5-95C3-1813FCD3DA2B}"/>
              </a:ext>
            </a:extLst>
          </p:cNvPr>
          <p:cNvSpPr txBox="1">
            <a:spLocks/>
          </p:cNvSpPr>
          <p:nvPr/>
        </p:nvSpPr>
        <p:spPr>
          <a:xfrm>
            <a:off x="366216" y="4263947"/>
            <a:ext cx="8691723" cy="598512"/>
          </a:xfrm>
          <a:prstGeom prst="rect">
            <a:avLst/>
          </a:prstGeom>
          <a:ln>
            <a:solidFill>
              <a:srgbClr val="FF0066"/>
            </a:solidFill>
          </a:ln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OBS. O ‘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event.clientX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’ e  ‘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event.clientY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’  retornam a posição do mouse  na tela.</a:t>
            </a:r>
          </a:p>
          <a:p>
            <a:pPr marL="0" indent="0" algn="ctr">
              <a:lnSpc>
                <a:spcPts val="2000"/>
              </a:lnSpc>
              <a:spcBef>
                <a:spcPts val="600"/>
              </a:spcBef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O ‘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event.clientX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 – 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this.offsetLeft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’ e  ‘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event.clientY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 – 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this.offsetTop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’  retornam a posição do mouse  no elemento.</a:t>
            </a:r>
          </a:p>
        </p:txBody>
      </p:sp>
    </p:spTree>
    <p:extLst>
      <p:ext uri="{BB962C8B-B14F-4D97-AF65-F5344CB8AC3E}">
        <p14:creationId xmlns:p14="http://schemas.microsoft.com/office/powerpoint/2010/main" val="30484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MOUSE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botão do mouse é pressionado sobre um elemento.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mousedown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onmousedown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05B9CA-AD70-4B09-9AB8-5B7EE9A3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6" y="2077259"/>
            <a:ext cx="3661577" cy="21020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31F8E9-F695-4674-917C-C4FC5C594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43" y="2077259"/>
            <a:ext cx="3872749" cy="12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4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MOUSE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botão do mouse é liberado, despreciando, sobre um elemento.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mouseup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onmouseup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05B9CA-AD70-4B09-9AB8-5B7EE9A3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16" y="2077259"/>
            <a:ext cx="3661577" cy="21020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503B5C-E826-417D-BF75-AF0DE61F9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43" y="2077259"/>
            <a:ext cx="3780277" cy="12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4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1388805"/>
            <a:ext cx="7658246" cy="78531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4400" dirty="0">
                <a:solidFill>
                  <a:srgbClr val="FF0066"/>
                </a:solidFill>
              </a:rPr>
              <a:t>ALGUNS EVENTOS JAVASCRIPT</a:t>
            </a:r>
            <a:endParaRPr lang="en-US" sz="4400" dirty="0">
              <a:solidFill>
                <a:srgbClr val="FF0066"/>
              </a:solidFill>
            </a:endParaRPr>
          </a:p>
        </p:txBody>
      </p:sp>
      <p:sp>
        <p:nvSpPr>
          <p:cNvPr id="2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5523F5D8-0C8F-4CBF-AD9B-6A0A27D2115F}"/>
              </a:ext>
            </a:extLst>
          </p:cNvPr>
          <p:cNvSpPr/>
          <p:nvPr/>
        </p:nvSpPr>
        <p:spPr>
          <a:xfrm>
            <a:off x="742877" y="2533965"/>
            <a:ext cx="7658246" cy="78531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4400" dirty="0">
                <a:solidFill>
                  <a:srgbClr val="FF0066"/>
                </a:solidFill>
              </a:rPr>
              <a:t>Eventos com o teclado</a:t>
            </a:r>
            <a:endParaRPr lang="en-US" sz="4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7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TECLADO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usuário pressiona uma tecla.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keydown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onkeydown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1E6E09-9AEF-4F84-A556-B6AA4EC0A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97" y="2101038"/>
            <a:ext cx="3065930" cy="6400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D02F4D-D66E-4590-B197-E8522D8AE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9717" y="2063904"/>
            <a:ext cx="3828113" cy="1020454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482BE4E-71D2-4208-9767-60ACBEFAE0C3}"/>
              </a:ext>
            </a:extLst>
          </p:cNvPr>
          <p:cNvSpPr txBox="1">
            <a:spLocks/>
          </p:cNvSpPr>
          <p:nvPr/>
        </p:nvSpPr>
        <p:spPr>
          <a:xfrm>
            <a:off x="559397" y="3502872"/>
            <a:ext cx="8241555" cy="640080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Repare que, como ele registra o momento em que o usuário aperta a tecla, a primeira letra só aparece quando ele aperta a segunda tecla.</a:t>
            </a:r>
          </a:p>
        </p:txBody>
      </p:sp>
    </p:spTree>
    <p:extLst>
      <p:ext uri="{BB962C8B-B14F-4D97-AF65-F5344CB8AC3E}">
        <p14:creationId xmlns:p14="http://schemas.microsoft.com/office/powerpoint/2010/main" val="82422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TECLADO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usuário libera uma tecla pressionada.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keyup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onkeyup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F1E6E09-9AEF-4F84-A556-B6AA4EC0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97" y="2101038"/>
            <a:ext cx="3065930" cy="64008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482BE4E-71D2-4208-9767-60ACBEFAE0C3}"/>
              </a:ext>
            </a:extLst>
          </p:cNvPr>
          <p:cNvSpPr txBox="1">
            <a:spLocks/>
          </p:cNvSpPr>
          <p:nvPr/>
        </p:nvSpPr>
        <p:spPr>
          <a:xfrm>
            <a:off x="559396" y="4223808"/>
            <a:ext cx="8241555" cy="640080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buNone/>
            </a:pP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Agora sim!!! Como ele registra após a tecla ser pressionada, o texto sai junto conforme digitamos.</a:t>
            </a:r>
            <a:endParaRPr lang="pt-BR" sz="1400" b="1" dirty="0">
              <a:solidFill>
                <a:srgbClr val="FF0066"/>
              </a:solidFill>
              <a:latin typeface="Gotham HTF Light" pitchFamily="50" charset="0"/>
            </a:endParaRPr>
          </a:p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keyCode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– retorna o valor da tecla. Usamos este valor para saber qual tecla está sendo pressionada.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CB8E6E-1D9E-4376-9310-A95D83AFB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1057" y="2083789"/>
            <a:ext cx="5049895" cy="20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O TECLADO</a:t>
            </a:r>
            <a:endParaRPr lang="en-US" sz="2400" dirty="0">
              <a:solidFill>
                <a:srgbClr val="FF0066"/>
              </a:solidFill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>
                <a:solidFill>
                  <a:srgbClr val="FF0066"/>
                </a:solidFill>
              </a:rPr>
              <a:t>Exemplo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F482BE4E-71D2-4208-9767-60ACBEFAE0C3}"/>
              </a:ext>
            </a:extLst>
          </p:cNvPr>
          <p:cNvSpPr txBox="1">
            <a:spLocks/>
          </p:cNvSpPr>
          <p:nvPr/>
        </p:nvSpPr>
        <p:spPr>
          <a:xfrm>
            <a:off x="559398" y="4148476"/>
            <a:ext cx="3926542" cy="640080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Movendo a DIV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– Neste exemplo usamos as setas do teclado para mover a </a:t>
            </a:r>
            <a:r>
              <a:rPr lang="pt-BR" sz="1400" dirty="0" err="1">
                <a:solidFill>
                  <a:srgbClr val="FF0066"/>
                </a:solidFill>
                <a:latin typeface="Gotham HTF Light" pitchFamily="50" charset="0"/>
              </a:rPr>
              <a:t>div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pela tela.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DF41DE6-B6D2-4D04-A37D-8F1C214BF839}"/>
              </a:ext>
            </a:extLst>
          </p:cNvPr>
          <p:cNvGrpSpPr/>
          <p:nvPr/>
        </p:nvGrpSpPr>
        <p:grpSpPr>
          <a:xfrm>
            <a:off x="4972284" y="1682893"/>
            <a:ext cx="3431091" cy="3340569"/>
            <a:chOff x="4680174" y="1315907"/>
            <a:chExt cx="3915185" cy="368232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E40FEEE-9E40-4305-B61C-E9D85DD8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0174" y="1315907"/>
              <a:ext cx="3913298" cy="125749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1BED43B-1F63-44A5-8884-E5877C1AA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0174" y="2573406"/>
              <a:ext cx="2884702" cy="2424823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5B627D0-0F09-46F3-9EAE-9B9B3E909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12018" y="2573406"/>
              <a:ext cx="1183341" cy="2424823"/>
            </a:xfrm>
            <a:prstGeom prst="rect">
              <a:avLst/>
            </a:prstGeom>
          </p:spPr>
        </p:pic>
      </p:grp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CCDCA173-9A46-42F6-AEA2-5FA00F0E64FF}"/>
              </a:ext>
            </a:extLst>
          </p:cNvPr>
          <p:cNvSpPr txBox="1">
            <a:spLocks/>
          </p:cNvSpPr>
          <p:nvPr/>
        </p:nvSpPr>
        <p:spPr>
          <a:xfrm>
            <a:off x="740625" y="1452667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   JAVASCRIPT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7945F33-E823-463D-8A62-A547EC19B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570" y="1649386"/>
            <a:ext cx="3369147" cy="178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1388805"/>
            <a:ext cx="7658246" cy="78531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4400" dirty="0">
                <a:solidFill>
                  <a:srgbClr val="FF0066"/>
                </a:solidFill>
              </a:rPr>
              <a:t>ALGUNS EVENTOS JAVASCRIPT</a:t>
            </a:r>
            <a:endParaRPr lang="en-US" sz="4400" dirty="0">
              <a:solidFill>
                <a:srgbClr val="FF0066"/>
              </a:solidFill>
            </a:endParaRPr>
          </a:p>
        </p:txBody>
      </p:sp>
      <p:sp>
        <p:nvSpPr>
          <p:cNvPr id="2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5523F5D8-0C8F-4CBF-AD9B-6A0A27D2115F}"/>
              </a:ext>
            </a:extLst>
          </p:cNvPr>
          <p:cNvSpPr/>
          <p:nvPr/>
        </p:nvSpPr>
        <p:spPr>
          <a:xfrm>
            <a:off x="742877" y="2533965"/>
            <a:ext cx="7658246" cy="78531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4400" dirty="0">
                <a:solidFill>
                  <a:srgbClr val="FF0066"/>
                </a:solidFill>
              </a:rPr>
              <a:t>Eventos com formulário</a:t>
            </a:r>
            <a:endParaRPr lang="en-US" sz="4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4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FORMULÁRIO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elemento recebe o foco, é selecionado.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focus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onfocus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CBC46B-D894-4A72-B8EF-73C86A71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27" y="2083789"/>
            <a:ext cx="3316886" cy="17491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938E27-7E11-49B7-A615-B4D5B4E63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869" y="2083789"/>
            <a:ext cx="3982764" cy="137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FORMULÁRIO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elemento perde o foco, perde a seleção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blur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onblur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39A61B-5931-494E-AAB3-38E8FEAAC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27" y="2083789"/>
            <a:ext cx="3316886" cy="17491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5E4F6D-86CD-4F62-9849-019F79898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261" y="2072596"/>
            <a:ext cx="4227643" cy="15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3948" y="1989356"/>
            <a:ext cx="61652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</a:rPr>
              <a:t>EVENTOS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6E6704-DC54-4E9F-82A9-64A5D86289FC}"/>
              </a:ext>
            </a:extLst>
          </p:cNvPr>
          <p:cNvSpPr txBox="1">
            <a:spLocks/>
          </p:cNvSpPr>
          <p:nvPr/>
        </p:nvSpPr>
        <p:spPr>
          <a:xfrm>
            <a:off x="887104" y="692243"/>
            <a:ext cx="3179287" cy="333781"/>
          </a:xfrm>
          <a:prstGeom prst="rect">
            <a:avLst/>
          </a:prstGeom>
        </p:spPr>
        <p:txBody>
          <a:bodyPr anchor="b"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Gotham HTF" pitchFamily="50" charset="0"/>
                <a:ea typeface="+mj-ea"/>
                <a:cs typeface="+mj-cs"/>
              </a:rPr>
              <a:t>Javascript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ED145B"/>
              </a:solidFill>
              <a:effectLst/>
              <a:uLnTx/>
              <a:uFillTx/>
              <a:latin typeface="Gotham HTF" pitchFamily="50" charset="0"/>
              <a:ea typeface="+mj-ea"/>
              <a:cs typeface="+mj-cs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FORMULÁRIO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conteúdo do elemento é alterado, input,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select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textarea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change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onchange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B772C2-1A26-4098-83A7-F8F4EF75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25" y="2101038"/>
            <a:ext cx="2916975" cy="6833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411F65-0AF0-4A4C-96B9-98BB37795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165" y="2101038"/>
            <a:ext cx="4853787" cy="90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EVENTOS COM FORMULÁRIO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559397" y="1320501"/>
            <a:ext cx="8241555" cy="36239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Evento disparado quando o botão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submit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clicado para enviar os dados do formulário.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774551" y="760375"/>
            <a:ext cx="7658246" cy="600645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3200" b="1" dirty="0" err="1">
                <a:solidFill>
                  <a:srgbClr val="FF0066"/>
                </a:solidFill>
              </a:rPr>
              <a:t>submit</a:t>
            </a:r>
            <a:r>
              <a:rPr lang="pt-BR" sz="3200" b="1" dirty="0">
                <a:solidFill>
                  <a:srgbClr val="FF0066"/>
                </a:solidFill>
              </a:rPr>
              <a:t> ou </a:t>
            </a:r>
            <a:r>
              <a:rPr lang="pt-BR" sz="3200" b="1" dirty="0" err="1">
                <a:solidFill>
                  <a:srgbClr val="FF0066"/>
                </a:solidFill>
              </a:rPr>
              <a:t>onsubmit</a:t>
            </a:r>
            <a:endParaRPr lang="en-US" sz="3200" b="1" dirty="0">
              <a:solidFill>
                <a:srgbClr val="FF0066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740625" y="1859193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               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4FFAB3-0E07-48D9-93B1-682397F1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96" y="2098225"/>
            <a:ext cx="3944771" cy="10612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33A008-178A-401E-9A17-3F6531BF1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667" y="2098225"/>
            <a:ext cx="3918057" cy="9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10449930-2D1D-408A-B87C-1A6057B49AE0}"/>
              </a:ext>
            </a:extLst>
          </p:cNvPr>
          <p:cNvSpPr txBox="1">
            <a:spLocks noChangeArrowheads="1"/>
          </p:cNvSpPr>
          <p:nvPr/>
        </p:nvSpPr>
        <p:spPr>
          <a:xfrm>
            <a:off x="936053" y="1205804"/>
            <a:ext cx="3955262" cy="5046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lsilva@fiap.com.br</a:t>
            </a: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CC257F50-1F2D-4A20-9216-E02578769A06}"/>
              </a:ext>
            </a:extLst>
          </p:cNvPr>
          <p:cNvSpPr txBox="1"/>
          <p:nvPr/>
        </p:nvSpPr>
        <p:spPr>
          <a:xfrm>
            <a:off x="936052" y="555773"/>
            <a:ext cx="4349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sz="32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2F7C2F-ADEE-420F-9A10-626F2DC5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052" y="294654"/>
            <a:ext cx="2607107" cy="485360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4DCF66A-7FDA-4429-BFE5-5EF5AC6A3DEE}"/>
              </a:ext>
            </a:extLst>
          </p:cNvPr>
          <p:cNvSpPr/>
          <p:nvPr/>
        </p:nvSpPr>
        <p:spPr>
          <a:xfrm>
            <a:off x="936052" y="2142571"/>
            <a:ext cx="4572000" cy="8631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“A dúvida é o princípio da sabedoria.”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					        - Aristóteles</a:t>
            </a:r>
          </a:p>
        </p:txBody>
      </p:sp>
    </p:spTree>
    <p:extLst>
      <p:ext uri="{BB962C8B-B14F-4D97-AF65-F5344CB8AC3E}">
        <p14:creationId xmlns:p14="http://schemas.microsoft.com/office/powerpoint/2010/main" val="34409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70% do 3ºCheckpoint – em grupo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161820" y="893021"/>
            <a:ext cx="8820360" cy="394496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spcAft>
                <a:spcPts val="600"/>
              </a:spcAft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Vamos ver se conseguimos utilizar o que aprendemos até agora!</a:t>
            </a:r>
          </a:p>
          <a:p>
            <a:pPr marL="0" indent="0" algn="ctr">
              <a:lnSpc>
                <a:spcPts val="1500"/>
              </a:lnSpc>
              <a:spcAft>
                <a:spcPts val="600"/>
              </a:spcAft>
              <a:buNone/>
            </a:pP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uma página única, nela faça:</a:t>
            </a:r>
          </a:p>
          <a:p>
            <a:pPr marL="0" indent="0" algn="just">
              <a:lnSpc>
                <a:spcPts val="1500"/>
              </a:lnSpc>
              <a:spcAft>
                <a:spcPts val="600"/>
              </a:spcAft>
              <a:buNone/>
            </a:pPr>
            <a:r>
              <a:rPr lang="pt-BR" sz="1600" b="1" dirty="0">
                <a:solidFill>
                  <a:srgbClr val="FF0066"/>
                </a:solidFill>
                <a:latin typeface="Gotham HTF Light" pitchFamily="50" charset="0"/>
              </a:rPr>
              <a:t>1 –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declaração, apenas faltando os dados do declarante, pelo menos 5, e uma caixa com os campos para preenchimento desses dados. Conforme o usuários for preenchendo os campos a declaração deve ser completada.</a:t>
            </a:r>
          </a:p>
          <a:p>
            <a:pPr marL="0" indent="0" algn="just">
              <a:lnSpc>
                <a:spcPts val="1500"/>
              </a:lnSpc>
              <a:spcAft>
                <a:spcPts val="600"/>
              </a:spcAft>
              <a:buNone/>
            </a:pPr>
            <a:r>
              <a:rPr lang="pt-BR" sz="1600" b="1" dirty="0">
                <a:solidFill>
                  <a:srgbClr val="FF0066"/>
                </a:solidFill>
                <a:latin typeface="Gotham HTF Light" pitchFamily="50" charset="0"/>
              </a:rPr>
              <a:t>2 –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3 botões de estilo de texto para que o usuário possa personalizar sua declaração, “Clássico, Moderno e Esporte”. Através destes botões deve ser mudado cor do texto, tipo de fonte e cor de fundo.</a:t>
            </a:r>
          </a:p>
          <a:p>
            <a:pPr marL="0" indent="0" algn="just">
              <a:lnSpc>
                <a:spcPts val="1500"/>
              </a:lnSpc>
              <a:spcAft>
                <a:spcPts val="600"/>
              </a:spcAft>
              <a:buNone/>
            </a:pPr>
            <a:r>
              <a:rPr lang="pt-BR" sz="1600" b="1" dirty="0">
                <a:solidFill>
                  <a:srgbClr val="FF0066"/>
                </a:solidFill>
                <a:latin typeface="Gotham HTF Light" pitchFamily="50" charset="0"/>
              </a:rPr>
              <a:t>3 –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Crie uma lista com 10 itens a sua escolha, pode ser carros, times, cantores, etc. e uma </a:t>
            </a:r>
            <a:r>
              <a:rPr lang="pt-BR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div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para mostrar a imagem, conforme você for clicando nos itens da lista a imagem deve mudar.</a:t>
            </a:r>
          </a:p>
          <a:p>
            <a:pPr marL="0" indent="0" algn="just">
              <a:lnSpc>
                <a:spcPts val="1500"/>
              </a:lnSpc>
              <a:spcAft>
                <a:spcPts val="600"/>
              </a:spcAft>
              <a:buNone/>
            </a:pP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marL="0" indent="0" algn="just">
              <a:lnSpc>
                <a:spcPts val="1500"/>
              </a:lnSpc>
              <a:spcAft>
                <a:spcPts val="600"/>
              </a:spcAft>
              <a:buNone/>
            </a:pPr>
            <a:r>
              <a:rPr lang="pt-BR" sz="1600" b="1" dirty="0">
                <a:solidFill>
                  <a:srgbClr val="FF0066"/>
                </a:solidFill>
                <a:latin typeface="Gotham HTF Light" pitchFamily="50" charset="0"/>
              </a:rPr>
              <a:t>Obs. 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página deve estar devidamente estilizada e organizada, isso também contará na avaliação.</a:t>
            </a:r>
          </a:p>
          <a:p>
            <a:pPr marL="0" indent="0" algn="ctr">
              <a:lnSpc>
                <a:spcPts val="1500"/>
              </a:lnSpc>
              <a:spcAft>
                <a:spcPts val="600"/>
              </a:spcAft>
              <a:buNone/>
            </a:pPr>
            <a:r>
              <a:rPr lang="pt-BR" sz="1600" b="1" dirty="0">
                <a:solidFill>
                  <a:srgbClr val="FF0066"/>
                </a:solidFill>
                <a:latin typeface="Gotham HTF Light" pitchFamily="50" charset="0"/>
              </a:rPr>
              <a:t>Data de Entrega: 23/05 – Juntamente com a primeira atividade do 3º checkpoint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2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Luis Carlos S. Silva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8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415487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O QUE SÃO EVENTOS?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87736"/>
            <a:ext cx="5003503" cy="2710928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Toda a ação que o usuário realiza em uma página pode gerar um evento. Desde de quando ele carrega a página no navegador até quando move ou clica o mouse em um botão podemos captar (ouvir) estas ações e criar respostas para estas interações.</a:t>
            </a:r>
          </a:p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Em uma simples ação do usuário podemos captar um ou mais eventos diferentes. Por exemplo, somente em um elemento da tela podemos captar mais de 6 eventos diferentes só com a utilização do mouse.</a:t>
            </a:r>
          </a:p>
        </p:txBody>
      </p:sp>
      <p:pic>
        <p:nvPicPr>
          <p:cNvPr id="1026" name="Picture 2" descr="Windows 10: recurso permite bloquear o sistema quando o usuário se ...">
            <a:extLst>
              <a:ext uri="{FF2B5EF4-FFF2-40B4-BE49-F238E27FC236}">
                <a16:creationId xmlns:a16="http://schemas.microsoft.com/office/drawing/2014/main" id="{5135ACB3-3526-4E8C-8959-5E913568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815" y="1654175"/>
            <a:ext cx="2857500" cy="22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5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COMO PODEMOS ESCUTAR UM EVENTO?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98489"/>
            <a:ext cx="8241555" cy="79165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 maneira mais simples, mas não ideal para escutar um evento é inserindo ele na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HTML do elemento que estamos esperando a ação do usuário.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B87C29-6ACB-4E5E-9ED9-4E9280BB10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15" b="22681"/>
          <a:stretch/>
        </p:blipFill>
        <p:spPr>
          <a:xfrm>
            <a:off x="634701" y="2217098"/>
            <a:ext cx="7874598" cy="791652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BBA46E8-38AC-4BBF-8DE5-3BDDAA4FD7A7}"/>
              </a:ext>
            </a:extLst>
          </p:cNvPr>
          <p:cNvSpPr txBox="1">
            <a:spLocks/>
          </p:cNvSpPr>
          <p:nvPr/>
        </p:nvSpPr>
        <p:spPr>
          <a:xfrm>
            <a:off x="473931" y="3196803"/>
            <a:ext cx="8241555" cy="14262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Reparem que o evento </a:t>
            </a:r>
            <a:r>
              <a:rPr lang="pt-BR" sz="1400" b="1" dirty="0" err="1">
                <a:solidFill>
                  <a:schemeClr val="accent6">
                    <a:lumMod val="75000"/>
                  </a:schemeClr>
                </a:solidFill>
                <a:latin typeface="Gotham HTF Light" pitchFamily="50" charset="0"/>
              </a:rPr>
              <a:t>onclick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que aprece em forma de atributo, esta chamando uma linha de comando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ou seja, quando o evento </a:t>
            </a:r>
            <a:r>
              <a:rPr lang="pt-BR" sz="1400" b="1" dirty="0" err="1">
                <a:solidFill>
                  <a:schemeClr val="accent6">
                    <a:lumMod val="75000"/>
                  </a:schemeClr>
                </a:solidFill>
                <a:latin typeface="Gotham HTF Light" pitchFamily="50" charset="0"/>
              </a:rPr>
              <a:t>onclick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é executado pelo usuário, quando ele clica no botão, 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capta (escuta) esta ação e executa a ação que está no evento. </a:t>
            </a:r>
          </a:p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OBS.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Quando usamos eventos </a:t>
            </a:r>
            <a:r>
              <a:rPr lang="pt-BR" sz="1400" dirty="0" err="1">
                <a:solidFill>
                  <a:srgbClr val="FF0066"/>
                </a:solidFill>
                <a:latin typeface="Gotham HTF Light" pitchFamily="50" charset="0"/>
              </a:rPr>
              <a:t>inline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que contenham uma </a:t>
            </a:r>
            <a:r>
              <a:rPr lang="pt-BR" sz="1400" dirty="0" err="1">
                <a:solidFill>
                  <a:srgbClr val="FF0066"/>
                </a:solidFill>
                <a:latin typeface="Gotham HTF Light" pitchFamily="50" charset="0"/>
              </a:rPr>
              <a:t>string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no seu valor, devemos intercalar o uso de das aspas simples e dupla.</a:t>
            </a:r>
          </a:p>
        </p:txBody>
      </p:sp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1925619" y="821930"/>
            <a:ext cx="535611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Usando um evento </a:t>
            </a:r>
            <a:r>
              <a:rPr lang="pt-BR" sz="2400" dirty="0" err="1">
                <a:solidFill>
                  <a:srgbClr val="FF0066"/>
                </a:solidFill>
              </a:rPr>
              <a:t>inline</a:t>
            </a:r>
            <a:endParaRPr lang="en-US" sz="2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COMO PODEMOS ESCUTAR UM EVENTO?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55463"/>
            <a:ext cx="8241555" cy="79165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Outra maneira é atribuindo a um elemento referenciado dentro do código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uma função anônima, contendo as instruções que devem ser executadas. A função pode ser anônima pois só será chamada pelo evento, ou seja, quando o usuário executar a ação esperada.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BBA46E8-38AC-4BBF-8DE5-3BDDAA4FD7A7}"/>
              </a:ext>
            </a:extLst>
          </p:cNvPr>
          <p:cNvSpPr txBox="1">
            <a:spLocks/>
          </p:cNvSpPr>
          <p:nvPr/>
        </p:nvSpPr>
        <p:spPr>
          <a:xfrm>
            <a:off x="473931" y="3379685"/>
            <a:ext cx="8241555" cy="14262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Reparem que o evento </a:t>
            </a:r>
            <a:r>
              <a:rPr lang="pt-BR" sz="1400" b="1" dirty="0" err="1">
                <a:solidFill>
                  <a:schemeClr val="accent6">
                    <a:lumMod val="75000"/>
                  </a:schemeClr>
                </a:solidFill>
                <a:latin typeface="Gotham HTF Light" pitchFamily="50" charset="0"/>
              </a:rPr>
              <a:t>onclick</a:t>
            </a:r>
            <a:r>
              <a:rPr lang="pt-BR" sz="1400" b="1" dirty="0">
                <a:solidFill>
                  <a:schemeClr val="accent6">
                    <a:lumMod val="7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esta como propriedade do elemento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button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Trabalhando desta forma o código fica mais limpo, pois não temos instruções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dentro do nosso documento HTML.</a:t>
            </a:r>
          </a:p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OBS.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Devemos evitar ao máximo o uso de código </a:t>
            </a:r>
            <a:r>
              <a:rPr lang="pt-BR" sz="1400" dirty="0" err="1">
                <a:solidFill>
                  <a:srgbClr val="FF0066"/>
                </a:solidFill>
                <a:latin typeface="Gotham HTF Light" pitchFamily="50" charset="0"/>
              </a:rPr>
              <a:t>Javascript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e CSS dentro do HTML.</a:t>
            </a:r>
          </a:p>
        </p:txBody>
      </p:sp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1925619" y="821930"/>
            <a:ext cx="535611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Atribuindo uma função anônima.</a:t>
            </a:r>
            <a:endParaRPr lang="en-US" sz="2400" dirty="0">
              <a:solidFill>
                <a:srgbClr val="FF006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AAA016-93C1-425B-AA17-9D2FCD53F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66" b="18355"/>
          <a:stretch/>
        </p:blipFill>
        <p:spPr>
          <a:xfrm>
            <a:off x="482897" y="2539838"/>
            <a:ext cx="2785636" cy="5856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92D9BEB-CA0C-4A43-8ABE-844652151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589" y="2529649"/>
            <a:ext cx="4420195" cy="590404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C543B48-AFEB-4F35-8BE1-D339CA36E55D}"/>
              </a:ext>
            </a:extLst>
          </p:cNvPr>
          <p:cNvSpPr txBox="1">
            <a:spLocks/>
          </p:cNvSpPr>
          <p:nvPr/>
        </p:nvSpPr>
        <p:spPr>
          <a:xfrm>
            <a:off x="506203" y="2300252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         JAVASCRIPT</a:t>
            </a:r>
          </a:p>
        </p:txBody>
      </p:sp>
    </p:spTree>
    <p:extLst>
      <p:ext uri="{BB962C8B-B14F-4D97-AF65-F5344CB8AC3E}">
        <p14:creationId xmlns:p14="http://schemas.microsoft.com/office/powerpoint/2010/main" val="19262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COMO PODEMOS ESCUTAR UM EVENTO?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55463"/>
            <a:ext cx="8241555" cy="79165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Uma maneira mais atual de criar funções anônimas é a Arrow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Function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ela traz várias facilidades e é uma forma de resumirmos a função. Compare uma função simples e uma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arrow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function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: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BBA46E8-38AC-4BBF-8DE5-3BDDAA4FD7A7}"/>
              </a:ext>
            </a:extLst>
          </p:cNvPr>
          <p:cNvSpPr txBox="1">
            <a:spLocks/>
          </p:cNvSpPr>
          <p:nvPr/>
        </p:nvSpPr>
        <p:spPr>
          <a:xfrm>
            <a:off x="451222" y="4019548"/>
            <a:ext cx="8241555" cy="778369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Reparem que substituímos o </a:t>
            </a:r>
            <a:r>
              <a:rPr lang="pt-BR" sz="1400" b="1" dirty="0" err="1">
                <a:solidFill>
                  <a:srgbClr val="FF0000"/>
                </a:solidFill>
                <a:latin typeface="Gotham HTF Light" pitchFamily="50" charset="0"/>
              </a:rPr>
              <a:t>function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( ){ } por ( )</a:t>
            </a:r>
            <a:r>
              <a:rPr lang="pt-BR" sz="1400" b="1" dirty="0">
                <a:solidFill>
                  <a:srgbClr val="FF0000"/>
                </a:solidFill>
                <a:latin typeface="Gotham HTF Light" pitchFamily="50" charset="0"/>
              </a:rPr>
              <a:t>=&gt;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{ } .  </a:t>
            </a:r>
            <a:endParaRPr lang="pt-BR" sz="1400" dirty="0">
              <a:solidFill>
                <a:srgbClr val="FF0066"/>
              </a:solidFill>
              <a:latin typeface="Gotham HTF Light" pitchFamily="50" charset="0"/>
            </a:endParaRPr>
          </a:p>
        </p:txBody>
      </p:sp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1925619" y="821930"/>
            <a:ext cx="535611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Usando a Arrow </a:t>
            </a:r>
            <a:r>
              <a:rPr lang="pt-BR" sz="2400" dirty="0" err="1">
                <a:solidFill>
                  <a:srgbClr val="FF0066"/>
                </a:solidFill>
              </a:rPr>
              <a:t>Function</a:t>
            </a:r>
            <a:r>
              <a:rPr lang="pt-BR" sz="2400" dirty="0">
                <a:solidFill>
                  <a:srgbClr val="FF0066"/>
                </a:solidFill>
              </a:rPr>
              <a:t>.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C543B48-AFEB-4F35-8BE1-D339CA36E55D}"/>
              </a:ext>
            </a:extLst>
          </p:cNvPr>
          <p:cNvSpPr txBox="1">
            <a:spLocks/>
          </p:cNvSpPr>
          <p:nvPr/>
        </p:nvSpPr>
        <p:spPr>
          <a:xfrm>
            <a:off x="506203" y="2300252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Function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                                                                                       Arrow 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Function</a:t>
            </a:r>
            <a:endParaRPr lang="pt-BR" sz="1400" b="1" dirty="0">
              <a:solidFill>
                <a:srgbClr val="FF0066"/>
              </a:solidFill>
              <a:latin typeface="Gotham HTF Light" pitchFamily="50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EB47979-9FD9-4906-9626-61C51489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31" y="2539838"/>
            <a:ext cx="3705225" cy="57626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F397306-C318-49DC-876B-A41D4E67C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492" y="2525716"/>
            <a:ext cx="3454400" cy="587983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5667F62-CEC9-4119-A355-7276E12FA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234" y="3646259"/>
            <a:ext cx="5729853" cy="314645"/>
          </a:xfrm>
          <a:prstGeom prst="rect">
            <a:avLst/>
          </a:prstGeom>
        </p:spPr>
      </p:pic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7F212DD9-6A85-4F83-81E0-CE58AA140D0B}"/>
              </a:ext>
            </a:extLst>
          </p:cNvPr>
          <p:cNvSpPr txBox="1">
            <a:spLocks/>
          </p:cNvSpPr>
          <p:nvPr/>
        </p:nvSpPr>
        <p:spPr>
          <a:xfrm>
            <a:off x="506202" y="3403291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                                                                          Arrow 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Function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 simplificada</a:t>
            </a:r>
          </a:p>
        </p:txBody>
      </p:sp>
    </p:spTree>
    <p:extLst>
      <p:ext uri="{BB962C8B-B14F-4D97-AF65-F5344CB8AC3E}">
        <p14:creationId xmlns:p14="http://schemas.microsoft.com/office/powerpoint/2010/main" val="31819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COMO PODEMOS ESCUTAR UM EVENTO?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55463"/>
            <a:ext cx="8241555" cy="791652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Temos uma forma para deixar o código mais organizado, é utilizando o método </a:t>
            </a:r>
            <a:r>
              <a:rPr lang="pt-BR" sz="1400" b="1" dirty="0" err="1">
                <a:solidFill>
                  <a:schemeClr val="accent5"/>
                </a:solidFill>
                <a:latin typeface="Gotham HTF Light" pitchFamily="50" charset="0"/>
              </a:rPr>
              <a:t>addEventListener</a:t>
            </a:r>
            <a:r>
              <a:rPr lang="pt-BR" sz="1400" b="1" dirty="0">
                <a:solidFill>
                  <a:schemeClr val="accent5"/>
                </a:solidFill>
                <a:latin typeface="Gotham HTF Light" pitchFamily="50" charset="0"/>
              </a:rPr>
              <a:t>()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. Ele é um método que recebe dois parâmetros: o evento </a:t>
            </a:r>
            <a:r>
              <a:rPr lang="pt-B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javascript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 e a função que será executada quando este evento for executado.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BBA46E8-38AC-4BBF-8DE5-3BDDAA4FD7A7}"/>
              </a:ext>
            </a:extLst>
          </p:cNvPr>
          <p:cNvSpPr txBox="1">
            <a:spLocks/>
          </p:cNvSpPr>
          <p:nvPr/>
        </p:nvSpPr>
        <p:spPr>
          <a:xfrm>
            <a:off x="473931" y="3379685"/>
            <a:ext cx="8241555" cy="1426285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OBS.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Dentro do </a:t>
            </a:r>
            <a:r>
              <a:rPr lang="pt-BR" sz="1400" dirty="0" err="1">
                <a:solidFill>
                  <a:srgbClr val="FF0066"/>
                </a:solidFill>
                <a:latin typeface="Gotham HTF Light" pitchFamily="50" charset="0"/>
              </a:rPr>
              <a:t>addEventListener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(), os eventos </a:t>
            </a:r>
            <a:r>
              <a:rPr lang="pt-BR" sz="1400" dirty="0" err="1">
                <a:solidFill>
                  <a:srgbClr val="FF0066"/>
                </a:solidFill>
                <a:latin typeface="Gotham HTF Light" pitchFamily="50" charset="0"/>
              </a:rPr>
              <a:t>javascript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 não iniciam com 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“</a:t>
            </a:r>
            <a:r>
              <a:rPr lang="pt-BR" sz="1400" b="1" dirty="0" err="1">
                <a:solidFill>
                  <a:srgbClr val="FF0066"/>
                </a:solidFill>
                <a:latin typeface="Gotham HTF Light" pitchFamily="50" charset="0"/>
              </a:rPr>
              <a:t>on</a:t>
            </a: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”</a:t>
            </a:r>
            <a:r>
              <a:rPr lang="pt-BR" sz="1400" dirty="0">
                <a:solidFill>
                  <a:srgbClr val="FF0066"/>
                </a:solidFill>
                <a:latin typeface="Gotham HTF Light" pitchFamily="50" charset="0"/>
              </a:rPr>
              <a:t>.</a:t>
            </a:r>
          </a:p>
        </p:txBody>
      </p:sp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1925619" y="821930"/>
            <a:ext cx="535611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Método </a:t>
            </a:r>
            <a:r>
              <a:rPr lang="pt-BR" sz="2400" dirty="0" err="1">
                <a:solidFill>
                  <a:srgbClr val="FF0066"/>
                </a:solidFill>
              </a:rPr>
              <a:t>addEventListener</a:t>
            </a:r>
            <a:r>
              <a:rPr lang="pt-BR" sz="2400" dirty="0">
                <a:solidFill>
                  <a:srgbClr val="FF0066"/>
                </a:solidFill>
              </a:rPr>
              <a:t>()</a:t>
            </a:r>
            <a:endParaRPr lang="en-US" sz="2400" dirty="0">
              <a:solidFill>
                <a:srgbClr val="FF006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AAA016-93C1-425B-AA17-9D2FCD53F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66" b="18355"/>
          <a:stretch/>
        </p:blipFill>
        <p:spPr>
          <a:xfrm>
            <a:off x="482897" y="2539838"/>
            <a:ext cx="2785636" cy="585698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506203" y="2300252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JAVASCRIPT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B701E7-46C0-47B4-BBD8-766820727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018" y="2559439"/>
            <a:ext cx="5228216" cy="5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3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D65A67E-F51D-4229-9D74-6FBF4E572FAE}"/>
              </a:ext>
            </a:extLst>
          </p:cNvPr>
          <p:cNvSpPr/>
          <p:nvPr/>
        </p:nvSpPr>
        <p:spPr>
          <a:xfrm>
            <a:off x="161820" y="243361"/>
            <a:ext cx="8820360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COMO PODEMOS ESCUTAR UM EVENTO?</a:t>
            </a:r>
            <a:endParaRPr lang="en-US" sz="2400" dirty="0">
              <a:solidFill>
                <a:srgbClr val="FF0066"/>
              </a:solidFill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F909B34-1444-460D-AABE-5BDD418B5A2B}"/>
              </a:ext>
            </a:extLst>
          </p:cNvPr>
          <p:cNvSpPr txBox="1">
            <a:spLocks/>
          </p:cNvSpPr>
          <p:nvPr/>
        </p:nvSpPr>
        <p:spPr>
          <a:xfrm>
            <a:off x="482897" y="1344705"/>
            <a:ext cx="8241555" cy="376978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Usando o método </a:t>
            </a:r>
            <a:r>
              <a:rPr lang="pt-BR" sz="1400" b="1" dirty="0" err="1">
                <a:solidFill>
                  <a:schemeClr val="accent5"/>
                </a:solidFill>
                <a:latin typeface="Gotham HTF Light" pitchFamily="50" charset="0"/>
              </a:rPr>
              <a:t>addEventListener</a:t>
            </a:r>
            <a:r>
              <a:rPr lang="pt-BR" sz="1400" b="1" dirty="0">
                <a:solidFill>
                  <a:schemeClr val="accent5"/>
                </a:solidFill>
                <a:latin typeface="Gotham HTF Light" pitchFamily="50" charset="0"/>
              </a:rPr>
              <a:t>()</a:t>
            </a: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, podemos organizar as chamadas do nosso código.</a:t>
            </a:r>
          </a:p>
        </p:txBody>
      </p:sp>
      <p:pic>
        <p:nvPicPr>
          <p:cNvPr id="1028" name="Picture 4" descr="JavaScript Logo - LogoDix">
            <a:extLst>
              <a:ext uri="{FF2B5EF4-FFF2-40B4-BE49-F238E27FC236}">
                <a16:creationId xmlns:a16="http://schemas.microsoft.com/office/drawing/2014/main" id="{7714F8C8-5545-44F2-A21C-D1E9DF2B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99" y="310278"/>
            <a:ext cx="1160591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BBA46E8-38AC-4BBF-8DE5-3BDDAA4FD7A7}"/>
              </a:ext>
            </a:extLst>
          </p:cNvPr>
          <p:cNvSpPr txBox="1">
            <a:spLocks/>
          </p:cNvSpPr>
          <p:nvPr/>
        </p:nvSpPr>
        <p:spPr>
          <a:xfrm>
            <a:off x="473931" y="4006116"/>
            <a:ext cx="8241555" cy="79985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Agora temos dois eventos do mesmo elemento, organizados e logo abaixo suas funções.</a:t>
            </a:r>
            <a:endParaRPr lang="pt-BR" sz="1400" dirty="0">
              <a:solidFill>
                <a:srgbClr val="FF0066"/>
              </a:solidFill>
              <a:latin typeface="Gotham HTF Light" pitchFamily="50" charset="0"/>
            </a:endParaRPr>
          </a:p>
        </p:txBody>
      </p:sp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CC0842F8-3CBE-46D0-B64A-13FBEE342148}"/>
              </a:ext>
            </a:extLst>
          </p:cNvPr>
          <p:cNvSpPr/>
          <p:nvPr/>
        </p:nvSpPr>
        <p:spPr>
          <a:xfrm>
            <a:off x="1226372" y="821930"/>
            <a:ext cx="6754604" cy="47753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400" dirty="0">
                <a:solidFill>
                  <a:srgbClr val="FF0066"/>
                </a:solidFill>
              </a:rPr>
              <a:t>Organizando o código com </a:t>
            </a:r>
            <a:r>
              <a:rPr lang="pt-BR" sz="2400" dirty="0" err="1">
                <a:solidFill>
                  <a:srgbClr val="FF0066"/>
                </a:solidFill>
              </a:rPr>
              <a:t>addEventListener</a:t>
            </a:r>
            <a:r>
              <a:rPr lang="pt-BR" sz="2400" dirty="0">
                <a:solidFill>
                  <a:srgbClr val="FF0066"/>
                </a:solidFill>
              </a:rPr>
              <a:t>()</a:t>
            </a:r>
            <a:endParaRPr lang="en-US" sz="2400" dirty="0">
              <a:solidFill>
                <a:srgbClr val="FF0066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AAA016-93C1-425B-AA17-9D2FCD53FC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66" b="18355"/>
          <a:stretch/>
        </p:blipFill>
        <p:spPr>
          <a:xfrm>
            <a:off x="482897" y="1991195"/>
            <a:ext cx="2785636" cy="585698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3CF81C7-B663-4FEB-8520-367E10785CE0}"/>
              </a:ext>
            </a:extLst>
          </p:cNvPr>
          <p:cNvSpPr txBox="1">
            <a:spLocks/>
          </p:cNvSpPr>
          <p:nvPr/>
        </p:nvSpPr>
        <p:spPr>
          <a:xfrm>
            <a:off x="506203" y="1773129"/>
            <a:ext cx="8241555" cy="184324"/>
          </a:xfrm>
          <a:prstGeom prst="rect">
            <a:avLst/>
          </a:prstGeom>
        </p:spPr>
        <p:txBody>
          <a:bodyPr anchor="ctr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000"/>
              </a:lnSpc>
              <a:spcAft>
                <a:spcPts val="1320"/>
              </a:spcAft>
              <a:buNone/>
            </a:pPr>
            <a:r>
              <a:rPr lang="pt-BR" sz="1400" b="1" dirty="0">
                <a:solidFill>
                  <a:srgbClr val="FF0066"/>
                </a:solidFill>
                <a:latin typeface="Gotham HTF Light" pitchFamily="50" charset="0"/>
              </a:rPr>
              <a:t>HTML                                                                    JAVASCRIPT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DAFA9F1-5D99-429D-9E64-33B671CF5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236" y="1991196"/>
            <a:ext cx="3958813" cy="206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1475</Words>
  <Application>Microsoft Office PowerPoint</Application>
  <PresentationFormat>Personalizar</PresentationFormat>
  <Paragraphs>176</Paragraphs>
  <Slides>35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Luis Carlos de Souza Silva</cp:lastModifiedBy>
  <cp:revision>186</cp:revision>
  <dcterms:created xsi:type="dcterms:W3CDTF">2019-02-15T12:16:11Z</dcterms:created>
  <dcterms:modified xsi:type="dcterms:W3CDTF">2021-05-15T21:51:42Z</dcterms:modified>
</cp:coreProperties>
</file>