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7"/>
  </p:notesMasterIdLst>
  <p:sldIdLst>
    <p:sldId id="278" r:id="rId3"/>
    <p:sldId id="258" r:id="rId4"/>
    <p:sldId id="281" r:id="rId5"/>
    <p:sldId id="264" r:id="rId6"/>
    <p:sldId id="444" r:id="rId7"/>
    <p:sldId id="443" r:id="rId8"/>
    <p:sldId id="448" r:id="rId9"/>
    <p:sldId id="447" r:id="rId10"/>
    <p:sldId id="453" r:id="rId11"/>
    <p:sldId id="452" r:id="rId12"/>
    <p:sldId id="446" r:id="rId13"/>
    <p:sldId id="445" r:id="rId14"/>
    <p:sldId id="449" r:id="rId15"/>
    <p:sldId id="454" r:id="rId16"/>
    <p:sldId id="455" r:id="rId17"/>
    <p:sldId id="450" r:id="rId18"/>
    <p:sldId id="456" r:id="rId19"/>
    <p:sldId id="457" r:id="rId20"/>
    <p:sldId id="451" r:id="rId21"/>
    <p:sldId id="458" r:id="rId22"/>
    <p:sldId id="459" r:id="rId23"/>
    <p:sldId id="344" r:id="rId24"/>
    <p:sldId id="276" r:id="rId25"/>
    <p:sldId id="277" r:id="rId2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397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737" userDrawn="1">
          <p15:clr>
            <a:srgbClr val="A4A3A4"/>
          </p15:clr>
        </p15:guide>
        <p15:guide id="6" pos="6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D145B"/>
    <a:srgbClr val="91A3AD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846" y="90"/>
      </p:cViewPr>
      <p:guideLst>
        <p:guide pos="2880"/>
        <p:guide orient="horz" pos="397"/>
        <p:guide orient="horz" pos="2869"/>
        <p:guide orient="horz" pos="737"/>
        <p:guide pos="6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8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3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0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66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7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7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6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875E-2941-4D6E-9EEB-4FAA6F32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074B3A-27ED-4CFC-AAE6-60449FDB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563BB-BB00-4EBD-BAD7-40AAD7E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C7597-253A-4EAA-9F9D-3D9EF937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467835-2AC3-4DA9-B020-4BFB5211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1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A2D9-8BDE-458E-B0EE-C5486742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A430C-E8C3-4849-8D12-F283E15B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2E7EE-7AAB-400E-8C95-387A45E6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69574-33CF-4406-B949-4A6A2087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41513-4D2A-46CD-947A-165B763F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5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90149-F5BA-4392-9E9D-43CDC7E5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9BE8C-A6E0-4B62-A28E-5D43C90C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E4D5F-909B-44CE-9B17-81D7915E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901D6-3C95-4290-A2A8-00367AB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237F4-6582-4488-A405-51456CCF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09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91A8A-657D-4B6F-8C04-D35943D8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4F027-6E8C-4AF1-878D-1C7A21E4D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71C214-F70B-482C-86A0-B3538D137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24BCE9-BF93-4B21-A2A6-E8B4338A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9C1E6-2584-41A5-816E-19AEA96E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ECC9B-86D2-49C5-B119-06440217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8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A2D92-D516-4D44-A0A6-ACDA664E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05D07D-FE00-41E4-B465-3CC5C8A6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1F075-A06B-4B2F-8A5D-E59273567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DAC05C-A705-414B-A9AE-CDDD70F65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83EA2A-1310-42CD-B5FC-C60CC7D17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7D7077-DDC1-418D-9B43-08AF600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8F7498-9456-40D6-8FDA-9283DA89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E14117-6D0B-404C-B222-4351A0C6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9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4E68E-00CB-4D13-8490-83A633B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E7B85C-A59D-486B-BCEA-C81B4154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B41FC5-CDFA-4231-870F-94420489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529FC8-15B5-4685-9E97-B11D4C4C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95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B51C55-0D82-4F88-806A-98E6AFCD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86E5E5-74C8-48B5-A59B-E0E05CD8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E6ABE7-9D91-4BB6-A255-9FDFBE05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232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0D266-E861-4320-8422-BB75F2D8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035C0-9D3F-4B22-91E1-ED4E790B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5938E5-FE43-4026-8872-1C439862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060033-3E77-4CDB-83AE-760A103C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E24F39-A973-491D-99B8-D7554E08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571A23-E5D1-43C0-AFEB-090AF912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D6EA-126E-4CBD-8A84-8A043F51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F0DC4D-8F8C-42A1-9F8E-F27402BE0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57E611-148F-43EE-89CF-123211EA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CEDC5-588D-4D0F-974B-2A85F626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5CC5A2-2B4A-47CC-85C8-535CFD4D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77816-8C03-44BD-B458-D432155B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514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A40D-AD6E-439A-8276-5F2E68A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B0581-CFD2-47F9-A82B-750FCE8D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2D11F-DC1B-4559-9561-BBE8132B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4CA84-8344-4DA9-8FFD-C2D9771F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DA59A-5FEF-4F87-8E69-F3894AD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12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3879C-88F5-4225-973C-EAA13BD4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2B192F-2954-44BC-A41C-FB1CF3BD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70DD3-21CA-499D-A809-DF330BCA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0186C-0631-40F7-B8CA-3795167D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61074-1CFF-4077-833C-7D61C4BE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47812BA6-816F-4B24-9A47-792122A538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CD2563E-4B6D-4466-BE5A-A8C582F0EDCF}"/>
              </a:ext>
            </a:extLst>
          </p:cNvPr>
          <p:cNvSpPr/>
          <p:nvPr userDrawn="1"/>
        </p:nvSpPr>
        <p:spPr>
          <a:xfrm>
            <a:off x="954756" y="1296223"/>
            <a:ext cx="295068" cy="213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656C5-3269-469D-A49C-D8EE0FC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AD281-0390-4403-9502-ADE1FB75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3885-A71F-42DE-BB20-3048AA480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45A4-6C39-483C-B373-6F4BB7534066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09F5F-63C9-4C7D-8185-D42C9E7B2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FEB33-B185-431A-BAEF-E7B4C1514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66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10A2123-9571-4135-9B69-BADEB6841AA5}"/>
              </a:ext>
            </a:extLst>
          </p:cNvPr>
          <p:cNvSpPr txBox="1"/>
          <p:nvPr/>
        </p:nvSpPr>
        <p:spPr>
          <a:xfrm>
            <a:off x="3998182" y="2966717"/>
            <a:ext cx="237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GRADUAÇÃO</a:t>
            </a:r>
          </a:p>
        </p:txBody>
      </p:sp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DATAS?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345024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toDateString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retorna a data no padrão americano.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toLocaleDateString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retorna a data completa no padrão do navegador.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2CE88B-56A3-46E3-8484-DAFAB5B09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528" y="2080345"/>
            <a:ext cx="4478865" cy="876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3CA244-48C1-4CA9-9DCC-9C7909A62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093" y="3631175"/>
            <a:ext cx="5412746" cy="8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DATAS?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455783"/>
            <a:ext cx="8178206" cy="65246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formatar a data completa assim, por exemplo: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54BB4FD-9336-4323-AFA9-0B5AD4F61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97" y="2015511"/>
            <a:ext cx="8121532" cy="22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HORAS?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345024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getHours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este método retorna a hora do sistema local.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getMinutes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este método retorna os minutos do sistema local.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08DFC03-A147-4154-B063-6FEBAD3CC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7" y="2012078"/>
            <a:ext cx="3869736" cy="8096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42CBC3-9E3B-4CD1-8188-9BFD13BE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6" y="3718632"/>
            <a:ext cx="4215189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HORAS?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345024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getSeconds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este método retorna os segundos do sistema local.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774AE7-84F3-4997-807E-9078BAD31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118" y="2335012"/>
            <a:ext cx="4155560" cy="7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HORAS?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345024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Manipulando as horas também: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setHours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este método manipula as horas.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B6C579-2688-4FDC-8980-3706F7AA9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487" y="2574131"/>
            <a:ext cx="4285242" cy="13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HORAS?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271092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setMinutes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este método manipulas os minutos.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setSeconds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este método manipula os segundos.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F07B288-9F72-4A8B-841F-9037E92CA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6" y="1489350"/>
            <a:ext cx="5457825" cy="15035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50984FF-E111-47D7-BCFD-56B350D61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086" y="3283066"/>
            <a:ext cx="5321507" cy="15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HORAS?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345024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toLocaleString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este método retorna a data e o horário completo.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OBS.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usar 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toLocaleString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 ) para extrair apenas as horas completas. 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6EE2EC9-A797-48E4-94D9-486F6D568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154" y="2078762"/>
            <a:ext cx="4682321" cy="7289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F04088-3F1B-4A0A-B139-D24F503A9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153" y="3558669"/>
            <a:ext cx="6210385" cy="7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3948" y="1989356"/>
            <a:ext cx="61652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Manipulando o Tempo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6E6704-DC54-4E9F-82A9-64A5D86289FC}"/>
              </a:ext>
            </a:extLst>
          </p:cNvPr>
          <p:cNvSpPr txBox="1">
            <a:spLocks/>
          </p:cNvSpPr>
          <p:nvPr/>
        </p:nvSpPr>
        <p:spPr>
          <a:xfrm>
            <a:off x="887104" y="692243"/>
            <a:ext cx="3179287" cy="333781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+mj-ea"/>
                <a:cs typeface="+mj-cs"/>
              </a:rPr>
              <a:t>Javascript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ED145B"/>
              </a:solidFill>
              <a:effectLst/>
              <a:uLnTx/>
              <a:uFillTx/>
              <a:latin typeface="Gotham HTF" pitchFamily="50" charset="0"/>
              <a:ea typeface="+mj-ea"/>
              <a:cs typeface="+mj-cs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MANIPULANDO O TEMPO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914861"/>
            <a:ext cx="5003503" cy="1925620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Nem sempre queremos que a reação aos eventos sejam realizados no exato momento que sejam chamado. Assim podemos usar métodos que nos auxiliam neste controle.</a:t>
            </a:r>
          </a:p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Temos também eventos que precisam ser executados de tempo em tempo, para estes casos também temos uma solução.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ão segure o ícone de entrega de relógio de cronômetro | Vetor Premium">
            <a:extLst>
              <a:ext uri="{FF2B5EF4-FFF2-40B4-BE49-F238E27FC236}">
                <a16:creationId xmlns:a16="http://schemas.microsoft.com/office/drawing/2014/main" id="{275930FF-D469-4260-9458-3ECCCE87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98230"/>
            <a:ext cx="3154222" cy="315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8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MANIPULANDO O TEMPO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345024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setTimeout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</a:t>
            </a:r>
            <a:r>
              <a:rPr lang="pt-BR" sz="1800" b="1" dirty="0">
                <a:solidFill>
                  <a:srgbClr val="00B0F0"/>
                </a:solidFill>
                <a:latin typeface="Gotham HTF Light" pitchFamily="50" charset="0"/>
              </a:rPr>
              <a:t>função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,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Gotham HTF Light" pitchFamily="50" charset="0"/>
              </a:rPr>
              <a:t>tempo 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executa a função após a contagem do tempo determinado em milissegundos.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OBS.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</a:t>
            </a:r>
            <a:r>
              <a:rPr lang="pt-BR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setTimeout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só executa a função uma vez. 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8B6540-FC9E-4CC9-89CC-9E72E15C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459" y="2227391"/>
            <a:ext cx="4181081" cy="16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59F997-8B62-4728-915C-ECC91EF35F42}"/>
              </a:ext>
            </a:extLst>
          </p:cNvPr>
          <p:cNvSpPr txBox="1"/>
          <p:nvPr/>
        </p:nvSpPr>
        <p:spPr>
          <a:xfrm>
            <a:off x="2059912" y="1386673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TDS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F643C2-F040-47A1-9FD7-AF3B3B44D0E5}"/>
              </a:ext>
            </a:extLst>
          </p:cNvPr>
          <p:cNvSpPr txBox="1"/>
          <p:nvPr/>
        </p:nvSpPr>
        <p:spPr>
          <a:xfrm>
            <a:off x="2059912" y="1780234"/>
            <a:ext cx="5260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rgbClr val="FF0066"/>
                </a:solidFill>
              </a:rPr>
              <a:t>Responsive</a:t>
            </a:r>
            <a:r>
              <a:rPr lang="pt-BR" sz="3200" dirty="0">
                <a:solidFill>
                  <a:srgbClr val="FF0066"/>
                </a:solidFill>
              </a:rPr>
              <a:t> Web </a:t>
            </a:r>
            <a:r>
              <a:rPr lang="pt-BR" sz="3200" dirty="0" err="1">
                <a:solidFill>
                  <a:srgbClr val="FF0066"/>
                </a:solidFill>
              </a:rPr>
              <a:t>Development</a:t>
            </a:r>
            <a:endParaRPr lang="pt-BR" sz="3200" dirty="0">
              <a:solidFill>
                <a:srgbClr val="FF0066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5F9687-5028-45A5-BE9C-8A04ED345000}"/>
              </a:ext>
            </a:extLst>
          </p:cNvPr>
          <p:cNvSpPr txBox="1"/>
          <p:nvPr/>
        </p:nvSpPr>
        <p:spPr>
          <a:xfrm>
            <a:off x="5457927" y="3207097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Luís Carlos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1427B2-B0E3-45A3-883D-8AD40A67CAB1}"/>
              </a:ext>
            </a:extLst>
          </p:cNvPr>
          <p:cNvSpPr txBox="1"/>
          <p:nvPr/>
        </p:nvSpPr>
        <p:spPr>
          <a:xfrm>
            <a:off x="5555326" y="3493510"/>
            <a:ext cx="172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lsilva@fiapcom.br</a:t>
            </a:r>
          </a:p>
        </p:txBody>
      </p:sp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MANIPULANDO O TEMPO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345024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setInterval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</a:t>
            </a:r>
            <a:r>
              <a:rPr lang="pt-BR" sz="1800" b="1" dirty="0">
                <a:solidFill>
                  <a:srgbClr val="00B0F0"/>
                </a:solidFill>
                <a:latin typeface="Gotham HTF Light" pitchFamily="50" charset="0"/>
              </a:rPr>
              <a:t>função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,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latin typeface="Gotham HTF Light" pitchFamily="50" charset="0"/>
              </a:rPr>
              <a:t>tempo 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recebe a função e o tempo ,fica repetindo aquela função a cada intervalo.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OBS.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Já </a:t>
            </a:r>
            <a:r>
              <a:rPr lang="pt-BR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setInterval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fica executando a função indeterminadamente. 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5E8FC33-BF37-426E-B233-1C0071AB4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92" y="1926990"/>
            <a:ext cx="6811901" cy="21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7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MANIPULANDO O TEMPO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402919" cy="477535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Mas e se for preciso para a repetição da função que está no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setInterval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 )?</a:t>
            </a:r>
            <a:endParaRPr lang="pt-BR" sz="1800" b="1" dirty="0">
              <a:solidFill>
                <a:srgbClr val="FF0066"/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clearInterval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</a:t>
            </a:r>
            <a:r>
              <a:rPr lang="pt-BR" sz="1800" b="1" dirty="0">
                <a:solidFill>
                  <a:srgbClr val="00B0F0"/>
                </a:solidFill>
                <a:latin typeface="Gotham HTF Light" pitchFamily="50" charset="0"/>
              </a:rPr>
              <a:t>variável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recebe a variável a que o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setInterval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foi atribuído.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8DC05D6-31A6-4B59-9F72-FE4B246C1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5" y="1875890"/>
            <a:ext cx="3043371" cy="11294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BF84F01-DF6B-465A-BC83-3A853AE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190" y="1874319"/>
            <a:ext cx="5776989" cy="30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10449930-2D1D-408A-B87C-1A6057B49AE0}"/>
              </a:ext>
            </a:extLst>
          </p:cNvPr>
          <p:cNvSpPr txBox="1">
            <a:spLocks noChangeArrowheads="1"/>
          </p:cNvSpPr>
          <p:nvPr/>
        </p:nvSpPr>
        <p:spPr>
          <a:xfrm>
            <a:off x="936053" y="1205804"/>
            <a:ext cx="3955262" cy="5046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lsilva@fiap.com.br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CC257F50-1F2D-4A20-9216-E02578769A06}"/>
              </a:ext>
            </a:extLst>
          </p:cNvPr>
          <p:cNvSpPr txBox="1"/>
          <p:nvPr/>
        </p:nvSpPr>
        <p:spPr>
          <a:xfrm>
            <a:off x="936052" y="555773"/>
            <a:ext cx="434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sz="32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2F7C2F-ADEE-420F-9A10-626F2DC5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52" y="294654"/>
            <a:ext cx="2607107" cy="485360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4DCF66A-7FDA-4429-BFE5-5EF5AC6A3DEE}"/>
              </a:ext>
            </a:extLst>
          </p:cNvPr>
          <p:cNvSpPr/>
          <p:nvPr/>
        </p:nvSpPr>
        <p:spPr>
          <a:xfrm>
            <a:off x="936052" y="2142571"/>
            <a:ext cx="4572000" cy="8631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“A dúvida é o princípio da sabedoria.”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					        - Aristóteles</a:t>
            </a:r>
          </a:p>
        </p:txBody>
      </p:sp>
    </p:spTree>
    <p:extLst>
      <p:ext uri="{BB962C8B-B14F-4D97-AF65-F5344CB8AC3E}">
        <p14:creationId xmlns:p14="http://schemas.microsoft.com/office/powerpoint/2010/main" val="34409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Luis Carlos S. Silva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8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3948" y="1989356"/>
            <a:ext cx="61652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Datas e Horas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6E6704-DC54-4E9F-82A9-64A5D86289FC}"/>
              </a:ext>
            </a:extLst>
          </p:cNvPr>
          <p:cNvSpPr txBox="1">
            <a:spLocks/>
          </p:cNvSpPr>
          <p:nvPr/>
        </p:nvSpPr>
        <p:spPr>
          <a:xfrm>
            <a:off x="887104" y="692243"/>
            <a:ext cx="3179287" cy="333781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+mj-ea"/>
                <a:cs typeface="+mj-cs"/>
              </a:rPr>
              <a:t>Javascript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ED145B"/>
              </a:solidFill>
              <a:effectLst/>
              <a:uLnTx/>
              <a:uFillTx/>
              <a:latin typeface="Gotham HTF" pitchFamily="50" charset="0"/>
              <a:ea typeface="+mj-ea"/>
              <a:cs typeface="+mj-cs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DATAS E HORAS?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87736"/>
            <a:ext cx="5003503" cy="1925620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Quando precisamos manipular 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data e horas no </a:t>
            </a:r>
            <a:r>
              <a:rPr lang="pt-BR" sz="1400" dirty="0" err="1">
                <a:solidFill>
                  <a:srgbClr val="FF0066"/>
                </a:solidFill>
                <a:latin typeface="Gotham HTF Light" pitchFamily="50" charset="0"/>
              </a:rPr>
              <a:t>Client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rgbClr val="FF0066"/>
                </a:solidFill>
                <a:latin typeface="Gotham HTF Light" pitchFamily="50" charset="0"/>
              </a:rPr>
              <a:t>Side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(lado do cliente), precisamos utilizar uma classe que facilita bastante esta tarefa.</a:t>
            </a:r>
          </a:p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Date( )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- é uma classe que tem todos os métodos necessários para trabalhar com datas. Basta chamar os métodos certos para ter o retorno esperado.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atas e horários no JavaScript com date-fns (adeus moment)">
            <a:extLst>
              <a:ext uri="{FF2B5EF4-FFF2-40B4-BE49-F238E27FC236}">
                <a16:creationId xmlns:a16="http://schemas.microsoft.com/office/drawing/2014/main" id="{6B1E23AE-DBCD-4873-BB2C-F236A12F6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4" t="17626" r="27529" b="17626"/>
          <a:stretch/>
        </p:blipFill>
        <p:spPr bwMode="auto">
          <a:xfrm>
            <a:off x="5564412" y="1392264"/>
            <a:ext cx="3149283" cy="25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7DD1AAD-F520-44EB-BD43-47B6009648A4}"/>
              </a:ext>
            </a:extLst>
          </p:cNvPr>
          <p:cNvSpPr txBox="1">
            <a:spLocks/>
          </p:cNvSpPr>
          <p:nvPr/>
        </p:nvSpPr>
        <p:spPr>
          <a:xfrm>
            <a:off x="482897" y="4043396"/>
            <a:ext cx="5003503" cy="885512"/>
          </a:xfrm>
          <a:prstGeom prst="rect">
            <a:avLst/>
          </a:prstGeom>
          <a:ln w="28575">
            <a:solidFill>
              <a:srgbClr val="FF0066"/>
            </a:solidFill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OBS.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Temos que tomar cuidado, pois como estamos trabalhando do lado do cliente os valores de data e horário são os da máquina do nosso usuário.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E93B7D-1D8E-48CF-9990-C98A2E109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173" y="3209679"/>
            <a:ext cx="215295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DATAS?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2"/>
            <a:ext cx="8178206" cy="283527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Temos métodos para extrair cada parte das informações disponíveis neste classe, assim podemos personalizar a exibição das informações 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getDate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este método retorna o dia corrente.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F94202A-4357-4927-8587-3AD24A008BA0}"/>
              </a:ext>
            </a:extLst>
          </p:cNvPr>
          <p:cNvSpPr txBox="1">
            <a:spLocks/>
          </p:cNvSpPr>
          <p:nvPr/>
        </p:nvSpPr>
        <p:spPr>
          <a:xfrm>
            <a:off x="482896" y="3591788"/>
            <a:ext cx="8178206" cy="1140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6"/>
            </a:solidFill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OBS.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Se quisermos retornar o dia com 2 dígitos, caso menor que dez, temos que formatar a saída.                    Por exemplo:</a:t>
            </a:r>
          </a:p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66ABA2-FC6D-42A2-A9A0-3822AA1D3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632" y="2649668"/>
            <a:ext cx="3591075" cy="8251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7085DC0-BE96-4C6E-914C-DCE196ABF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301" y="3944146"/>
            <a:ext cx="4043802" cy="6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DATAS?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345024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getMonth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este método retorna o mês, mas em forma de vetor, ou seja, começa a contagem a partir do zero.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getFullYear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()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– este método retorna o ano com quatro dígitos.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21564E7-96D1-41FC-9882-340A752AE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640" y="2326981"/>
            <a:ext cx="4357696" cy="6590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5647ED-1C50-4C30-AE35-011F3FB5B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639" y="3780553"/>
            <a:ext cx="4402345" cy="6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DATAS?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1925621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getDay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este método retorna o dia da semana, mas em forma de vetor, ou seja, começa a contagem a partir do zero. Se quisermos o dia devemos utilizar um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array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2F6C3DD-8B89-4270-BC69-E2E1513F7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17" y="2642223"/>
            <a:ext cx="7015595" cy="150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DATAS?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129551"/>
            <a:ext cx="8178206" cy="2463503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também modificar estes valores: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setDate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Seta novos valores na data em dias.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C5B686-6539-413B-9CCA-72BD3A2ED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602" y="2574131"/>
            <a:ext cx="4584796" cy="15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COMO TRABALHAR COM DATAS?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6" y="941759"/>
            <a:ext cx="8178206" cy="2485018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setMonth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Seta novos valores na data em meses.</a:t>
            </a: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500"/>
              </a:lnSpc>
              <a:spcAft>
                <a:spcPts val="1320"/>
              </a:spcAft>
              <a:buNone/>
            </a:pPr>
            <a:endParaRPr lang="pt-BR" sz="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800" b="1" dirty="0" err="1">
                <a:solidFill>
                  <a:srgbClr val="FF0066"/>
                </a:solidFill>
                <a:latin typeface="Gotham HTF Light" pitchFamily="50" charset="0"/>
              </a:rPr>
              <a:t>setFullYear</a:t>
            </a:r>
            <a:r>
              <a:rPr lang="pt-BR" sz="1800" b="1" dirty="0">
                <a:solidFill>
                  <a:srgbClr val="FF0066"/>
                </a:solidFill>
                <a:latin typeface="Gotham HTF Light" pitchFamily="50" charset="0"/>
              </a:rPr>
              <a:t>( )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– Seta novos valores na data em anos.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5DCFAE-9D5B-436E-BFA5-DA498EBF3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42" y="1421693"/>
            <a:ext cx="4360493" cy="149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9AFDE8-4B4D-4785-B789-A40643BD9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342" y="3420868"/>
            <a:ext cx="5029322" cy="14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724</Words>
  <Application>Microsoft Office PowerPoint</Application>
  <PresentationFormat>Personalizar</PresentationFormat>
  <Paragraphs>111</Paragraphs>
  <Slides>24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Luis Carlos de Souza Silva</cp:lastModifiedBy>
  <cp:revision>217</cp:revision>
  <dcterms:created xsi:type="dcterms:W3CDTF">2019-02-15T12:16:11Z</dcterms:created>
  <dcterms:modified xsi:type="dcterms:W3CDTF">2021-05-24T00:48:54Z</dcterms:modified>
</cp:coreProperties>
</file>