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73" r:id="rId2"/>
    <p:sldId id="290" r:id="rId3"/>
    <p:sldId id="300" r:id="rId4"/>
    <p:sldId id="481" r:id="rId5"/>
    <p:sldId id="482" r:id="rId6"/>
    <p:sldId id="483" r:id="rId7"/>
    <p:sldId id="486" r:id="rId8"/>
    <p:sldId id="487" r:id="rId9"/>
    <p:sldId id="488" r:id="rId10"/>
    <p:sldId id="484" r:id="rId11"/>
    <p:sldId id="485" r:id="rId12"/>
    <p:sldId id="490" r:id="rId13"/>
    <p:sldId id="492" r:id="rId14"/>
    <p:sldId id="493" r:id="rId15"/>
    <p:sldId id="494" r:id="rId16"/>
    <p:sldId id="495" r:id="rId17"/>
    <p:sldId id="496" r:id="rId18"/>
    <p:sldId id="497" r:id="rId19"/>
    <p:sldId id="279" r:id="rId20"/>
    <p:sldId id="295" r:id="rId2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27BED1"/>
    <a:srgbClr val="9966FF"/>
    <a:srgbClr val="FF7171"/>
    <a:srgbClr val="000000"/>
    <a:srgbClr val="3F484E"/>
    <a:srgbClr val="384045"/>
    <a:srgbClr val="6B7981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6" autoAdjust="0"/>
    <p:restoredTop sz="96144" autoAdjust="0"/>
  </p:normalViewPr>
  <p:slideViewPr>
    <p:cSldViewPr snapToGrid="0">
      <p:cViewPr varScale="1">
        <p:scale>
          <a:sx n="95" d="100"/>
          <a:sy n="95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81CE-FB94-4248-B4E5-3C486FF8B8C5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A24E-4142-4E5E-8C4B-7360D5813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8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5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5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1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8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6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3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1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9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1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7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6B1E-A4B4-41C3-B48A-C45C13CD585D}" type="datetimeFigureOut">
              <a:rPr lang="pt-BR" smtClean="0"/>
              <a:t>22/08/2021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F244A-776D-FD48-9FEA-6CB471A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" y="218928"/>
            <a:ext cx="8696814" cy="4707231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490F49-5D15-446D-9A50-E423390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93" y="2104860"/>
            <a:ext cx="3203927" cy="8618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028DAC-D97E-4957-9DB3-1CAFC9B9EA98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5245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MAP(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método </a:t>
            </a:r>
            <a:r>
              <a:rPr lang="pt-BR" dirty="0" err="1">
                <a:solidFill>
                  <a:schemeClr val="bg1"/>
                </a:solidFill>
              </a:rPr>
              <a:t>map</a:t>
            </a:r>
            <a:r>
              <a:rPr lang="pt-BR" dirty="0">
                <a:solidFill>
                  <a:schemeClr val="bg1"/>
                </a:solidFill>
              </a:rPr>
              <a:t> permite criar um novo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a partir de um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já existente, podendo manipular seu conteúdo através de uma função de </a:t>
            </a:r>
            <a:r>
              <a:rPr lang="pt-BR" dirty="0" err="1">
                <a:solidFill>
                  <a:schemeClr val="bg1"/>
                </a:solidFill>
              </a:rPr>
              <a:t>callback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EA2B813-0FDA-4192-BB75-8547A5A75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07" y="1790128"/>
            <a:ext cx="6979525" cy="31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MAP(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No método </a:t>
            </a:r>
            <a:r>
              <a:rPr lang="pt-BR" dirty="0" err="1">
                <a:solidFill>
                  <a:schemeClr val="bg1"/>
                </a:solidFill>
              </a:rPr>
              <a:t>map</a:t>
            </a:r>
            <a:r>
              <a:rPr lang="pt-BR" dirty="0">
                <a:solidFill>
                  <a:schemeClr val="bg1"/>
                </a:solidFill>
              </a:rPr>
              <a:t>, a função de call-back também pode receber um segundo parâmetro, se é a posição do elemento no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, podendo ser usado para criar uma identificação única do elemento..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16EB7CF1-C31F-45B6-8042-19DECF977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696" y="2343354"/>
            <a:ext cx="522995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FILTER(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Se precisarmos criar um novo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a partir de um primeiro, mas somente com valores específicos podemos usar o método </a:t>
            </a:r>
            <a:r>
              <a:rPr lang="pt-BR" dirty="0" err="1">
                <a:solidFill>
                  <a:schemeClr val="bg1"/>
                </a:solidFill>
              </a:rPr>
              <a:t>filter</a:t>
            </a:r>
            <a:r>
              <a:rPr lang="pt-BR" dirty="0">
                <a:solidFill>
                  <a:schemeClr val="bg1"/>
                </a:solidFill>
              </a:rPr>
              <a:t>, que percorre 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fazendo a validação contida na função de </a:t>
            </a:r>
            <a:r>
              <a:rPr lang="pt-BR" dirty="0" err="1">
                <a:solidFill>
                  <a:schemeClr val="bg1"/>
                </a:solidFill>
              </a:rPr>
              <a:t>callback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802E6AD-E320-430C-8E06-F5C14193E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783" y="2262897"/>
            <a:ext cx="5758887" cy="198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FILTER(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Ainda conhecendo o </a:t>
            </a:r>
            <a:r>
              <a:rPr lang="pt-BR" dirty="0" err="1">
                <a:solidFill>
                  <a:schemeClr val="bg1"/>
                </a:solidFill>
              </a:rPr>
              <a:t>filter</a:t>
            </a:r>
            <a:r>
              <a:rPr lang="pt-BR" dirty="0">
                <a:solidFill>
                  <a:schemeClr val="bg1"/>
                </a:solidFill>
              </a:rPr>
              <a:t>, ele pode receber 3 valores como parâmetro: o item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, o índice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e o próprio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Aqui estamos percorrendo 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, e pegando apenas a primeira fruta de cada tipo.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1D3144F-1C1B-449B-9677-B0D944FAC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28" y="2768565"/>
            <a:ext cx="7230484" cy="110505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76A5C0-B880-4EEB-AC9E-7CB668351779}"/>
              </a:ext>
            </a:extLst>
          </p:cNvPr>
          <p:cNvSpPr txBox="1"/>
          <p:nvPr/>
        </p:nvSpPr>
        <p:spPr>
          <a:xfrm>
            <a:off x="2584198" y="2062006"/>
            <a:ext cx="16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Item verificado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F80FE1E-67FB-4982-9684-7F81EACB794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3419079" y="2431338"/>
            <a:ext cx="1314662" cy="4104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46067D-7883-4504-B314-AA0AF8105D06}"/>
              </a:ext>
            </a:extLst>
          </p:cNvPr>
          <p:cNvSpPr txBox="1"/>
          <p:nvPr/>
        </p:nvSpPr>
        <p:spPr>
          <a:xfrm>
            <a:off x="3836519" y="1904923"/>
            <a:ext cx="16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índice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6A32E7-A81C-4397-8397-7678668D8516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4671400" y="2274255"/>
            <a:ext cx="530490" cy="58896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A3B73-9003-45DF-9E2E-9E42B55E351F}"/>
              </a:ext>
            </a:extLst>
          </p:cNvPr>
          <p:cNvSpPr txBox="1"/>
          <p:nvPr/>
        </p:nvSpPr>
        <p:spPr>
          <a:xfrm>
            <a:off x="5726692" y="2094110"/>
            <a:ext cx="18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percorrido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244C11-E82B-4E00-AA99-49B27AB36219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639059" y="2463442"/>
            <a:ext cx="992951" cy="4051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8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REDUCE(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B0A4AF8E-94D0-4A7C-98B7-22B71E46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22" y="2681883"/>
            <a:ext cx="8192643" cy="210531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método </a:t>
            </a:r>
            <a:r>
              <a:rPr lang="pt-BR" dirty="0" err="1">
                <a:solidFill>
                  <a:schemeClr val="bg1"/>
                </a:solidFill>
              </a:rPr>
              <a:t>reduce</a:t>
            </a:r>
            <a:r>
              <a:rPr lang="pt-BR" dirty="0">
                <a:solidFill>
                  <a:schemeClr val="bg1"/>
                </a:solidFill>
              </a:rPr>
              <a:t> executa uma função de call-back para cada interação da passagem pelo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retornando um único valor. Na função de </a:t>
            </a:r>
            <a:r>
              <a:rPr lang="pt-BR" dirty="0" err="1">
                <a:solidFill>
                  <a:schemeClr val="bg1"/>
                </a:solidFill>
              </a:rPr>
              <a:t>callback</a:t>
            </a:r>
            <a:r>
              <a:rPr lang="pt-BR" dirty="0">
                <a:solidFill>
                  <a:schemeClr val="bg1"/>
                </a:solidFill>
              </a:rPr>
              <a:t> ele espera receber até 4 parâmetros: valor Anterior ou acumulador, valor atual, índice e 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percorrido. No exemplo abaixo só estaremos usando os dois primeiros. Devemos também passar o valor inicial.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76A5C0-B880-4EEB-AC9E-7CB668351779}"/>
              </a:ext>
            </a:extLst>
          </p:cNvPr>
          <p:cNvSpPr txBox="1"/>
          <p:nvPr/>
        </p:nvSpPr>
        <p:spPr>
          <a:xfrm>
            <a:off x="3293191" y="2928396"/>
            <a:ext cx="16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Valor acumulado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F80FE1E-67FB-4982-9684-7F81EACB7947}"/>
              </a:ext>
            </a:extLst>
          </p:cNvPr>
          <p:cNvCxnSpPr>
            <a:cxnSpLocks/>
          </p:cNvCxnSpPr>
          <p:nvPr/>
        </p:nvCxnSpPr>
        <p:spPr>
          <a:xfrm flipH="1" flipV="1">
            <a:off x="4190413" y="3537451"/>
            <a:ext cx="111592" cy="68929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46067D-7883-4504-B314-AA0AF8105D06}"/>
              </a:ext>
            </a:extLst>
          </p:cNvPr>
          <p:cNvSpPr txBox="1"/>
          <p:nvPr/>
        </p:nvSpPr>
        <p:spPr>
          <a:xfrm>
            <a:off x="4450391" y="2995453"/>
            <a:ext cx="146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Elemento atual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6A32E7-A81C-4397-8397-7678668D8516}"/>
              </a:ext>
            </a:extLst>
          </p:cNvPr>
          <p:cNvCxnSpPr>
            <a:cxnSpLocks/>
          </p:cNvCxnSpPr>
          <p:nvPr/>
        </p:nvCxnSpPr>
        <p:spPr>
          <a:xfrm flipV="1">
            <a:off x="5183364" y="3574727"/>
            <a:ext cx="0" cy="7302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48A3B73-9003-45DF-9E2E-9E42B55E351F}"/>
              </a:ext>
            </a:extLst>
          </p:cNvPr>
          <p:cNvSpPr txBox="1"/>
          <p:nvPr/>
        </p:nvSpPr>
        <p:spPr>
          <a:xfrm>
            <a:off x="6902067" y="3263362"/>
            <a:ext cx="18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Valor inicial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244C11-E82B-4E00-AA99-49B27AB36219}"/>
              </a:ext>
            </a:extLst>
          </p:cNvPr>
          <p:cNvCxnSpPr>
            <a:cxnSpLocks/>
          </p:cNvCxnSpPr>
          <p:nvPr/>
        </p:nvCxnSpPr>
        <p:spPr>
          <a:xfrm flipH="1" flipV="1">
            <a:off x="7780922" y="3574727"/>
            <a:ext cx="587420" cy="6520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3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EVERY(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B494E52-4B8B-45E8-BB83-21363FDA3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31" y="2340061"/>
            <a:ext cx="6820852" cy="2133898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método </a:t>
            </a:r>
            <a:r>
              <a:rPr lang="pt-BR" dirty="0" err="1">
                <a:solidFill>
                  <a:schemeClr val="bg1"/>
                </a:solidFill>
              </a:rPr>
              <a:t>every</a:t>
            </a:r>
            <a:r>
              <a:rPr lang="pt-BR" dirty="0">
                <a:solidFill>
                  <a:schemeClr val="bg1"/>
                </a:solidFill>
              </a:rPr>
              <a:t> testa se todos os elementos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 passam pelo teste implementado pela função fornecida, retornando assim um valor </a:t>
            </a:r>
            <a:r>
              <a:rPr lang="pt-BR" dirty="0" err="1">
                <a:solidFill>
                  <a:schemeClr val="bg1"/>
                </a:solidFill>
              </a:rPr>
              <a:t>boleano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6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SOME(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método some testa se ao menos um dos elementos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passa no teste lógico, retornando um </a:t>
            </a:r>
            <a:r>
              <a:rPr lang="pt-BR" dirty="0" err="1">
                <a:solidFill>
                  <a:schemeClr val="bg1"/>
                </a:solidFill>
              </a:rPr>
              <a:t>boleano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6BE147AE-6E91-46AF-A77B-47B07CCB5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329" y="2236110"/>
            <a:ext cx="558242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FIND(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204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método </a:t>
            </a:r>
            <a:r>
              <a:rPr lang="pt-BR" dirty="0" err="1">
                <a:solidFill>
                  <a:schemeClr val="bg1"/>
                </a:solidFill>
              </a:rPr>
              <a:t>find</a:t>
            </a:r>
            <a:r>
              <a:rPr lang="pt-BR" dirty="0">
                <a:solidFill>
                  <a:schemeClr val="bg1"/>
                </a:solidFill>
              </a:rPr>
              <a:t> retorna o primeiro elemento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que atender ao teste imposto pela função </a:t>
            </a:r>
            <a:r>
              <a:rPr lang="pt-BR" dirty="0" err="1">
                <a:solidFill>
                  <a:schemeClr val="bg1"/>
                </a:solidFill>
              </a:rPr>
              <a:t>callback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EFED6D9A-8F45-4FB9-9CD0-65CE05486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305" y="2079157"/>
            <a:ext cx="632548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0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– método INCLUDES(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2048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método includes verifica se um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contém ou não um determinado elemento  e retorna um </a:t>
            </a:r>
            <a:r>
              <a:rPr lang="pt-BR" dirty="0" err="1">
                <a:solidFill>
                  <a:schemeClr val="bg1"/>
                </a:solidFill>
              </a:rPr>
              <a:t>boleano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Repare que neste exemplo usamos o includes em uma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, que é um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de caracteres.</a:t>
            </a: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5A27CCF-E37C-425D-B64D-11D478E06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09" y="2187412"/>
            <a:ext cx="751627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B79C9-DE39-7843-BC03-4841AAB5A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" y="0"/>
            <a:ext cx="9143492" cy="514508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8DA81EEF-A1C4-524C-8291-9FD6FF5F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5350"/>
            <a:ext cx="6858001" cy="50899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kern="1600" cap="all" spc="115" dirty="0">
                <a:solidFill>
                  <a:srgbClr val="FF0066"/>
                </a:solidFill>
                <a:latin typeface="+mn-lt"/>
              </a:rPr>
              <a:t>Duvidas</a:t>
            </a:r>
          </a:p>
        </p:txBody>
      </p:sp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B24C156A-6256-44A8-B726-DB00055C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70" y="1330538"/>
            <a:ext cx="3070660" cy="3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>
            <a:extLst>
              <a:ext uri="{FF2B5EF4-FFF2-40B4-BE49-F238E27FC236}">
                <a16:creationId xmlns:a16="http://schemas.microsoft.com/office/drawing/2014/main" id="{614A65A8-D4BC-4DF4-9DC7-0CD9686B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588"/>
            <a:ext cx="9144000" cy="5143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C18692F-CF02-406D-BD9E-8E5914426C03}"/>
              </a:ext>
            </a:extLst>
          </p:cNvPr>
          <p:cNvSpPr txBox="1"/>
          <p:nvPr/>
        </p:nvSpPr>
        <p:spPr>
          <a:xfrm>
            <a:off x="2059912" y="1780234"/>
            <a:ext cx="536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223C9F-7E2A-41C4-B375-FC992D4229C2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Luís Carlos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0FA4B-8F9F-4E8D-BBDD-19D04D7A3F5A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lsilva@fiap.com.br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5BE19-B068-4D3F-BC62-251BDCE1FDD7}"/>
              </a:ext>
            </a:extLst>
          </p:cNvPr>
          <p:cNvSpPr txBox="1"/>
          <p:nvPr/>
        </p:nvSpPr>
        <p:spPr>
          <a:xfrm>
            <a:off x="1719350" y="137682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30CE9-F3D3-458A-96BC-1FE3B2538F55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Alexandre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D6EED5-88A0-4420-BC4A-663354E7C2F6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17104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15304-14FF-1C4D-AB55-737A80A8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8" y="173962"/>
            <a:ext cx="8696814" cy="4707231"/>
          </a:xfrm>
          <a:prstGeom prst="rect">
            <a:avLst/>
          </a:prstGeom>
        </p:spPr>
      </p:pic>
      <p:pic>
        <p:nvPicPr>
          <p:cNvPr id="7" name="Imagem 1">
            <a:extLst>
              <a:ext uri="{FF2B5EF4-FFF2-40B4-BE49-F238E27FC236}">
                <a16:creationId xmlns:a16="http://schemas.microsoft.com/office/drawing/2014/main" id="{AF434CA7-D972-404F-932B-7C980E1E9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240" y="848818"/>
            <a:ext cx="3203927" cy="861857"/>
          </a:xfrm>
          <a:prstGeom prst="rect">
            <a:avLst/>
          </a:prstGeom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0671189A-1EFC-405A-B711-45F798EA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9" y="2017640"/>
            <a:ext cx="8090628" cy="147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Copyright © 2015 - 2021  Prof. Luís Carlos S. Silva</a:t>
            </a:r>
          </a:p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                                              Prof. Alexandre Carlos de Jesus</a:t>
            </a:r>
          </a:p>
          <a:p>
            <a:pPr>
              <a:defRPr/>
            </a:pPr>
            <a:endParaRPr kumimoji="1" lang="en-US" sz="1600" dirty="0">
              <a:solidFill>
                <a:schemeClr val="bg1">
                  <a:lumMod val="65000"/>
                </a:schemeClr>
              </a:solidFill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Todos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deste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sem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o </a:t>
            </a:r>
            <a:r>
              <a:rPr kumimoji="1" lang="pt-BR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autor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).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D47819-10C7-400C-9748-993B536AD054}"/>
              </a:ext>
            </a:extLst>
          </p:cNvPr>
          <p:cNvSpPr/>
          <p:nvPr/>
        </p:nvSpPr>
        <p:spPr>
          <a:xfrm>
            <a:off x="466613" y="2086599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darmos procedimento e aumentar as possibilidades de uso do nosso código, vamos entender melhor como manipular </a:t>
            </a:r>
            <a:r>
              <a:rPr lang="pt-BR" dirty="0" err="1">
                <a:solidFill>
                  <a:schemeClr val="bg1"/>
                </a:solidFill>
              </a:rPr>
              <a:t>arrays</a:t>
            </a:r>
            <a:r>
              <a:rPr lang="pt-BR" dirty="0">
                <a:solidFill>
                  <a:schemeClr val="bg1"/>
                </a:solidFill>
              </a:rPr>
              <a:t>. Um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nada mais é que uma variável onde é possível armazenar vários valores, isso nos possibilita trabalhar com grandes quantidades de informações de um determinado tipo de forma mais simples, leve e performática.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Obs. Imagine se fossem dezenas ou centenas de valores....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4167439" y="2461879"/>
            <a:ext cx="434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Usando variáveis simples para armazenar valores do mesmo tipo.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3251C5-5837-4C9F-A5D2-E8886835232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335287" y="2785045"/>
            <a:ext cx="1832152" cy="37766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1D65C654-E9A3-4ADF-92D0-60A7A3CF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07" y="3679230"/>
            <a:ext cx="3524742" cy="49536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02BE54-7020-48DC-87E7-FA3303D76807}"/>
              </a:ext>
            </a:extLst>
          </p:cNvPr>
          <p:cNvSpPr txBox="1"/>
          <p:nvPr/>
        </p:nvSpPr>
        <p:spPr>
          <a:xfrm>
            <a:off x="4691038" y="3690618"/>
            <a:ext cx="298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Usando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para armazenar valores do mesmo tipo.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A742956-B5BB-41BA-8D6B-89F730A725E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780349" y="3926915"/>
            <a:ext cx="910689" cy="8686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BD9D8705-2DA6-45A4-90DE-2837043EE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84" y="2708774"/>
            <a:ext cx="1991003" cy="809738"/>
          </a:xfrm>
          <a:prstGeom prst="rect">
            <a:avLst/>
          </a:prstGeom>
        </p:spPr>
      </p:pic>
      <p:pic>
        <p:nvPicPr>
          <p:cNvPr id="23" name="Picture 4" descr="JavaScript Logo - LogoDix">
            <a:extLst>
              <a:ext uri="{FF2B5EF4-FFF2-40B4-BE49-F238E27FC236}">
                <a16:creationId xmlns:a16="http://schemas.microsoft.com/office/drawing/2014/main" id="{BF26AEA1-1F69-4A52-8473-1474A731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9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Neste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podemos guardar qualquer tipo de elemento, desde uma simples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, outros </a:t>
            </a:r>
            <a:r>
              <a:rPr lang="pt-BR" dirty="0" err="1">
                <a:solidFill>
                  <a:schemeClr val="bg1"/>
                </a:solidFill>
              </a:rPr>
              <a:t>arrays</a:t>
            </a:r>
            <a:r>
              <a:rPr lang="pt-BR" dirty="0">
                <a:solidFill>
                  <a:schemeClr val="bg1"/>
                </a:solidFill>
              </a:rPr>
              <a:t> ou até objetos.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6440993" y="2514273"/>
            <a:ext cx="24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arrays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3251C5-5837-4C9F-A5D2-E8886835232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76413" y="2698939"/>
            <a:ext cx="964580" cy="32330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1D65C654-E9A3-4ADF-92D0-60A7A3CF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43" y="2077175"/>
            <a:ext cx="3524742" cy="49536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02BE54-7020-48DC-87E7-FA3303D76807}"/>
              </a:ext>
            </a:extLst>
          </p:cNvPr>
          <p:cNvSpPr txBox="1"/>
          <p:nvPr/>
        </p:nvSpPr>
        <p:spPr>
          <a:xfrm>
            <a:off x="5042732" y="1753514"/>
            <a:ext cx="172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de </a:t>
            </a:r>
            <a:r>
              <a:rPr lang="pt-BR" dirty="0" err="1">
                <a:solidFill>
                  <a:schemeClr val="bg1"/>
                </a:solidFill>
              </a:rPr>
              <a:t>strings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A742956-B5BB-41BA-8D6B-89F730A725E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018885" y="1938180"/>
            <a:ext cx="1023847" cy="38668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2E487B2B-71C1-4835-A359-BBE7664E8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43" y="2837439"/>
            <a:ext cx="4982270" cy="390580"/>
          </a:xfrm>
          <a:prstGeom prst="rect">
            <a:avLst/>
          </a:prstGeom>
        </p:spPr>
      </p:pic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1E07D0C5-D7B4-4CBD-B17F-7907D49EB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43" y="3466037"/>
            <a:ext cx="3915321" cy="123842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CD6C9E-9263-44E8-8BFD-CBAE578311EC}"/>
              </a:ext>
            </a:extLst>
          </p:cNvPr>
          <p:cNvSpPr txBox="1"/>
          <p:nvPr/>
        </p:nvSpPr>
        <p:spPr>
          <a:xfrm>
            <a:off x="5347400" y="3550922"/>
            <a:ext cx="24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de objetos.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81E8351-1B82-4024-AA2D-4F193EC8A6F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382820" y="3735588"/>
            <a:ext cx="964580" cy="32330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JavaScript Logo - LogoDix">
            <a:extLst>
              <a:ext uri="{FF2B5EF4-FFF2-40B4-BE49-F238E27FC236}">
                <a16:creationId xmlns:a16="http://schemas.microsoft.com/office/drawing/2014/main" id="{4F1EEEBD-6820-4520-AE84-BF26C5AEB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28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PUSH(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inserirmos um novo elemento a nosso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, podemos inserir alocar na próxima posição, ou pedirmos para que ele faça isso por nós utilizando o método </a:t>
            </a:r>
            <a:r>
              <a:rPr lang="pt-BR" dirty="0" err="1">
                <a:solidFill>
                  <a:schemeClr val="bg1"/>
                </a:solidFill>
              </a:rPr>
              <a:t>push</a:t>
            </a:r>
            <a:r>
              <a:rPr lang="pt-BR" dirty="0">
                <a:solidFill>
                  <a:schemeClr val="bg1"/>
                </a:solidFill>
              </a:rPr>
              <a:t>().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5976171" y="3421242"/>
            <a:ext cx="240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Ultilizando</a:t>
            </a:r>
            <a:r>
              <a:rPr lang="pt-BR" dirty="0">
                <a:solidFill>
                  <a:schemeClr val="bg1"/>
                </a:solidFill>
              </a:rPr>
              <a:t> o método </a:t>
            </a:r>
            <a:r>
              <a:rPr lang="pt-BR" dirty="0" err="1">
                <a:solidFill>
                  <a:schemeClr val="bg1"/>
                </a:solidFill>
              </a:rPr>
              <a:t>push</a:t>
            </a:r>
            <a:r>
              <a:rPr lang="pt-BR" dirty="0">
                <a:solidFill>
                  <a:schemeClr val="bg1"/>
                </a:solidFill>
              </a:rPr>
              <a:t>( ).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3251C5-5837-4C9F-A5D2-E8886835232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11591" y="3744408"/>
            <a:ext cx="964580" cy="18480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602BE54-7020-48DC-87E7-FA3303D76807}"/>
              </a:ext>
            </a:extLst>
          </p:cNvPr>
          <p:cNvSpPr txBox="1"/>
          <p:nvPr/>
        </p:nvSpPr>
        <p:spPr>
          <a:xfrm>
            <a:off x="6278734" y="2340817"/>
            <a:ext cx="241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Adicionando uma nova posição ao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A742956-B5BB-41BA-8D6B-89F730A725E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54888" y="2663983"/>
            <a:ext cx="1023846" cy="2481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4A003E6C-1D16-4028-9B16-BC4D7B9B6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86" y="2450970"/>
            <a:ext cx="4848902" cy="619211"/>
          </a:xfrm>
          <a:prstGeom prst="rect">
            <a:avLst/>
          </a:prstGeom>
        </p:spPr>
      </p:pic>
      <p:pic>
        <p:nvPicPr>
          <p:cNvPr id="12" name="Imagem 11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C1A1D18-B47A-44E6-BC22-3FC11F617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987" y="3514846"/>
            <a:ext cx="4680154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SORT( ) e POP(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Podemos ordenar o conteúdo dos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, utilizando o método </a:t>
            </a:r>
            <a:r>
              <a:rPr lang="pt-BR" dirty="0" err="1">
                <a:solidFill>
                  <a:schemeClr val="bg1"/>
                </a:solidFill>
              </a:rPr>
              <a:t>sort</a:t>
            </a:r>
            <a:r>
              <a:rPr lang="pt-BR" dirty="0">
                <a:solidFill>
                  <a:schemeClr val="bg1"/>
                </a:solidFill>
              </a:rPr>
              <a:t>( ), perceba que agora está em ordem alfabética.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1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Se precisarmos remover o último elemento, podemos usar o método pop( ), ao remover o último elemento, nós podemos guarda-lo em outra variável se quisermos.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F32DA1D-1FE7-47EA-A043-BAFDE6B8A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305" y="1936287"/>
            <a:ext cx="6401693" cy="762106"/>
          </a:xfrm>
          <a:prstGeom prst="rect">
            <a:avLst/>
          </a:prstGeom>
        </p:spPr>
      </p:pic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B73263C6-8866-48BC-9CC7-1AC1A332C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2638" y="3674127"/>
            <a:ext cx="5525271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UNSHIFT( ) e SHIFT(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Podemos inserir um elemento na posição inicial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com o método </a:t>
            </a:r>
            <a:r>
              <a:rPr lang="pt-BR" dirty="0" err="1">
                <a:solidFill>
                  <a:schemeClr val="bg1"/>
                </a:solidFill>
              </a:rPr>
              <a:t>unshift</a:t>
            </a:r>
            <a:r>
              <a:rPr lang="pt-BR" dirty="0">
                <a:solidFill>
                  <a:schemeClr val="bg1"/>
                </a:solidFill>
              </a:rPr>
              <a:t>( ).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1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E para remover o elemento da primeira posição usamos o método shift( ).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0032DF-9AD4-4038-BAFE-19D6F1C2E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697" y="1716429"/>
            <a:ext cx="6401693" cy="685896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id="{2742D19D-D5DE-4EC9-A32D-A73F9E03A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697" y="3105643"/>
            <a:ext cx="558242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SPLICE(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Se quisermos alterar ou remover um ou mais elementos de uma posição específica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 podemos utilizar o método </a:t>
            </a:r>
            <a:r>
              <a:rPr lang="pt-BR" dirty="0" err="1">
                <a:solidFill>
                  <a:schemeClr val="bg1"/>
                </a:solidFill>
              </a:rPr>
              <a:t>splice</a:t>
            </a:r>
            <a:r>
              <a:rPr lang="pt-BR" dirty="0">
                <a:solidFill>
                  <a:schemeClr val="bg1"/>
                </a:solidFill>
              </a:rPr>
              <a:t>( ). 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628A67A-79D4-41F0-ACD6-1A11AFEAB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584" y="3050672"/>
            <a:ext cx="7052348" cy="9107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849A14-AEBA-4A85-970C-BC8CB78D9789}"/>
              </a:ext>
            </a:extLst>
          </p:cNvPr>
          <p:cNvSpPr txBox="1"/>
          <p:nvPr/>
        </p:nvSpPr>
        <p:spPr>
          <a:xfrm>
            <a:off x="445168" y="2167363"/>
            <a:ext cx="16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Posição inicial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683ECE0-0830-4498-A471-0CD869BBE363}"/>
              </a:ext>
            </a:extLst>
          </p:cNvPr>
          <p:cNvCxnSpPr>
            <a:cxnSpLocks/>
          </p:cNvCxnSpPr>
          <p:nvPr/>
        </p:nvCxnSpPr>
        <p:spPr>
          <a:xfrm flipH="1" flipV="1">
            <a:off x="1294305" y="2493889"/>
            <a:ext cx="1027790" cy="81479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F96363-125B-4B3A-B39B-CBD174E91BD9}"/>
              </a:ext>
            </a:extLst>
          </p:cNvPr>
          <p:cNvSpPr txBox="1"/>
          <p:nvPr/>
        </p:nvSpPr>
        <p:spPr>
          <a:xfrm>
            <a:off x="2129186" y="1890364"/>
            <a:ext cx="16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Quantidade de elementos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BBBEB1-0002-4130-A096-BE078B8327AD}"/>
              </a:ext>
            </a:extLst>
          </p:cNvPr>
          <p:cNvCxnSpPr>
            <a:cxnSpLocks/>
          </p:cNvCxnSpPr>
          <p:nvPr/>
        </p:nvCxnSpPr>
        <p:spPr>
          <a:xfrm flipV="1">
            <a:off x="2619203" y="2493889"/>
            <a:ext cx="344864" cy="7494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220AF08-639A-4AA2-96D6-596A4CD193AB}"/>
              </a:ext>
            </a:extLst>
          </p:cNvPr>
          <p:cNvSpPr txBox="1"/>
          <p:nvPr/>
        </p:nvSpPr>
        <p:spPr>
          <a:xfrm>
            <a:off x="3947464" y="2045164"/>
            <a:ext cx="16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Novos valores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717D473-03F7-4686-9851-D1CFDD782BA7}"/>
              </a:ext>
            </a:extLst>
          </p:cNvPr>
          <p:cNvCxnSpPr>
            <a:cxnSpLocks/>
          </p:cNvCxnSpPr>
          <p:nvPr/>
        </p:nvCxnSpPr>
        <p:spPr>
          <a:xfrm flipV="1">
            <a:off x="3319748" y="2447722"/>
            <a:ext cx="1462597" cy="7956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7CBBDF8-D459-47DB-B072-9E50D0CA4FB4}"/>
              </a:ext>
            </a:extLst>
          </p:cNvPr>
          <p:cNvCxnSpPr>
            <a:cxnSpLocks/>
          </p:cNvCxnSpPr>
          <p:nvPr/>
        </p:nvCxnSpPr>
        <p:spPr>
          <a:xfrm flipV="1">
            <a:off x="4405975" y="2447722"/>
            <a:ext cx="376370" cy="7956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64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Manipulação de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Array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SPLICE( )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Com </a:t>
            </a:r>
            <a:r>
              <a:rPr lang="pt-BR" dirty="0" err="1">
                <a:solidFill>
                  <a:schemeClr val="bg1"/>
                </a:solidFill>
              </a:rPr>
              <a:t>splice</a:t>
            </a:r>
            <a:r>
              <a:rPr lang="pt-BR" dirty="0">
                <a:solidFill>
                  <a:schemeClr val="bg1"/>
                </a:solidFill>
              </a:rPr>
              <a:t> também podemos apagar um ou mais itens do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Perceba que como não passamos os valores para substituir ele acaba apagando apenas 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6" name="Picture 4" descr="JavaScript Logo - LogoDix">
            <a:extLst>
              <a:ext uri="{FF2B5EF4-FFF2-40B4-BE49-F238E27FC236}">
                <a16:creationId xmlns:a16="http://schemas.microsoft.com/office/drawing/2014/main" id="{A84C8803-AADC-4231-B66A-15898D49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14" y="253909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D849A14-AEBA-4A85-970C-BC8CB78D9789}"/>
              </a:ext>
            </a:extLst>
          </p:cNvPr>
          <p:cNvSpPr txBox="1"/>
          <p:nvPr/>
        </p:nvSpPr>
        <p:spPr>
          <a:xfrm>
            <a:off x="445168" y="2167363"/>
            <a:ext cx="16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Posição inicial</a:t>
            </a:r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D5818AF5-72A7-431D-826C-8235B8CCE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44" y="3167902"/>
            <a:ext cx="4887007" cy="704948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683ECE0-0830-4498-A471-0CD869BBE363}"/>
              </a:ext>
            </a:extLst>
          </p:cNvPr>
          <p:cNvCxnSpPr>
            <a:cxnSpLocks/>
          </p:cNvCxnSpPr>
          <p:nvPr/>
        </p:nvCxnSpPr>
        <p:spPr>
          <a:xfrm flipH="1" flipV="1">
            <a:off x="1294305" y="2493889"/>
            <a:ext cx="968435" cy="79621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F96363-125B-4B3A-B39B-CBD174E91BD9}"/>
              </a:ext>
            </a:extLst>
          </p:cNvPr>
          <p:cNvSpPr txBox="1"/>
          <p:nvPr/>
        </p:nvSpPr>
        <p:spPr>
          <a:xfrm>
            <a:off x="2129186" y="1890364"/>
            <a:ext cx="16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Quantidade de elementos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1BBBEB1-0002-4130-A096-BE078B8327AD}"/>
              </a:ext>
            </a:extLst>
          </p:cNvPr>
          <p:cNvCxnSpPr>
            <a:cxnSpLocks/>
          </p:cNvCxnSpPr>
          <p:nvPr/>
        </p:nvCxnSpPr>
        <p:spPr>
          <a:xfrm flipV="1">
            <a:off x="2432951" y="2493889"/>
            <a:ext cx="531116" cy="79621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0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6737</TotalTime>
  <Words>1065</Words>
  <Application>Microsoft Office PowerPoint</Application>
  <PresentationFormat>Personalizar</PresentationFormat>
  <Paragraphs>218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Gotham HTF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Duvidas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Adri</dc:creator>
  <cp:lastModifiedBy>Luis Carlos de Souza Silva</cp:lastModifiedBy>
  <cp:revision>252</cp:revision>
  <cp:lastPrinted>2019-04-22T09:47:24Z</cp:lastPrinted>
  <dcterms:created xsi:type="dcterms:W3CDTF">2018-09-06T21:03:44Z</dcterms:created>
  <dcterms:modified xsi:type="dcterms:W3CDTF">2021-08-22T23:22:19Z</dcterms:modified>
</cp:coreProperties>
</file>