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 Black"/>
      <p:bold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ExtraBold"/>
      <p:bold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  <p:embeddedFont>
      <p:font typeface="Comforta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Black-boldItalic.fntdata"/><Relationship Id="rId23" Type="http://schemas.openxmlformats.org/officeDocument/2006/relationships/font" Target="fonts/Montserrat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MontserratExtraBold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35" Type="http://schemas.openxmlformats.org/officeDocument/2006/relationships/font" Target="fonts/Comfortaa-regular.fntdata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Comforta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a53c2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a53c2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a53c201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a53c201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e4f87cc3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e4f87cc3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a53c201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da53c201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4f87cc3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4f87cc3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676d9c5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676d9c5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a53c201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da53c201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a53c201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da53c201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a53c201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da53c201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a53c201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a53c201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a53c20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a53c20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a53c201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a53c20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4f87cc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4f87c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516148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51614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a53c201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a53c201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4f87cc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4f87cc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5161480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5161480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presentation/d/1A9sEOB2phThNlTPiY94Yks5QHGaVrYoHx-Kd5Xktnz8/edit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E18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25" y="1786339"/>
            <a:ext cx="4199651" cy="11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5196400" y="-132075"/>
            <a:ext cx="3533700" cy="4942200"/>
          </a:xfrm>
          <a:prstGeom prst="rect">
            <a:avLst/>
          </a:prstGeom>
          <a:gradFill>
            <a:gsLst>
              <a:gs pos="0">
                <a:srgbClr val="0B5394"/>
              </a:gs>
              <a:gs pos="50000">
                <a:srgbClr val="0B5394"/>
              </a:gs>
              <a:gs pos="50000">
                <a:srgbClr val="9FC5E8"/>
              </a:gs>
              <a:gs pos="100000">
                <a:srgbClr val="9FC5E8"/>
              </a:gs>
            </a:gsLst>
            <a:lin ang="0" scaled="0"/>
          </a:gradFill>
          <a:effectLst>
            <a:outerShdw blurRad="100013" rotWithShape="0" algn="bl" dir="68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SPRINT</a:t>
            </a:r>
            <a:r>
              <a:rPr lang="en" sz="72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72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sz="15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36350" y="2869175"/>
            <a:ext cx="3390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Design</a:t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Idealização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que fazer?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Botar a cabeça pra pensar!!!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 economizar ideias ou ridicularizá-las.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 deve ser o resultado?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Zilhões de ideias ou propostas de solução para a situação todos os pontos levantados no passo anterior.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Dicas para 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Idealizar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Vá além do óbvio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Ir além do óbvias e do convencionais aumenta o potencial de inovação das soluções propostas.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Quantidade e não qualidade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Quanto maior, melhor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Ideias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diferentes, “estranhas”, são super bem-vindas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Nada, mas nada mesmo de julgamento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Prototipação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que fazer?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Produzir versões simples do(s) produto(s) ou seus componentes;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Testar com o time ou com os usuários/clientes finais;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	Voltar à alguma fase, caso os resultados não sejam satisfatórios.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 deve ser o resultado?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 modelo testável do(s) produto(s) ou componentes.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Dicas para 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Prototipar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Comece a Construir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Mesmo se você não tem certeza do que está fazendo, o ato de pegar alguns materiais (papel, fita e outros tipos de objetos são uma boa maneira de começar!).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 gaste muito tempo em único protótipo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Não se prenda na busca pela perfeição, lembre-se: rápido e sujo.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Construa com o usuário sempre em mente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O que você espera testar com o usuário? Que tipo de comportamento você espera dele? Responder a estas perguntas vai ajudar a centrar a sua prototipagem e ajudá-lo a receber feedback significativo em fase de testes.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4294967295" type="ctrTitle"/>
          </p:nvPr>
        </p:nvSpPr>
        <p:spPr>
          <a:xfrm>
            <a:off x="398950" y="3527000"/>
            <a:ext cx="8328000" cy="114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Técnicas e dicas para melhorar meus layouts!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https://docs.google.com/presentation/d/1A9sEOB2phThNlTPiY94Yks5QHGaVrYoHx-Kd5Xktnz8/edit?usp=sharing</a:t>
            </a:r>
            <a:br>
              <a:rPr lang="en" sz="1200">
                <a:solidFill>
                  <a:srgbClr val="FFFFFF"/>
                </a:solidFill>
              </a:rPr>
            </a:br>
            <a:endParaRPr sz="1200">
              <a:solidFill>
                <a:srgbClr val="FFFFFF"/>
              </a:solidFill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00FF00"/>
              </a:gs>
              <a:gs pos="33000">
                <a:srgbClr val="00FF00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00FF00"/>
              </a:gs>
              <a:gs pos="68000">
                <a:srgbClr val="00FF00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00FF00"/>
              </a:gs>
              <a:gs pos="100000">
                <a:srgbClr val="00FF00"/>
              </a:gs>
            </a:gsLst>
            <a:lin ang="26986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FF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EXTRA!</a:t>
            </a:r>
            <a:endParaRPr sz="4800">
              <a:solidFill>
                <a:srgbClr val="00FF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Testar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que fazer?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Testar, oras!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Polimento do produto.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 deve ser o resultado?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produto final! Weeeee!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Resumão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Empatização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Entender as necessidades humanas envolvidas;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Definição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Re-enquadrar e definir o problema de modo antropocêntrico;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Idealização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Criar muitas idéias em sessões;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Protipação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Criar modelos simples das soluções;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Testar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Desenvolver uma solução para o problema.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3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4294967295" type="ctrTitle"/>
          </p:nvPr>
        </p:nvSpPr>
        <p:spPr>
          <a:xfrm>
            <a:off x="378825" y="1069625"/>
            <a:ext cx="48855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Bora,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Bora,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Bora!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" name="Google Shape;164;p29"/>
          <p:cNvSpPr/>
          <p:nvPr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163" y="3676125"/>
            <a:ext cx="789374" cy="7894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29"/>
          <p:cNvSpPr txBox="1"/>
          <p:nvPr/>
        </p:nvSpPr>
        <p:spPr>
          <a:xfrm>
            <a:off x="378825" y="4607725"/>
            <a:ext cx="8001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Fonte:https://www.interaction-design.org/literature/article/5-stages-in-the-design-thinking-process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36500" y="1648200"/>
            <a:ext cx="4885500" cy="18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Design 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Thinking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4"/>
          <p:cNvSpPr/>
          <p:nvPr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163" y="3676125"/>
            <a:ext cx="789374" cy="7894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Vamos por partes...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Design Thinking é constituído de, basicamente, 5 passos: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3772" y="4352425"/>
            <a:ext cx="572664" cy="572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2638" y="1798288"/>
            <a:ext cx="5858724" cy="21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873600" y="3424225"/>
            <a:ext cx="1189800" cy="22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Empatização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23175" y="3424225"/>
            <a:ext cx="815700" cy="22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Definição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067775" y="3424225"/>
            <a:ext cx="1084800" cy="22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Idealização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152575" y="3424225"/>
            <a:ext cx="1115100" cy="22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Prototipação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290050" y="3424225"/>
            <a:ext cx="755400" cy="22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Teste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Empatização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que fazer?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Consultas com especialistas da área;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Observar, engajar-se e empatizar com o público-alvo;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Esqueça seus pré-conceitos. Enxergue como o cliente/usuário!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 deve ser o resultado?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 quantidade substancial de informações sobre as necessidades e características dos clientes/usuários do produto.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Dicas para 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Empatizar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13375"/>
            <a:ext cx="8520600" cy="3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Procure entender a pessoa para qual você está desenhando a solução</a:t>
            </a: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Ache uma solução para o seu público e não um público para a sua solução.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Pergunte por que</a:t>
            </a: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Mesmo quando você acha que sabe a resposta, pergunte as pessoas por que elas fazem ou dizem coisas. As respostas, por vezes, poderão surpreender.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 sugerir respostas às suas perguntas</a:t>
            </a: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Caso ocorra uma pausa antes da resposta, não ajude o entrevistado sugerindo uma resposta. Isso pode levar o entrevistado a dizer coisas que estão de acordo com as expectativas dele.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 faça perguntas binárias</a:t>
            </a: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Pergunta binária pode ser respondida em uma palavra, e nós estamos buscando estabelecer uma conversa baseada em histórias.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Certifique-se de que você está preparado para capturar</a:t>
            </a: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Procure entrevistar em pares. Se isso não for possível, use um gravador de voz para que você possa envolver, adequadamente, uma pessoa e tomar notas detalhadas, ao mesmo tempo.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4294967295" type="ctrTitle"/>
          </p:nvPr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Empatização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Definição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que fazer?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Analisar e sintetizar as informações obtidas na fase anterior;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 defina o caso como se estivesse envolvido no problema!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 deve ser o resultado?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 visão clara de qual é o problema real (ou problemas…).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Dicas para 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Definir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Identifique as necessidades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Encontre as informações que remetem a necessidades que o usuário reportou ao longo da entrevista relacionado com a experiência que ele tem ou teve no uso do serviço, e lembre-se, necessidades são verbos (atividades e desejos), não substantivos (soluções).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Identificar Insights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Um “Insight” são observações que nos levam a ter ideias.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4294967295" type="ctrTitle"/>
          </p:nvPr>
        </p:nvSpPr>
        <p:spPr>
          <a:xfrm>
            <a:off x="311700" y="3555500"/>
            <a:ext cx="8520600" cy="114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Definição</a:t>
            </a:r>
            <a:br>
              <a:rPr lang="en" sz="1200">
                <a:solidFill>
                  <a:srgbClr val="FFFFFF"/>
                </a:solidFill>
              </a:rPr>
            </a:br>
            <a:endParaRPr sz="1200">
              <a:solidFill>
                <a:srgbClr val="FFFFFF"/>
              </a:solidFill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