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5143500" cx="9144000"/>
  <p:notesSz cx="6858000" cy="9144000"/>
  <p:embeddedFontLst>
    <p:embeddedFont>
      <p:font typeface="Montserrat Black"/>
      <p:bold r:id="rId75"/>
      <p:boldItalic r:id="rId76"/>
    </p:embeddedFont>
    <p:embeddedFont>
      <p:font typeface="Montserrat"/>
      <p:regular r:id="rId77"/>
      <p:bold r:id="rId78"/>
      <p:italic r:id="rId79"/>
      <p:boldItalic r:id="rId80"/>
    </p:embeddedFont>
    <p:embeddedFont>
      <p:font typeface="Montserrat ExtraBold"/>
      <p:bold r:id="rId81"/>
      <p:boldItalic r:id="rId82"/>
    </p:embeddedFont>
    <p:embeddedFont>
      <p:font typeface="Roboto Mono"/>
      <p:regular r:id="rId83"/>
      <p:bold r:id="rId84"/>
      <p:italic r:id="rId85"/>
      <p:boldItalic r:id="rId86"/>
    </p:embeddedFont>
    <p:embeddedFont>
      <p:font typeface="Comfortaa"/>
      <p:regular r:id="rId87"/>
      <p:bold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BFAF87E-0401-4192-8340-6541739897E9}">
  <a:tblStyle styleId="{7BFAF87E-0401-4192-8340-6541739897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RobotoMono-bold.fntdata"/><Relationship Id="rId83" Type="http://schemas.openxmlformats.org/officeDocument/2006/relationships/font" Target="fonts/RobotoMono-regular.fntdata"/><Relationship Id="rId42" Type="http://schemas.openxmlformats.org/officeDocument/2006/relationships/slide" Target="slides/slide37.xml"/><Relationship Id="rId86" Type="http://schemas.openxmlformats.org/officeDocument/2006/relationships/font" Target="fonts/RobotoMono-boldItalic.fntdata"/><Relationship Id="rId41" Type="http://schemas.openxmlformats.org/officeDocument/2006/relationships/slide" Target="slides/slide36.xml"/><Relationship Id="rId85" Type="http://schemas.openxmlformats.org/officeDocument/2006/relationships/font" Target="fonts/RobotoMono-italic.fntdata"/><Relationship Id="rId44" Type="http://schemas.openxmlformats.org/officeDocument/2006/relationships/slide" Target="slides/slide39.xml"/><Relationship Id="rId88" Type="http://schemas.openxmlformats.org/officeDocument/2006/relationships/font" Target="fonts/Comfortaa-bold.fntdata"/><Relationship Id="rId43" Type="http://schemas.openxmlformats.org/officeDocument/2006/relationships/slide" Target="slides/slide38.xml"/><Relationship Id="rId87" Type="http://schemas.openxmlformats.org/officeDocument/2006/relationships/font" Target="fonts/Comfortaa-regular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Montserrat-boldItalic.fntdata"/><Relationship Id="rId82" Type="http://schemas.openxmlformats.org/officeDocument/2006/relationships/font" Target="fonts/MontserratExtraBold-boldItalic.fntdata"/><Relationship Id="rId81" Type="http://schemas.openxmlformats.org/officeDocument/2006/relationships/font" Target="fonts/MontserratExtra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MontserratBlack-bold.fntdata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Montserrat-regular.fntdata"/><Relationship Id="rId32" Type="http://schemas.openxmlformats.org/officeDocument/2006/relationships/slide" Target="slides/slide27.xml"/><Relationship Id="rId76" Type="http://schemas.openxmlformats.org/officeDocument/2006/relationships/font" Target="fonts/MontserratBlack-boldItalic.fntdata"/><Relationship Id="rId35" Type="http://schemas.openxmlformats.org/officeDocument/2006/relationships/slide" Target="slides/slide30.xml"/><Relationship Id="rId79" Type="http://schemas.openxmlformats.org/officeDocument/2006/relationships/font" Target="fonts/Montserrat-italic.fntdata"/><Relationship Id="rId34" Type="http://schemas.openxmlformats.org/officeDocument/2006/relationships/slide" Target="slides/slide29.xml"/><Relationship Id="rId78" Type="http://schemas.openxmlformats.org/officeDocument/2006/relationships/font" Target="fonts/Montserrat-bold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a53c2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a53c2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900f86a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900f86a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900f86a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e900f86a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900f86a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e900f86a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e900f86a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e900f86a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a04252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ea04252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ea042523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ea042523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ea042523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ea042523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a042523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a042523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ea042523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ea042523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ea042523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ea042523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ea042523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ea042523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ea042523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ea042523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ea042523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ea042523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ea042523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ea042523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ea042523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ea042523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ea042523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ea042523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ea042523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ea042523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ea042523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ea042523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fd14101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fd14101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fcf1d87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fcf1d87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Kanban hamburgueria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f1e21bfe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f1e21bfe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Portfolio (Solo)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Dinâmica da Revista/Jornal para </a:t>
            </a:r>
            <a:r>
              <a:rPr lang="en"/>
              <a:t>HTML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Minhas férias;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Meu blog;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Jornal (Startup)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e900f86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e900f86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ea042523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ea042523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fdd832c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fdd832c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ea042523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ea042523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fe0a8822a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fe0a8822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ea042523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ea042523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f1e21bfe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f1e21bf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f1e21bfe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f1e21bfe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fd14101d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fd14101d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ea042523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ea042523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fd14101d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fd14101d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e900f86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e900f86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fd14101d6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fd14101d6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1.4.2 - Controle de áudio (basta deixar sem som)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1.4.7 - Sem áudio de fundo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1.1.1 - Conteúdo não textual (descrever o conteúdo)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1.2.2 - Legendas (através de tag específica)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2.1.4 - Atalhos de Teclado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2.3.2 - Três Flashes (não coloque animações)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fd14101d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fd14101d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fcf1d87f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fcf1d87f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Kanban hamburgueria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fcf1d87f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fcf1d87f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Portfolio (Solo)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Dinâmica da Revista/Jornal para </a:t>
            </a:r>
            <a:r>
              <a:rPr lang="en"/>
              <a:t>HTML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Minhas férias;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Meu blog;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Jornal (Startup)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fd14101d6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fd14101d6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Portfolio (Solo)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Dinâmica da Revista/Jornal para HTML;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Minhas férias;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Meu blog;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Jornal (Startup)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f1e21bfe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f1e21bfe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f1e21bfe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f1e21bfe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eb2bf320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eb2bf320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eb2bf320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eb2bf320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eb2bf320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eb2bf320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e900f86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e900f86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eb2bf320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eb2bf320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eb2bf320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eb2bf320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eb2bf320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eb2bf320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eb2bf320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eb2bf320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eb2bf32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eb2bf32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eb2bf320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eb2bf320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ec46a5a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ec46a5a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3d6b248d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3d6b248d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1.4.2 - Controle de áudio (basta deixar sem som)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1.4.7 - Sem áudio de fundo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1.1.1 - Conteúdo não textual (descrever o conteúdo)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1.2.2 - Legendas (através de tag específica)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2.1.4 - Atalhos de Teclado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2.3.2 - Três Flashes (não coloque animações)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3da1461f3_3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3da1461f3_3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1.4.2 - Controle de áudio (basta deixar sem som)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1.4.7 - Sem áudio de fundo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1.1.1 - Conteúdo não textual (descrever o conteúdo)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1.2.2 - Legendas (através de tag específica)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2.1.4 - Atalhos de Teclado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2.3.2 - Três Flashes (não coloque animações)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eb2bf320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eb2bf320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900f86a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e900f86a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eb2bf320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eb2bf320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3d6b248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3d6b248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ea042523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ea042523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fd14101d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fd14101d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Portfolio (Solo)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Dinâmica da Revista/Jornal para HTML;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Minhas férias;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Meu blog;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Jornal (Startup)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05acb74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05acb74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605acb743e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605acb743e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605acb743e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605acb743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1c076ee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1c076ee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41c076ee7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41c076ee7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fd14101d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fd14101d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900f86a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900f86a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a53c201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a53c201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900f86a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900f86a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ode.visualstudio.com/docs/editor/emmet" TargetMode="External"/><Relationship Id="rId4" Type="http://schemas.openxmlformats.org/officeDocument/2006/relationships/hyperlink" Target="https://code.visualstudio.com/shortcuts/keyboard-shortcuts-windows.pdf" TargetMode="External"/><Relationship Id="rId5" Type="http://schemas.openxmlformats.org/officeDocument/2006/relationships/hyperlink" Target="https://www.w3schools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gif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w3.org/TR/WCAG21/" TargetMode="External"/><Relationship Id="rId4" Type="http://schemas.openxmlformats.org/officeDocument/2006/relationships/hyperlink" Target="https://www.w3.org/WAI/WCAG21/quickref/" TargetMode="External"/><Relationship Id="rId5" Type="http://schemas.openxmlformats.org/officeDocument/2006/relationships/hyperlink" Target="https://medium.muz.li/the-science-of-color-contrast-an-expert-designers-guide-33e84c41d156" TargetMode="External"/><Relationship Id="rId6" Type="http://schemas.openxmlformats.org/officeDocument/2006/relationships/hyperlink" Target="https://medium.muz.li/the-ultimate-ux-guide-to-color-design-4d0a18a706ed" TargetMode="External"/><Relationship Id="rId7" Type="http://schemas.openxmlformats.org/officeDocument/2006/relationships/hyperlink" Target="https://developers.google.com/web/fundamentals/accessibility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caniuse.com/#feat=flexbox" TargetMode="External"/><Relationship Id="rId4" Type="http://schemas.openxmlformats.org/officeDocument/2006/relationships/hyperlink" Target="https://www.fontsquirrel.com/tools/webfont-generator" TargetMode="External"/><Relationship Id="rId5" Type="http://schemas.openxmlformats.org/officeDocument/2006/relationships/hyperlink" Target="https://fontawesome.com/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en.wikipedia.org/wiki/Web_accessibility" TargetMode="External"/><Relationship Id="rId4" Type="http://schemas.openxmlformats.org/officeDocument/2006/relationships/hyperlink" Target="https://css-tricks.com/snippets/css/a-guide-to-flexbox/" TargetMode="External"/><Relationship Id="rId9" Type="http://schemas.openxmlformats.org/officeDocument/2006/relationships/hyperlink" Target="https://www.pagecloud.com/blog/how-to-add-custom-fonts-to-any-website" TargetMode="External"/><Relationship Id="rId5" Type="http://schemas.openxmlformats.org/officeDocument/2006/relationships/hyperlink" Target="https://developers.google.com/web/fundamentals/codelabs/your-first-multi-screen-site/" TargetMode="External"/><Relationship Id="rId6" Type="http://schemas.openxmlformats.org/officeDocument/2006/relationships/hyperlink" Target="https://flexboxfroggy.com/" TargetMode="External"/><Relationship Id="rId7" Type="http://schemas.openxmlformats.org/officeDocument/2006/relationships/hyperlink" Target="http://www.flexboxdefense.com/" TargetMode="External"/><Relationship Id="rId8" Type="http://schemas.openxmlformats.org/officeDocument/2006/relationships/hyperlink" Target="https://origamid.com/projetos/flexbox-guia-completo/?source=post_page---------------------------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E18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25" y="1786339"/>
            <a:ext cx="4199651" cy="11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5196400" y="-132075"/>
            <a:ext cx="3533700" cy="4942200"/>
          </a:xfrm>
          <a:prstGeom prst="rect">
            <a:avLst/>
          </a:prstGeom>
          <a:gradFill>
            <a:gsLst>
              <a:gs pos="0">
                <a:srgbClr val="674EA7"/>
              </a:gs>
              <a:gs pos="50000">
                <a:srgbClr val="674EA7"/>
              </a:gs>
              <a:gs pos="50000">
                <a:srgbClr val="B4A7D6"/>
              </a:gs>
              <a:gs pos="100000">
                <a:srgbClr val="B4A7D6"/>
              </a:gs>
            </a:gsLst>
            <a:lin ang="0" scaled="0"/>
          </a:gradFill>
          <a:effectLst>
            <a:outerShdw blurRad="100013" rotWithShape="0" algn="bl" dir="68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SPRINT</a:t>
            </a:r>
            <a:r>
              <a:rPr lang="en" sz="72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72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5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936350" y="2869175"/>
            <a:ext cx="3390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HTML &amp; CSS</a:t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 não é linguagem de programação!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Aviso Importante!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176" y="2372875"/>
            <a:ext cx="4461658" cy="2449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Como já falamos antes a HyperText Markup Language é a linguagem de marcação utilizada pelos navegadores para exibir a visualização de uma página WEB para o usuário.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 que é a HTML então</a:t>
            </a: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Uma linguagem de marcação (Markup Language) é uma linguagem que usa marcações (Tags) nos textos para indicar como aquela  parte marcada deve ser processada ou exibida.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Existem diversos tipos de linguagens de marcação, sendo que as mais conhecidas são o HTML e o XML.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Markup Language</a:t>
            </a: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 hipertexto é um texto que contém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referências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 outros textos (hyperlinks) que podem ser acessados imediatamente pelo leitor, criando uma rede de documentos interligados que propicia ao usuário acesso rápido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às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informações.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HyperText?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43895" t="0"/>
          <a:stretch/>
        </p:blipFill>
        <p:spPr>
          <a:xfrm>
            <a:off x="311700" y="2942950"/>
            <a:ext cx="4780450" cy="1453025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25"/>
          <p:cNvSpPr/>
          <p:nvPr/>
        </p:nvSpPr>
        <p:spPr>
          <a:xfrm>
            <a:off x="1753625" y="3989850"/>
            <a:ext cx="873300" cy="1614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025" y="2905901"/>
            <a:ext cx="4989450" cy="1555225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25"/>
          <p:cNvSpPr/>
          <p:nvPr/>
        </p:nvSpPr>
        <p:spPr>
          <a:xfrm>
            <a:off x="2164525" y="3367850"/>
            <a:ext cx="1863600" cy="621900"/>
          </a:xfrm>
          <a:prstGeom prst="bentArrow">
            <a:avLst>
              <a:gd fmla="val 16666" name="adj1"/>
              <a:gd fmla="val 19912" name="adj2"/>
              <a:gd fmla="val 22916" name="adj3"/>
              <a:gd fmla="val 52083" name="adj4"/>
            </a:avLst>
          </a:prstGeom>
          <a:solidFill>
            <a:srgbClr val="FFFF00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957567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lang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		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		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		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"http://www.google.com"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"_blank"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Hyperlink para o Google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	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025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 como é um HTML então</a:t>
            </a: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336500" y="1648200"/>
            <a:ext cx="4885500" cy="18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TAGS!</a:t>
            </a:r>
            <a:b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TAGS!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" name="Google Shape;159;p27"/>
          <p:cNvSpPr/>
          <p:nvPr/>
        </p:nvSpPr>
        <p:spPr>
          <a:xfrm rot="10800000">
            <a:off x="3693300" y="-35575"/>
            <a:ext cx="5450700" cy="51648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163" y="3676125"/>
            <a:ext cx="789374" cy="7894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Tags?!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311700" y="1152475"/>
            <a:ext cx="8520600" cy="1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São símbolos dentro de um documento HTML que conferem uma propriedade especial às partes de um texto onde forem aplicadas.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maioria segue o seguinte formato: &lt;tag&gt;&lt;/tag&gt;.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311700" y="2752675"/>
            <a:ext cx="8520600" cy="1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&lt;tag&gt; é chamada de tag de abertura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&lt;/tag&gt; é chamada de tag de fechamento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Estrutura básica de um documento HTML.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311700" y="1152475"/>
            <a:ext cx="8520600" cy="3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Todo documento HTML deve conter os seguintes tags nessa ordem…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Título da Página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Cabeçalho Grande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Este é um parágrafo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Este é outro parágrafo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Estrutura básica de um documento HTML.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311700" y="1152475"/>
            <a:ext cx="8520600" cy="3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 Definição do tipo de documento.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  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 Marca de início e fim do código HTML. 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  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 Define a área de metadados do documento. 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  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 Define a área de exibição do documento.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1298658"/>
            <a:ext cx="8520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Tags para exibir textos no HTML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311700" y="2048567"/>
            <a:ext cx="8520600" cy="15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Outra classe de tags muito importante é para a exibição de textos nas páginas e existem dezenas delas. Vamos apresentar algumas delas.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 Fazer: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9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Nessa sprint vamos: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Falar um pouco sobre a WWW e como ela funciona.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 o que é o HTML e como usá-lo criar páginas simples para web.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Entender o que é o CSS e usá-lo para incrementar nossas páginas.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Aprender a capturar dados dos usuário através de formulários 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3772" y="4352425"/>
            <a:ext cx="572664" cy="572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219550"/>
            <a:ext cx="4005600" cy="26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Cabeçalho h1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Cabeçalho h2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Cabeçalho h3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h4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Cabeçalho h4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h4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h5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Cabeçalho h5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h5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h6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Cabeçalho h6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h6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Headings (Títulos)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4317300" y="1219550"/>
            <a:ext cx="4515000" cy="3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Determinam que os textos marcados com elas ocupam uma hierarquia semântica diferenciada do restante do texto, recebendo mais destaque.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importante ressaltar que a diferença entre eles vai além da visual. Os mecanismo de busca, usam os títulos para indexar a estrutura e o conteúdo de uma página e os usuários usam os títulos para verificar a estrutura do documento.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Paragraph (Parágrafo)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094500" y="1152475"/>
            <a:ext cx="573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tag de parágrafo marca o texto comum dentro de um documento, adicionando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uma quebra de linha ao fim de cada bloco.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Lembre-se que você pode quebrar o texto dentro das tags de parágrafo em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múltiplas linhas, entretanto, quando esse texto for exibido no navegador, ele será visualizado pelo usuário como se estivesse em uma única linha.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219547"/>
            <a:ext cx="2782800" cy="14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Esse texto é um parágrafo 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Tags para a formatar o seu texto...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311700" y="3012050"/>
            <a:ext cx="8520600" cy="18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Atenção!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 tags </a:t>
            </a: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 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hr 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são diferentes das demais pois não precisam ser fechadas. Elas são chamadas de tags vazias e ao contrário das demais não são usadas ao pares. Existem outras tags vazias no HTML e as veremos mais adiante.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219550"/>
            <a:ext cx="7862700" cy="17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br /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Line Break: adiciona uma quebra de linha após o local de inserção.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hr /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horizontal Line: adiciona uma linha horizontal abaixo do local de inserção.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Tags para a formatar o seu texto...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12" name="Google Shape;212;p35"/>
          <p:cNvGraphicFramePr/>
          <p:nvPr/>
        </p:nvGraphicFramePr>
        <p:xfrm>
          <a:off x="311700" y="118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{7BFAF87E-0401-4192-8340-6541739897E9}</a:tableStyleId>
              </a:tblPr>
              <a:tblGrid>
                <a:gridCol w="1243525"/>
                <a:gridCol w="1328100"/>
                <a:gridCol w="1077375"/>
                <a:gridCol w="467875"/>
                <a:gridCol w="1550600"/>
                <a:gridCol w="1498925"/>
                <a:gridCol w="1063250"/>
              </a:tblGrid>
              <a:tr h="68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Negrito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endParaRPr b="1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strong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Importante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endParaRPr b="1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Itálico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endParaRPr i="1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Enfatizado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endParaRPr i="1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mark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Marcado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chemeClr val="accent6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endParaRPr sz="1800">
                        <a:highlight>
                          <a:schemeClr val="accent6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small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Pequeno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Deletado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strike="sng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endParaRPr sz="1800" strike="sng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Inserido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endParaRPr sz="1800" u="sng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Subscrito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r>
                        <a:rPr baseline="-25000"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aseline="-25000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Sobrescrito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r>
                        <a:rPr baseline="30000"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aseline="30000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HTML permite você criar listas comuns ou ordenadas a partir das TAGS &lt;ul&gt;, &lt;ol&gt; e &lt;li&gt;.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Como veremos a seguir.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Listas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473075" y="1635600"/>
            <a:ext cx="3867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Item 1 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Item 2 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Item 3 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Listas Comuns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5477150" y="1864050"/>
            <a:ext cx="2001600" cy="1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Item 1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Item 2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Item 3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7"/>
          <p:cNvSpPr txBox="1"/>
          <p:nvPr/>
        </p:nvSpPr>
        <p:spPr>
          <a:xfrm>
            <a:off x="473075" y="1187725"/>
            <a:ext cx="3867000" cy="473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HTML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27" name="Google Shape;227;p37"/>
          <p:cNvSpPr txBox="1"/>
          <p:nvPr/>
        </p:nvSpPr>
        <p:spPr>
          <a:xfrm>
            <a:off x="4500725" y="1187725"/>
            <a:ext cx="3867000" cy="4731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Navegador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473100" y="1660875"/>
            <a:ext cx="38670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Item 1 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Item 2 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Item 3 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Listas Ordenadas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5463575" y="1973325"/>
            <a:ext cx="1941300" cy="1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AutoNum type="arabicPeriod"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Item 1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AutoNum type="arabicPeriod"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Item 2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AutoNum type="arabicPeriod"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Item 3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8"/>
          <p:cNvSpPr txBox="1"/>
          <p:nvPr/>
        </p:nvSpPr>
        <p:spPr>
          <a:xfrm>
            <a:off x="473075" y="1187725"/>
            <a:ext cx="3867000" cy="473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HTML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4500725" y="1187725"/>
            <a:ext cx="3867000" cy="4731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Navegador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274E13"/>
                </a:solidFill>
                <a:hlinkClick r:id="rId3"/>
              </a:rPr>
              <a:t>https://code.visualstudio.com/docs/editor/emmet</a:t>
            </a:r>
            <a:endParaRPr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274E13"/>
                </a:solidFill>
                <a:hlinkClick r:id="rId4"/>
              </a:rPr>
              <a:t>https://code.visualstudio.com/shortcuts/keyboard-shortcuts-windows.pdf</a:t>
            </a:r>
            <a:endParaRPr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rgbClr val="274E13"/>
                </a:solidFill>
                <a:hlinkClick r:id="rId5"/>
              </a:rPr>
              <a:t>https://www.w3schools.com/</a:t>
            </a:r>
            <a:endParaRPr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Links úteis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idx="4294967295" type="ctrTitle"/>
          </p:nvPr>
        </p:nvSpPr>
        <p:spPr>
          <a:xfrm>
            <a:off x="311700" y="3555500"/>
            <a:ext cx="8520600" cy="48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Hamburgueria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48" name="Google Shape;248;p40"/>
          <p:cNvSpPr/>
          <p:nvPr/>
        </p:nvSpPr>
        <p:spPr>
          <a:xfrm>
            <a:off x="0" y="1678793"/>
            <a:ext cx="9144000" cy="1561500"/>
          </a:xfrm>
          <a:prstGeom prst="rect">
            <a:avLst/>
          </a:prstGeom>
          <a:gradFill>
            <a:gsLst>
              <a:gs pos="0">
                <a:srgbClr val="000000"/>
              </a:gs>
              <a:gs pos="15000">
                <a:srgbClr val="000000"/>
              </a:gs>
              <a:gs pos="15000">
                <a:srgbClr val="FFD966"/>
              </a:gs>
              <a:gs pos="33000">
                <a:srgbClr val="FFD966"/>
              </a:gs>
              <a:gs pos="33000">
                <a:srgbClr val="000000"/>
              </a:gs>
              <a:gs pos="51000">
                <a:srgbClr val="000000"/>
              </a:gs>
              <a:gs pos="51000">
                <a:srgbClr val="FFD966"/>
              </a:gs>
              <a:gs pos="68000">
                <a:srgbClr val="FFD966"/>
              </a:gs>
              <a:gs pos="68000">
                <a:srgbClr val="000000"/>
              </a:gs>
              <a:gs pos="84000">
                <a:srgbClr val="000000"/>
              </a:gs>
              <a:gs pos="84000">
                <a:srgbClr val="FFD966"/>
              </a:gs>
              <a:gs pos="100000">
                <a:srgbClr val="FFD966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0"/>
          <p:cNvSpPr txBox="1"/>
          <p:nvPr>
            <p:ph type="title"/>
          </p:nvPr>
        </p:nvSpPr>
        <p:spPr>
          <a:xfrm>
            <a:off x="2317350" y="654800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D9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</a:t>
            </a:r>
            <a:endParaRPr sz="4800">
              <a:solidFill>
                <a:srgbClr val="FFD9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idx="4294967295" type="ctrTitle"/>
          </p:nvPr>
        </p:nvSpPr>
        <p:spPr>
          <a:xfrm>
            <a:off x="311700" y="3555500"/>
            <a:ext cx="8520600" cy="48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Blog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55" name="Google Shape;255;p41"/>
          <p:cNvSpPr/>
          <p:nvPr/>
        </p:nvSpPr>
        <p:spPr>
          <a:xfrm>
            <a:off x="0" y="1678793"/>
            <a:ext cx="9144000" cy="1561500"/>
          </a:xfrm>
          <a:prstGeom prst="rect">
            <a:avLst/>
          </a:prstGeom>
          <a:gradFill>
            <a:gsLst>
              <a:gs pos="0">
                <a:srgbClr val="000000"/>
              </a:gs>
              <a:gs pos="15000">
                <a:srgbClr val="000000"/>
              </a:gs>
              <a:gs pos="15000">
                <a:srgbClr val="FFD966"/>
              </a:gs>
              <a:gs pos="33000">
                <a:srgbClr val="FFD966"/>
              </a:gs>
              <a:gs pos="33000">
                <a:srgbClr val="000000"/>
              </a:gs>
              <a:gs pos="51000">
                <a:srgbClr val="000000"/>
              </a:gs>
              <a:gs pos="51000">
                <a:srgbClr val="FFD966"/>
              </a:gs>
              <a:gs pos="68000">
                <a:srgbClr val="FFD966"/>
              </a:gs>
              <a:gs pos="68000">
                <a:srgbClr val="000000"/>
              </a:gs>
              <a:gs pos="84000">
                <a:srgbClr val="000000"/>
              </a:gs>
              <a:gs pos="84000">
                <a:srgbClr val="FFD966"/>
              </a:gs>
              <a:gs pos="100000">
                <a:srgbClr val="FFD966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1"/>
          <p:cNvSpPr txBox="1"/>
          <p:nvPr>
            <p:ph type="title"/>
          </p:nvPr>
        </p:nvSpPr>
        <p:spPr>
          <a:xfrm>
            <a:off x="2317350" y="654800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D9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</a:t>
            </a:r>
            <a:endParaRPr sz="4800">
              <a:solidFill>
                <a:srgbClr val="FFD9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36500" y="1648200"/>
            <a:ext cx="4885500" cy="18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HTTP, HTML,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WWW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5"/>
          <p:cNvSpPr/>
          <p:nvPr/>
        </p:nvSpPr>
        <p:spPr>
          <a:xfrm rot="10800000">
            <a:off x="3693300" y="-35575"/>
            <a:ext cx="5450700" cy="51648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163" y="3676125"/>
            <a:ext cx="789374" cy="7894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Além das tags para formatar texto, temos ainda vários outros tipos de tags como as de exibição de imagens, para criar </a:t>
            </a:r>
            <a:r>
              <a:rPr b="1" i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hyperlinks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 para criar tabelas.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Mas antes de falarmos sobre elas vamos mudar um pouco de assunto e falar sobre os atributos de uma tag.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Mais tags...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Atributos são informações adicionais passadas pelas tags que servem para fornecer características extras para as tags.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Sobre os atributos é importante saber: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Todos os tags HTML podem ter atributos.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Eles sempre vêm na tag de abertura.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Eles sempre seguem o formato “chave/valor”</a:t>
            </a:r>
            <a:b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(Exemplo: chave=”valor”).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Atributos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 tags para exibição de imagem permite a colocação de de figuras no texto utilizando fontes remotas ou locais. As principais tags para exibir imagens são: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</a:t>
            </a: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ags para exibição de imagens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75" name="Google Shape;275;p44"/>
          <p:cNvGraphicFramePr/>
          <p:nvPr/>
        </p:nvGraphicFramePr>
        <p:xfrm>
          <a:off x="311700" y="252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{7BFAF87E-0401-4192-8340-6541739897E9}</a:tableStyleId>
              </a:tblPr>
              <a:tblGrid>
                <a:gridCol w="1721300"/>
                <a:gridCol w="6799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img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É uma tag que, através do atributo src, recebe uma URL e exibe uma imagem na página.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Essa tag serve para agrupar img relacionadas, em conjunto com a tag figcaption que oferece uma legenda para o grupo.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picture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É uma tag que permite configurar uma imagem diferente a ser carregada em caso de mudança de orientação na tela ou redimensionamento da mesma. Ela utiliza a tag source dentro dela para que funcione.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"img_furioso.jpg"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Hamburger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Furioso"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"/img/img_furioso.jpg"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"Hamburger Furioso"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"https://www.srv.com/img/img_furioso.jpg"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  alt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"Hamburger Furioso"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Tags para exibição de imagens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311700" y="1152475"/>
            <a:ext cx="85206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âncora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uma tag que confere ao elemento marcado a propriedade de conduzir a navegação do usuário para outro documento ou parte do mesmo utilizando o atributo href.</a:t>
            </a:r>
            <a:endParaRPr>
              <a:solidFill>
                <a:srgbClr val="808080"/>
              </a:solidFill>
              <a:highlight>
                <a:srgbClr val="4E188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Âncoras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8" name="Google Shape;288;p46"/>
          <p:cNvSpPr txBox="1"/>
          <p:nvPr/>
        </p:nvSpPr>
        <p:spPr>
          <a:xfrm>
            <a:off x="1244400" y="2881425"/>
            <a:ext cx="6655200" cy="1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569CD6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D4D4D4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 sz="1800">
                <a:solidFill>
                  <a:srgbClr val="D4D4D4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CE9178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"http://www.google.com"</a:t>
            </a:r>
            <a:r>
              <a:rPr lang="en" sz="1800">
                <a:solidFill>
                  <a:srgbClr val="D4D4D4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" sz="1800">
                <a:solidFill>
                  <a:srgbClr val="D4D4D4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CE9178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"_blank"</a:t>
            </a:r>
            <a:r>
              <a:rPr lang="en" sz="1800">
                <a:solidFill>
                  <a:srgbClr val="808080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sz="1800">
              <a:solidFill>
                <a:srgbClr val="808080"/>
              </a:solidFill>
              <a:highlight>
                <a:srgbClr val="4E188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Abre a página do Google em uma nova aba.</a:t>
            </a:r>
            <a:endParaRPr sz="1800">
              <a:solidFill>
                <a:srgbClr val="808080"/>
              </a:solidFill>
              <a:highlight>
                <a:srgbClr val="4E188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569CD6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en" sz="1800">
                <a:solidFill>
                  <a:srgbClr val="808080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311700" y="1152475"/>
            <a:ext cx="85206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Essas são somente algumas poucas tags da HTML e nós veremos mais algumas ainda, contudo, se você quiser entender um pouco mais dê uma olhada em: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https://www.w3schools.com/tags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Mas espere, tem mais!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type="ctrTitle"/>
          </p:nvPr>
        </p:nvSpPr>
        <p:spPr>
          <a:xfrm>
            <a:off x="115475" y="1471325"/>
            <a:ext cx="6474600" cy="21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Semântica e </a:t>
            </a: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Acessibilidade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0" name="Google Shape;300;p48"/>
          <p:cNvSpPr/>
          <p:nvPr/>
        </p:nvSpPr>
        <p:spPr>
          <a:xfrm rot="10800000">
            <a:off x="3693300" y="-35575"/>
            <a:ext cx="5450700" cy="51648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163" y="3676125"/>
            <a:ext cx="789374" cy="7894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idx="1" type="body"/>
          </p:nvPr>
        </p:nvSpPr>
        <p:spPr>
          <a:xfrm>
            <a:off x="311700" y="1152475"/>
            <a:ext cx="8520600" cy="14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 suas versões antigas, as tags HTML eram bastante genéricas e cada desenvolvedor escolhia como melhor nomear as partes do seu site. Quando começou-se a discutir mais a questão da semântica (significado), novas </a:t>
            </a:r>
            <a:r>
              <a:rPr i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tags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mais específicas começaram a surgir.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Semântica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8" name="Google Shape;308;p49"/>
          <p:cNvSpPr txBox="1"/>
          <p:nvPr/>
        </p:nvSpPr>
        <p:spPr>
          <a:xfrm>
            <a:off x="473075" y="2776725"/>
            <a:ext cx="3867000" cy="473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Antes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09" name="Google Shape;309;p49"/>
          <p:cNvSpPr txBox="1"/>
          <p:nvPr/>
        </p:nvSpPr>
        <p:spPr>
          <a:xfrm>
            <a:off x="4500725" y="2776725"/>
            <a:ext cx="3867000" cy="4731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Depois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10" name="Google Shape;310;p49"/>
          <p:cNvSpPr txBox="1"/>
          <p:nvPr/>
        </p:nvSpPr>
        <p:spPr>
          <a:xfrm>
            <a:off x="473075" y="3384575"/>
            <a:ext cx="10248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311" name="Google Shape;311;p49"/>
          <p:cNvSpPr txBox="1"/>
          <p:nvPr/>
        </p:nvSpPr>
        <p:spPr>
          <a:xfrm>
            <a:off x="4500725" y="3384575"/>
            <a:ext cx="38670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312" name="Google Shape;312;p49"/>
          <p:cNvSpPr txBox="1"/>
          <p:nvPr/>
        </p:nvSpPr>
        <p:spPr>
          <a:xfrm>
            <a:off x="4500725" y="3857675"/>
            <a:ext cx="38670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313" name="Google Shape;313;p49"/>
          <p:cNvSpPr txBox="1"/>
          <p:nvPr/>
        </p:nvSpPr>
        <p:spPr>
          <a:xfrm>
            <a:off x="4500725" y="4371725"/>
            <a:ext cx="38670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Tags Semânticas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9" name="Google Shape;319;p50"/>
          <p:cNvSpPr txBox="1"/>
          <p:nvPr>
            <p:ph idx="1" type="body"/>
          </p:nvPr>
        </p:nvSpPr>
        <p:spPr>
          <a:xfrm>
            <a:off x="3750475" y="1152475"/>
            <a:ext cx="5081700" cy="3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eader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Representa conteúdo introdutório, mas pode conter logotipos, barra de pesquisa, etc...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Nav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é uma tag que serve para agrupar links de navegação de um site.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Define uma seção (conjunto de elementos com mesmo propósito) genérica na página.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Article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Marca uma parte que não depende de informações exteriores para ter significado em um documento.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Aside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Define conteúdo à parte do principal, porém, indiretamente relacionado. Exemplos: Posts relacionados, explicações de termos, descrição mais aprofundada de algo.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Footer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Define um rodapé para a section mais próxima.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0" name="Google Shape;32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3128963" cy="365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idx="1" type="body"/>
          </p:nvPr>
        </p:nvSpPr>
        <p:spPr>
          <a:xfrm>
            <a:off x="311700" y="1905934"/>
            <a:ext cx="8520600" cy="12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Por uma Web mais inclusiva, o W3C estabeleceu o WCAG, que é um conjunto de práticas que visa estabelecer critérios e técnicas de acessibilidade para os websites.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51"/>
          <p:cNvSpPr txBox="1"/>
          <p:nvPr>
            <p:ph type="title"/>
          </p:nvPr>
        </p:nvSpPr>
        <p:spPr>
          <a:xfrm>
            <a:off x="311700" y="1118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Web acessível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 World Wide Web e a Internet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World Wide Web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(WWW) surgiu em 1991 no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CERN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laboratório de pesquisas nucleares europeu e tinha como idéia central facilitar o compartilhamento de informações através do uso de uma linguagem de marcação chamada HyperText Markup Language (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Apesar de muitas vezes referenciarmos a WWW com sendo a Internet, elas são coisa diferentes. A Internet é uma rede mundial de computadores que interliga bilhões de máquinas ao redor do mundo, sobre a qual a WWW funciona.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idx="1" type="body"/>
          </p:nvPr>
        </p:nvSpPr>
        <p:spPr>
          <a:xfrm>
            <a:off x="311700" y="1152475"/>
            <a:ext cx="85206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Existem diversas formas de deixar nossa página mais acessível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Veremos algumas abaixo: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Acessibilidade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3" name="Google Shape;333;p52"/>
          <p:cNvSpPr txBox="1"/>
          <p:nvPr/>
        </p:nvSpPr>
        <p:spPr>
          <a:xfrm>
            <a:off x="473075" y="2003191"/>
            <a:ext cx="3867000" cy="473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Fazendo nada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34" name="Google Shape;334;p52"/>
          <p:cNvSpPr txBox="1"/>
          <p:nvPr/>
        </p:nvSpPr>
        <p:spPr>
          <a:xfrm>
            <a:off x="4500725" y="2003191"/>
            <a:ext cx="3867000" cy="4731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Escrevendo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473075" y="2490325"/>
            <a:ext cx="3867000" cy="22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1.4.2 - Controle de áudio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1.4.7 - Sem áudio de fundo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2.3.2 - Três Flashes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52"/>
          <p:cNvSpPr txBox="1"/>
          <p:nvPr>
            <p:ph idx="1" type="body"/>
          </p:nvPr>
        </p:nvSpPr>
        <p:spPr>
          <a:xfrm>
            <a:off x="4500725" y="2490325"/>
            <a:ext cx="3867000" cy="22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1.1.1 - Conteúdo não textual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1.2.2 - Legendas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2.1.4 - Atalhos de Teclado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274E13"/>
                </a:solidFill>
                <a:hlinkClick r:id="rId3"/>
              </a:rPr>
              <a:t>https://www.w3.org/TR/WCAG21/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274E13"/>
                </a:solidFill>
                <a:hlinkClick r:id="rId4"/>
              </a:rPr>
              <a:t>https://www.w3.org/WAI/WCAG21/quickref/</a:t>
            </a:r>
            <a:endParaRPr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274E13"/>
                </a:solidFill>
                <a:hlinkClick r:id="rId5"/>
              </a:rPr>
              <a:t>https://medium.muz.li/the-science-of-color-contrast-an-expert-designers-guide-33e84c41d156</a:t>
            </a:r>
            <a:endParaRPr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274E13"/>
                </a:solidFill>
                <a:hlinkClick r:id="rId6"/>
              </a:rPr>
              <a:t>https://medium.muz.li/the-ultimate-ux-guide-to-color-design-4d0a18a706ed</a:t>
            </a:r>
            <a:endParaRPr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274E13"/>
                </a:solidFill>
                <a:hlinkClick r:id="rId7"/>
              </a:rPr>
              <a:t>https://developers.google.com/web/fundamentals/accessibility/</a:t>
            </a:r>
            <a:endParaRPr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Links úteis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idx="4294967295" type="ctrTitle"/>
          </p:nvPr>
        </p:nvSpPr>
        <p:spPr>
          <a:xfrm>
            <a:off x="311700" y="3555500"/>
            <a:ext cx="8520600" cy="48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Hamburgueria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48" name="Google Shape;348;p54"/>
          <p:cNvSpPr/>
          <p:nvPr/>
        </p:nvSpPr>
        <p:spPr>
          <a:xfrm>
            <a:off x="0" y="1678793"/>
            <a:ext cx="9144000" cy="1561500"/>
          </a:xfrm>
          <a:prstGeom prst="rect">
            <a:avLst/>
          </a:prstGeom>
          <a:gradFill>
            <a:gsLst>
              <a:gs pos="0">
                <a:srgbClr val="000000"/>
              </a:gs>
              <a:gs pos="15000">
                <a:srgbClr val="000000"/>
              </a:gs>
              <a:gs pos="15000">
                <a:srgbClr val="FFD966"/>
              </a:gs>
              <a:gs pos="33000">
                <a:srgbClr val="FFD966"/>
              </a:gs>
              <a:gs pos="33000">
                <a:srgbClr val="000000"/>
              </a:gs>
              <a:gs pos="51000">
                <a:srgbClr val="000000"/>
              </a:gs>
              <a:gs pos="51000">
                <a:srgbClr val="FFD966"/>
              </a:gs>
              <a:gs pos="68000">
                <a:srgbClr val="FFD966"/>
              </a:gs>
              <a:gs pos="68000">
                <a:srgbClr val="000000"/>
              </a:gs>
              <a:gs pos="84000">
                <a:srgbClr val="000000"/>
              </a:gs>
              <a:gs pos="84000">
                <a:srgbClr val="FFD966"/>
              </a:gs>
              <a:gs pos="100000">
                <a:srgbClr val="FFD966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4"/>
          <p:cNvSpPr txBox="1"/>
          <p:nvPr>
            <p:ph type="title"/>
          </p:nvPr>
        </p:nvSpPr>
        <p:spPr>
          <a:xfrm>
            <a:off x="2317350" y="654800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D9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</a:t>
            </a:r>
            <a:endParaRPr sz="4800">
              <a:solidFill>
                <a:srgbClr val="FFD9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/>
          <p:nvPr>
            <p:ph idx="4294967295" type="ctrTitle"/>
          </p:nvPr>
        </p:nvSpPr>
        <p:spPr>
          <a:xfrm>
            <a:off x="311700" y="3555500"/>
            <a:ext cx="8520600" cy="48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Jornal Web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55" name="Google Shape;355;p55"/>
          <p:cNvSpPr/>
          <p:nvPr/>
        </p:nvSpPr>
        <p:spPr>
          <a:xfrm>
            <a:off x="0" y="1678793"/>
            <a:ext cx="9144000" cy="1561500"/>
          </a:xfrm>
          <a:prstGeom prst="rect">
            <a:avLst/>
          </a:prstGeom>
          <a:gradFill>
            <a:gsLst>
              <a:gs pos="0">
                <a:srgbClr val="000000"/>
              </a:gs>
              <a:gs pos="15000">
                <a:srgbClr val="000000"/>
              </a:gs>
              <a:gs pos="15000">
                <a:srgbClr val="FFD966"/>
              </a:gs>
              <a:gs pos="33000">
                <a:srgbClr val="FFD966"/>
              </a:gs>
              <a:gs pos="33000">
                <a:srgbClr val="000000"/>
              </a:gs>
              <a:gs pos="51000">
                <a:srgbClr val="000000"/>
              </a:gs>
              <a:gs pos="51000">
                <a:srgbClr val="FFD966"/>
              </a:gs>
              <a:gs pos="68000">
                <a:srgbClr val="FFD966"/>
              </a:gs>
              <a:gs pos="68000">
                <a:srgbClr val="000000"/>
              </a:gs>
              <a:gs pos="84000">
                <a:srgbClr val="000000"/>
              </a:gs>
              <a:gs pos="84000">
                <a:srgbClr val="FFD966"/>
              </a:gs>
              <a:gs pos="100000">
                <a:srgbClr val="FFD966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5"/>
          <p:cNvSpPr txBox="1"/>
          <p:nvPr>
            <p:ph type="title"/>
          </p:nvPr>
        </p:nvSpPr>
        <p:spPr>
          <a:xfrm>
            <a:off x="2317350" y="654800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D9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</a:t>
            </a:r>
            <a:endParaRPr sz="4800">
              <a:solidFill>
                <a:srgbClr val="FFD9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/>
          <p:nvPr>
            <p:ph idx="4294967295" type="ctrTitle"/>
          </p:nvPr>
        </p:nvSpPr>
        <p:spPr>
          <a:xfrm>
            <a:off x="311700" y="3555500"/>
            <a:ext cx="8520600" cy="48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Portfólio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62" name="Google Shape;362;p56"/>
          <p:cNvSpPr/>
          <p:nvPr/>
        </p:nvSpPr>
        <p:spPr>
          <a:xfrm>
            <a:off x="0" y="1678793"/>
            <a:ext cx="9144000" cy="1561500"/>
          </a:xfrm>
          <a:prstGeom prst="rect">
            <a:avLst/>
          </a:prstGeom>
          <a:gradFill>
            <a:gsLst>
              <a:gs pos="0">
                <a:srgbClr val="000000"/>
              </a:gs>
              <a:gs pos="15000">
                <a:srgbClr val="000000"/>
              </a:gs>
              <a:gs pos="15000">
                <a:srgbClr val="FFD966"/>
              </a:gs>
              <a:gs pos="33000">
                <a:srgbClr val="FFD966"/>
              </a:gs>
              <a:gs pos="33000">
                <a:srgbClr val="000000"/>
              </a:gs>
              <a:gs pos="51000">
                <a:srgbClr val="000000"/>
              </a:gs>
              <a:gs pos="51000">
                <a:srgbClr val="FFD966"/>
              </a:gs>
              <a:gs pos="68000">
                <a:srgbClr val="FFD966"/>
              </a:gs>
              <a:gs pos="68000">
                <a:srgbClr val="000000"/>
              </a:gs>
              <a:gs pos="84000">
                <a:srgbClr val="000000"/>
              </a:gs>
              <a:gs pos="84000">
                <a:srgbClr val="FFD966"/>
              </a:gs>
              <a:gs pos="100000">
                <a:srgbClr val="FFD966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6"/>
          <p:cNvSpPr txBox="1"/>
          <p:nvPr>
            <p:ph type="title"/>
          </p:nvPr>
        </p:nvSpPr>
        <p:spPr>
          <a:xfrm>
            <a:off x="2317350" y="654800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D9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</a:t>
            </a:r>
            <a:endParaRPr sz="4800">
              <a:solidFill>
                <a:srgbClr val="FFD9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/>
          <p:nvPr>
            <p:ph idx="1" type="body"/>
          </p:nvPr>
        </p:nvSpPr>
        <p:spPr>
          <a:xfrm>
            <a:off x="311700" y="1152475"/>
            <a:ext cx="8520600" cy="3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 tags apresentadas nos ajudam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dar mais significado a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conteúdo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exibido em uma página, organizando os conteúdos, facilitando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leitura do código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 a localização das informações por ferramentas de busca, contudo, elas não afetam o posicionamento nem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formatação das informações para se atingirmos o resultado desejado.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 isso precisamos de uma ajuda do CSS...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Tecnicas de layout </a:t>
            </a: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HTML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Cascading Style Sheet (CSS) é uma linguagem que permite a descrição de estilos para formatação de documentos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 ele podemos configurar diversos aspectos da exibição dos elementos da nossa página, como posicionamento, cor, tipo de fonte, bordas,etc...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 CSS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9"/>
          <p:cNvSpPr txBox="1"/>
          <p:nvPr>
            <p:ph idx="1" type="body"/>
          </p:nvPr>
        </p:nvSpPr>
        <p:spPr>
          <a:xfrm>
            <a:off x="311700" y="1152475"/>
            <a:ext cx="8520600" cy="3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 formatarmos um documento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com o CSS, primeiro precisamos dizer ao navegador como fazê-lo. Para isso temos três formas diferentes.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InLine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Utilizado para aplicar um estilo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um único componente somente em uma única página.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Embedded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Utilizada para aplicar estilos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múltiplos componentes de uma única página.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External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Utilizada para aplicar estilos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múltiplos componentes em múltiplas páginas.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InLine, Embedded ou External???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Os estilos InLine são aplicados diretamente no elemento selecionado através do atributo STYLE.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"background-color: green"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Esta linha tem fundo verde.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InLine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Embedded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3" name="Google Shape;393;p6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Os estilos Embedded são definidos nos metadados do arquivo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através da tag STYLE.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&gt;Esta linha tem fundo verde&lt;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&gt;Esta linha também&lt;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&lt;/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HTML é uma linguagem utilizada pelos navegadores Web para montar as páginas web para visualização.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principal componente de um código HTML é chamado de Tag, que normalmente são usados ao pares para determinar uma região onde uma certa formatação será aplicada.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Mais a frente veremos como isso funciona...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 HTML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2"/>
          <p:cNvSpPr txBox="1"/>
          <p:nvPr>
            <p:ph idx="1" type="body"/>
          </p:nvPr>
        </p:nvSpPr>
        <p:spPr>
          <a:xfrm>
            <a:off x="311700" y="1152475"/>
            <a:ext cx="8520600" cy="1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Os estilos External são definidos em um arquivo à parte do html e associado ao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através do elemento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NK colocado nos metadados do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External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400" name="Google Shape;400;p62"/>
          <p:cNvGraphicFramePr/>
          <p:nvPr/>
        </p:nvGraphicFramePr>
        <p:xfrm>
          <a:off x="311700" y="2170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{7BFAF87E-0401-4192-8340-6541739897E9}</a:tableStyleId>
              </a:tblPr>
              <a:tblGrid>
                <a:gridCol w="4333325"/>
                <a:gridCol w="4187275"/>
              </a:tblGrid>
              <a:tr h="277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pagina.html</a:t>
                      </a:r>
                      <a:endParaRPr b="1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pagina.css</a:t>
                      </a:r>
                      <a:endParaRPr b="1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DOCTYPE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2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2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rel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20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"stylesheet"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20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"pagina.css"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2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2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2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Essa linha tem fundo verde.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2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Essa linha também tem fundo verde.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2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2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D7BA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20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background-color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20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green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aparência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final de uma página é resultado da combinação de diversas regras de estilo que são aplicadas em cascata, na seguinte ordem: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Estilos do autor da página.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Estilos padrão do navegador.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Estilos definidos pelo usuário.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Cascateamento e herança de estilos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4"/>
          <p:cNvSpPr txBox="1"/>
          <p:nvPr>
            <p:ph idx="1" type="body"/>
          </p:nvPr>
        </p:nvSpPr>
        <p:spPr>
          <a:xfrm>
            <a:off x="4601025" y="1152475"/>
            <a:ext cx="423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Além do cascateamento, à outra maneira de um elemento receber uma formatação é por herança.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herança determina como a formatação flui pela página, fazendo com que um elemento filho receba as mesmas propriedades do elemento pai a menos que essa seja redefinida.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Cascateamento e herança de estilos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3" name="Google Shape;413;p64"/>
          <p:cNvSpPr txBox="1"/>
          <p:nvPr/>
        </p:nvSpPr>
        <p:spPr>
          <a:xfrm>
            <a:off x="311700" y="1017725"/>
            <a:ext cx="4289400" cy="3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Arial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&gt;Esse texto é verde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5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 regras de formatação do CSS são compostas por três elementos: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Regras de formatação no CSS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0" name="Google Shape;420;p65"/>
          <p:cNvSpPr txBox="1"/>
          <p:nvPr/>
        </p:nvSpPr>
        <p:spPr>
          <a:xfrm>
            <a:off x="3701975" y="1725175"/>
            <a:ext cx="513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Selector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Identificam o elemento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afetado pela formatação. Um seletor pode identificar diretamente um elemento ou um atributo do tipo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ou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Property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Define o tipo de formatação que será aplicada ao conteúdo especificado pelo Selector. Existem dezenas de propriedades disponíveis. Veremos algumas delas adiante.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Determina o valor da propriedade.</a:t>
            </a:r>
            <a:endParaRPr/>
          </a:p>
        </p:txBody>
      </p:sp>
      <p:graphicFrame>
        <p:nvGraphicFramePr>
          <p:cNvPr id="421" name="Google Shape;421;p65"/>
          <p:cNvGraphicFramePr/>
          <p:nvPr/>
        </p:nvGraphicFramePr>
        <p:xfrm>
          <a:off x="311700" y="1859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{7BFAF87E-0401-4192-8340-6541739897E9}</a:tableStyleId>
              </a:tblPr>
              <a:tblGrid>
                <a:gridCol w="938275"/>
                <a:gridCol w="1401000"/>
                <a:gridCol w="1051000"/>
              </a:tblGrid>
              <a:tr h="37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</a:t>
                      </a: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DB38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{font-size : 12px; }</a:t>
                      </a: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DB38E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Selector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 Property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Value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Seletores CSS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7" name="Google Shape;427;p66"/>
          <p:cNvSpPr txBox="1"/>
          <p:nvPr>
            <p:ph idx="1" type="body"/>
          </p:nvPr>
        </p:nvSpPr>
        <p:spPr>
          <a:xfrm>
            <a:off x="311700" y="1152475"/>
            <a:ext cx="8520600" cy="1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Os seletores CSS são usados para determinar em quais elementos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as formatações serão aplicadas, baseado no nome, id ou classe do elemento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28" name="Google Shape;428;p66"/>
          <p:cNvGraphicFramePr/>
          <p:nvPr/>
        </p:nvGraphicFramePr>
        <p:xfrm>
          <a:off x="311700" y="238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{7BFAF87E-0401-4192-8340-6541739897E9}</a:tableStyleId>
              </a:tblPr>
              <a:tblGrid>
                <a:gridCol w="4339825"/>
                <a:gridCol w="4180775"/>
              </a:tblGrid>
              <a:tr h="71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&gt;Esse texto é verde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&gt;Esse também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D7BA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D7BA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</a:t>
                      </a:r>
                      <a:r>
                        <a:rPr lang="en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background-color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green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 </a:t>
                      </a:r>
                      <a:r>
                        <a:rPr lang="en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&gt;Esse texto é verde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&gt;Esse não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D7BA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#verde 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</a:t>
                      </a:r>
                      <a:r>
                        <a:rPr lang="en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background-color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green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6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 </a:t>
                      </a:r>
                      <a:r>
                        <a:rPr lang="en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&gt;Esse texto é verde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&gt;Esse não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 </a:t>
                      </a:r>
                      <a:r>
                        <a:rPr lang="en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&gt;Esse texto é verde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D7BA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.verde 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</a:t>
                      </a:r>
                      <a:r>
                        <a:rPr lang="en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background-color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green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CSS tem dezenas de propriedades disponíveis para formatar os mais diversos aspectos do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como por exemplo: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Posição de elementos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Fundo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Fontes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Bordas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Texto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Ícones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Propriedades CSS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8"/>
          <p:cNvSpPr txBox="1"/>
          <p:nvPr>
            <p:ph idx="1" type="body"/>
          </p:nvPr>
        </p:nvSpPr>
        <p:spPr>
          <a:xfrm>
            <a:off x="311700" y="1021329"/>
            <a:ext cx="8520600" cy="3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'Courier New'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Courier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monospace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font-style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font-weight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400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font-variant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#f5f5f5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Tomato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1         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text-transform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uppercase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#about     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text-align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.underline 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underline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Formatando Texto com CSS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9"/>
          <p:cNvSpPr txBox="1"/>
          <p:nvPr>
            <p:ph idx="1" type="body"/>
          </p:nvPr>
        </p:nvSpPr>
        <p:spPr>
          <a:xfrm>
            <a:off x="311700" y="1152475"/>
            <a:ext cx="85206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Estes dois atributos servem para nos ajudar a especificar nosso elemento e usar isso para atribuí-los algumas propriedades CSS.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ID e Class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7" name="Google Shape;447;p69"/>
          <p:cNvSpPr txBox="1"/>
          <p:nvPr/>
        </p:nvSpPr>
        <p:spPr>
          <a:xfrm>
            <a:off x="473075" y="2003191"/>
            <a:ext cx="3867000" cy="473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ID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448" name="Google Shape;448;p69"/>
          <p:cNvSpPr txBox="1"/>
          <p:nvPr/>
        </p:nvSpPr>
        <p:spPr>
          <a:xfrm>
            <a:off x="4500725" y="2003191"/>
            <a:ext cx="3867000" cy="4731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CLASS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449" name="Google Shape;449;p69"/>
          <p:cNvSpPr txBox="1"/>
          <p:nvPr>
            <p:ph idx="1" type="body"/>
          </p:nvPr>
        </p:nvSpPr>
        <p:spPr>
          <a:xfrm>
            <a:off x="473075" y="2490325"/>
            <a:ext cx="3867000" cy="22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Seu valor não pode se repetir em uma página HTML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Usa-se # para referenciá-lo na folha CSS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69"/>
          <p:cNvSpPr txBox="1"/>
          <p:nvPr>
            <p:ph idx="1" type="body"/>
          </p:nvPr>
        </p:nvSpPr>
        <p:spPr>
          <a:xfrm>
            <a:off x="4500725" y="2490325"/>
            <a:ext cx="3867000" cy="22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Podem ter várias iguais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por página HTML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Usa-se . para referenciá-lo na folha CSS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0"/>
          <p:cNvSpPr txBox="1"/>
          <p:nvPr>
            <p:ph idx="1" type="body"/>
          </p:nvPr>
        </p:nvSpPr>
        <p:spPr>
          <a:xfrm>
            <a:off x="311700" y="1152475"/>
            <a:ext cx="85206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DOM (Document Object Model) é uma estrutura que o navegador monta com os dados do HTML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Veja a figura abaixo: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 DOM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7" name="Google Shape;457;p70"/>
          <p:cNvSpPr txBox="1"/>
          <p:nvPr/>
        </p:nvSpPr>
        <p:spPr>
          <a:xfrm>
            <a:off x="3579125" y="2643775"/>
            <a:ext cx="1022100" cy="367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&lt;ul&gt;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58" name="Google Shape;458;p70"/>
          <p:cNvSpPr txBox="1"/>
          <p:nvPr/>
        </p:nvSpPr>
        <p:spPr>
          <a:xfrm>
            <a:off x="4228334" y="3097784"/>
            <a:ext cx="1022100" cy="3678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&lt;li&gt;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59" name="Google Shape;459;p70"/>
          <p:cNvSpPr txBox="1"/>
          <p:nvPr>
            <p:ph idx="1" type="body"/>
          </p:nvPr>
        </p:nvSpPr>
        <p:spPr>
          <a:xfrm>
            <a:off x="5526550" y="3516850"/>
            <a:ext cx="13695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Irmãs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70"/>
          <p:cNvSpPr txBox="1"/>
          <p:nvPr/>
        </p:nvSpPr>
        <p:spPr>
          <a:xfrm>
            <a:off x="4228334" y="3551792"/>
            <a:ext cx="1022100" cy="3678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&lt;li&gt;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61" name="Google Shape;461;p70"/>
          <p:cNvSpPr txBox="1"/>
          <p:nvPr/>
        </p:nvSpPr>
        <p:spPr>
          <a:xfrm>
            <a:off x="4228334" y="4005801"/>
            <a:ext cx="1022100" cy="3678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&lt;li&gt;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62" name="Google Shape;462;p70"/>
          <p:cNvSpPr txBox="1"/>
          <p:nvPr/>
        </p:nvSpPr>
        <p:spPr>
          <a:xfrm>
            <a:off x="3579125" y="2189775"/>
            <a:ext cx="1022100" cy="367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&lt;div&gt;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63" name="Google Shape;463;p70"/>
          <p:cNvSpPr txBox="1"/>
          <p:nvPr>
            <p:ph idx="1" type="body"/>
          </p:nvPr>
        </p:nvSpPr>
        <p:spPr>
          <a:xfrm>
            <a:off x="4813775" y="2380275"/>
            <a:ext cx="13695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Irmãs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70"/>
          <p:cNvSpPr txBox="1"/>
          <p:nvPr>
            <p:ph idx="1" type="body"/>
          </p:nvPr>
        </p:nvSpPr>
        <p:spPr>
          <a:xfrm>
            <a:off x="1886500" y="3376050"/>
            <a:ext cx="1069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Filhas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70"/>
          <p:cNvSpPr txBox="1"/>
          <p:nvPr>
            <p:ph idx="1" type="body"/>
          </p:nvPr>
        </p:nvSpPr>
        <p:spPr>
          <a:xfrm>
            <a:off x="2750300" y="2380275"/>
            <a:ext cx="757800" cy="22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1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70"/>
          <p:cNvSpPr txBox="1"/>
          <p:nvPr>
            <p:ph idx="1" type="body"/>
          </p:nvPr>
        </p:nvSpPr>
        <p:spPr>
          <a:xfrm rot="10800000">
            <a:off x="5250413" y="3133300"/>
            <a:ext cx="496200" cy="13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Google Shape;467;p70"/>
          <p:cNvSpPr txBox="1"/>
          <p:nvPr>
            <p:ph idx="1" type="body"/>
          </p:nvPr>
        </p:nvSpPr>
        <p:spPr>
          <a:xfrm rot="10800000">
            <a:off x="4677713" y="2243875"/>
            <a:ext cx="496200" cy="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1"/>
          <p:cNvSpPr txBox="1"/>
          <p:nvPr>
            <p:ph idx="1" type="body"/>
          </p:nvPr>
        </p:nvSpPr>
        <p:spPr>
          <a:xfrm>
            <a:off x="3879050" y="1152475"/>
            <a:ext cx="495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 representar o layout de uma página o CSS considera todos os elementos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como uma caixa e o CSS usa esse modelo de caixa para determinar o tamanho de cada um dos elementos e como posicioná-lo na página.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Pensando dentro da caixa...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74" name="Google Shape;47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33051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Uma página web, nada mais é que um arquivo texto, contendo código HTML que fica armazenado em um servidor sendo enviada para o navegador toda vez que digita um endereço web na caixa de navegação ou clica em um link em uma página carregada.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 realizar esse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transferência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informação, a WWW utiliza o protocolo HTTP (hyperText Transfer Protocol) que define o conjunto de regras e funcionalidades que possibilita a troca de informações de hipertexto entre duas as máquinas.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 HTTP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 modelo de caixa.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80" name="Google Shape;48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330517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72"/>
          <p:cNvSpPr txBox="1"/>
          <p:nvPr>
            <p:ph idx="1" type="body"/>
          </p:nvPr>
        </p:nvSpPr>
        <p:spPr>
          <a:xfrm>
            <a:off x="3879050" y="1152475"/>
            <a:ext cx="495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Os elementos utilizados pelo modelo de caixa no cálculo do tamanho e da posição dos elementos são, além do próprio elemento, o padding, a borda e a margem.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274E13"/>
                </a:solidFill>
                <a:hlinkClick r:id="rId3"/>
              </a:rPr>
              <a:t>https://caniuse.com</a:t>
            </a:r>
            <a:r>
              <a:rPr lang="en" sz="1200">
                <a:solidFill>
                  <a:srgbClr val="274E13"/>
                </a:solidFill>
              </a:rPr>
              <a:t> - Ferramenta que lista quais versões de quais navegadores implementam algum componente Web.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274E13"/>
                </a:solidFill>
                <a:hlinkClick r:id="rId4"/>
              </a:rPr>
              <a:t>https://www.fontsquirrel.com/tools/webfont-generator</a:t>
            </a:r>
            <a:r>
              <a:rPr lang="en" sz="1200">
                <a:solidFill>
                  <a:srgbClr val="274E13"/>
                </a:solidFill>
              </a:rPr>
              <a:t> - Conversor de fontes</a:t>
            </a:r>
            <a:br>
              <a:rPr lang="en" sz="1200">
                <a:solidFill>
                  <a:srgbClr val="274E13"/>
                </a:solidFill>
              </a:rPr>
            </a:br>
            <a:br>
              <a:rPr lang="en" sz="1200">
                <a:solidFill>
                  <a:srgbClr val="274E13"/>
                </a:solidFill>
              </a:rPr>
            </a:br>
            <a:r>
              <a:rPr lang="en" sz="1100" u="sng">
                <a:solidFill>
                  <a:schemeClr val="hlink"/>
                </a:solidFill>
                <a:hlinkClick r:id="rId5"/>
              </a:rPr>
              <a:t>https://fontawesome.com</a:t>
            </a:r>
            <a:r>
              <a:rPr lang="en" sz="1200">
                <a:solidFill>
                  <a:srgbClr val="274E13"/>
                </a:solidFill>
              </a:rPr>
              <a:t> - Para usar símbolos diferentes nos layouts</a:t>
            </a:r>
            <a:endParaRPr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487" name="Google Shape;487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Links úteis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4"/>
          <p:cNvSpPr txBox="1"/>
          <p:nvPr>
            <p:ph idx="4294967295" type="ctrTitle"/>
          </p:nvPr>
        </p:nvSpPr>
        <p:spPr>
          <a:xfrm>
            <a:off x="311700" y="3555500"/>
            <a:ext cx="8520600" cy="48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Hamburgueria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93" name="Google Shape;493;p74"/>
          <p:cNvSpPr/>
          <p:nvPr/>
        </p:nvSpPr>
        <p:spPr>
          <a:xfrm>
            <a:off x="0" y="1678793"/>
            <a:ext cx="9144000" cy="1561500"/>
          </a:xfrm>
          <a:prstGeom prst="rect">
            <a:avLst/>
          </a:prstGeom>
          <a:gradFill>
            <a:gsLst>
              <a:gs pos="0">
                <a:srgbClr val="000000"/>
              </a:gs>
              <a:gs pos="15000">
                <a:srgbClr val="000000"/>
              </a:gs>
              <a:gs pos="15000">
                <a:srgbClr val="FFD966"/>
              </a:gs>
              <a:gs pos="33000">
                <a:srgbClr val="FFD966"/>
              </a:gs>
              <a:gs pos="33000">
                <a:srgbClr val="000000"/>
              </a:gs>
              <a:gs pos="51000">
                <a:srgbClr val="000000"/>
              </a:gs>
              <a:gs pos="51000">
                <a:srgbClr val="FFD966"/>
              </a:gs>
              <a:gs pos="68000">
                <a:srgbClr val="FFD966"/>
              </a:gs>
              <a:gs pos="68000">
                <a:srgbClr val="000000"/>
              </a:gs>
              <a:gs pos="84000">
                <a:srgbClr val="000000"/>
              </a:gs>
              <a:gs pos="84000">
                <a:srgbClr val="FFD966"/>
              </a:gs>
              <a:gs pos="100000">
                <a:srgbClr val="FFD966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74"/>
          <p:cNvSpPr txBox="1"/>
          <p:nvPr>
            <p:ph type="title"/>
          </p:nvPr>
        </p:nvSpPr>
        <p:spPr>
          <a:xfrm>
            <a:off x="2317350" y="654800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D9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</a:t>
            </a:r>
            <a:endParaRPr sz="4800">
              <a:solidFill>
                <a:srgbClr val="FFD9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5"/>
          <p:cNvSpPr txBox="1"/>
          <p:nvPr>
            <p:ph idx="4294967295" type="ctrTitle"/>
          </p:nvPr>
        </p:nvSpPr>
        <p:spPr>
          <a:xfrm>
            <a:off x="311700" y="3555500"/>
            <a:ext cx="8520600" cy="48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Jornal Web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00" name="Google Shape;500;p75"/>
          <p:cNvSpPr/>
          <p:nvPr/>
        </p:nvSpPr>
        <p:spPr>
          <a:xfrm>
            <a:off x="0" y="1678793"/>
            <a:ext cx="9144000" cy="1561500"/>
          </a:xfrm>
          <a:prstGeom prst="rect">
            <a:avLst/>
          </a:prstGeom>
          <a:gradFill>
            <a:gsLst>
              <a:gs pos="0">
                <a:srgbClr val="000000"/>
              </a:gs>
              <a:gs pos="15000">
                <a:srgbClr val="000000"/>
              </a:gs>
              <a:gs pos="15000">
                <a:srgbClr val="FFD966"/>
              </a:gs>
              <a:gs pos="33000">
                <a:srgbClr val="FFD966"/>
              </a:gs>
              <a:gs pos="33000">
                <a:srgbClr val="000000"/>
              </a:gs>
              <a:gs pos="51000">
                <a:srgbClr val="000000"/>
              </a:gs>
              <a:gs pos="51000">
                <a:srgbClr val="FFD966"/>
              </a:gs>
              <a:gs pos="68000">
                <a:srgbClr val="FFD966"/>
              </a:gs>
              <a:gs pos="68000">
                <a:srgbClr val="000000"/>
              </a:gs>
              <a:gs pos="84000">
                <a:srgbClr val="000000"/>
              </a:gs>
              <a:gs pos="84000">
                <a:srgbClr val="FFD966"/>
              </a:gs>
              <a:gs pos="100000">
                <a:srgbClr val="FFD966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75"/>
          <p:cNvSpPr txBox="1"/>
          <p:nvPr>
            <p:ph type="title"/>
          </p:nvPr>
        </p:nvSpPr>
        <p:spPr>
          <a:xfrm>
            <a:off x="2317350" y="654800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D9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</a:t>
            </a:r>
            <a:endParaRPr sz="4800">
              <a:solidFill>
                <a:srgbClr val="FFD9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6"/>
          <p:cNvSpPr txBox="1"/>
          <p:nvPr>
            <p:ph idx="1" type="body"/>
          </p:nvPr>
        </p:nvSpPr>
        <p:spPr>
          <a:xfrm>
            <a:off x="746450" y="2829425"/>
            <a:ext cx="36186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Onde o “display: flex” será aplicado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Flexbox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08" name="Google Shape;50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449" y="3615151"/>
            <a:ext cx="3060052" cy="96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700" y="3615147"/>
            <a:ext cx="2862838" cy="9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76"/>
          <p:cNvSpPr txBox="1"/>
          <p:nvPr>
            <p:ph idx="1" type="body"/>
          </p:nvPr>
        </p:nvSpPr>
        <p:spPr>
          <a:xfrm>
            <a:off x="5213700" y="2829459"/>
            <a:ext cx="36186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Quem recebe o efeito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76"/>
          <p:cNvSpPr txBox="1"/>
          <p:nvPr>
            <p:ph idx="1" type="body"/>
          </p:nvPr>
        </p:nvSpPr>
        <p:spPr>
          <a:xfrm>
            <a:off x="383575" y="1275725"/>
            <a:ext cx="83331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Após muita dor de cabeça por partes dos desenvolvedores Frontend, eis que surge uma tecnologia para ajudá-los a desenvolver o layout das páginas web: o Flexbox!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Flexbox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17" name="Google Shape;51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775" y="1366650"/>
            <a:ext cx="6726075" cy="29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8"/>
          <p:cNvSpPr txBox="1"/>
          <p:nvPr>
            <p:ph idx="1" type="body"/>
          </p:nvPr>
        </p:nvSpPr>
        <p:spPr>
          <a:xfrm>
            <a:off x="452075" y="1343350"/>
            <a:ext cx="8207400" cy="3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main axis</a:t>
            </a: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é o eixo principal pelo qual os itens serão posicionados.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main-start | main-end</a:t>
            </a: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onde o elemento marcado como flex começa e termina.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main size</a:t>
            </a: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é a largura ou altura do elemento. Qual dimensão é considerada depende da direção escolhida.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cross axis </a:t>
            </a: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é o eixo perpendicular ao main-axis.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cross-start | cross-end</a:t>
            </a: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onde começa e termina o cross-axis.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cross size</a:t>
            </a: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é a largura ou altura do elemento. Qual dimensão é considerada depende da direção escolhida.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Flexbox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Tabelas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9" name="Google Shape;529;p79"/>
          <p:cNvSpPr txBox="1"/>
          <p:nvPr>
            <p:ph idx="1" type="body"/>
          </p:nvPr>
        </p:nvSpPr>
        <p:spPr>
          <a:xfrm>
            <a:off x="383575" y="1123325"/>
            <a:ext cx="3705600" cy="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 tabelas são maneiras bastante eficientes de mostrar dados para o usuário, mas NÃO devem ser usadas para diagramar sua página!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79"/>
          <p:cNvSpPr txBox="1"/>
          <p:nvPr/>
        </p:nvSpPr>
        <p:spPr>
          <a:xfrm>
            <a:off x="5193350" y="445025"/>
            <a:ext cx="30000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&lt;table&gt;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&lt;thead&gt;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&lt;tr&gt;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	&lt;th&gt;Mês&lt;/th&gt;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	&lt;th&gt;Fatura&lt;/th&gt;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&lt;/tr&gt;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&lt;/thead&gt;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  &lt;tfoot&gt;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	&lt;tr&gt;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  		&lt;td&gt;Soma&lt;/td&gt;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  		&lt;td&gt;$180&lt;/td&gt;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	&lt;/tr&gt;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  &lt;/tfoot&gt;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&lt;tbody&gt;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	&lt;tr&gt;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		&lt;td&gt;Janeiro&lt;/td&gt;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		&lt;td&gt;R$100&lt;/td&gt;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	&lt;/tr&gt;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	&lt;tr&gt;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		&lt;td&gt;Fevereiro&lt;/td&gt;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		&lt;td&gt;R$80&lt;/td&gt;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	&lt;/tr&gt;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&lt;/tbody&gt;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&lt;/table&gt;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531" name="Google Shape;531;p79"/>
          <p:cNvSpPr txBox="1"/>
          <p:nvPr>
            <p:ph idx="1" type="body"/>
          </p:nvPr>
        </p:nvSpPr>
        <p:spPr>
          <a:xfrm>
            <a:off x="486100" y="3026075"/>
            <a:ext cx="37056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able&gt; 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Inicia a tabela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&lt;tfoot&gt;/</a:t>
            </a: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&lt;thead&gt;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serve para finalizar uma tabela e o outro, para agrupar os cabeçalhos da tabela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&lt;tr&gt; 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representa uma linha na tabela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&lt;th&gt;/&lt;td&gt; 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representam as células, de título e dados comuns, respectivamente.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Formulários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37" name="Google Shape;537;p80"/>
          <p:cNvSpPr txBox="1"/>
          <p:nvPr>
            <p:ph idx="1" type="body"/>
          </p:nvPr>
        </p:nvSpPr>
        <p:spPr>
          <a:xfrm>
            <a:off x="383575" y="1123325"/>
            <a:ext cx="3705600" cy="13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Estes servem (principalmente) para enviar dados para o servidor!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Para isso, usamos o atributo “name”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80"/>
          <p:cNvSpPr txBox="1"/>
          <p:nvPr/>
        </p:nvSpPr>
        <p:spPr>
          <a:xfrm>
            <a:off x="5193350" y="445025"/>
            <a:ext cx="30000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539" name="Google Shape;539;p80"/>
          <p:cNvSpPr txBox="1"/>
          <p:nvPr>
            <p:ph idx="1" type="body"/>
          </p:nvPr>
        </p:nvSpPr>
        <p:spPr>
          <a:xfrm>
            <a:off x="486100" y="3026075"/>
            <a:ext cx="37056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&lt;form&gt; 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Inicia o formulário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&lt;action&gt; </a:t>
            </a: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O que será chamado após o envio do form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80"/>
          <p:cNvSpPr txBox="1"/>
          <p:nvPr/>
        </p:nvSpPr>
        <p:spPr>
          <a:xfrm>
            <a:off x="4302875" y="1123325"/>
            <a:ext cx="4701900" cy="3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&lt;form method="GET" action="dashboard.html"&gt;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	&lt;div&gt;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	&lt;label for="email"&gt;E-mail&lt;/label&gt;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	&lt;br /&gt;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	&lt;input id="email" type="email" /&gt;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	&lt;/div&gt;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	&lt;div&gt;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	&lt;label for="senha"&gt;Senha&lt;/label&gt;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	&lt;br /&gt;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	&lt;input id="senha" type="password" /&gt;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	&lt;/div&gt;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		&lt;input type="submit" value="Entrar!" /&gt;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	&lt;/form&gt;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F1C232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https://en.wikipedia.org/wiki/Web_accessibility</a:t>
            </a:r>
            <a:br>
              <a:rPr lang="en" sz="1200">
                <a:solidFill>
                  <a:srgbClr val="F1C2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 u="sng">
                <a:solidFill>
                  <a:srgbClr val="F1C232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https://css-tricks.com/snippets/css/a-guide-to-flexbox/</a:t>
            </a:r>
            <a:br>
              <a:rPr lang="en" sz="1200">
                <a:solidFill>
                  <a:srgbClr val="F1C2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 u="sng">
                <a:solidFill>
                  <a:srgbClr val="F1C232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https://developers.google.com/web/fundamentals/codelabs/your-first-multi-screen-site</a:t>
            </a:r>
            <a:r>
              <a:rPr lang="en" sz="1200">
                <a:solidFill>
                  <a:srgbClr val="F1C232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endParaRPr sz="1200">
              <a:solidFill>
                <a:srgbClr val="F1C23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F1C232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https://flexboxfroggy.com/</a:t>
            </a:r>
            <a:endParaRPr sz="1200">
              <a:solidFill>
                <a:srgbClr val="F1C23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F1C232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http://www.flexboxdefense.com/</a:t>
            </a:r>
            <a:endParaRPr sz="1200">
              <a:solidFill>
                <a:srgbClr val="F1C23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F1C232"/>
                </a:solidFill>
                <a:latin typeface="Verdana"/>
                <a:ea typeface="Verdana"/>
                <a:cs typeface="Verdana"/>
                <a:sym typeface="Verdana"/>
                <a:hlinkClick r:id="rId8"/>
              </a:rPr>
              <a:t>https://origamid.com/projetos/flexbox-guia-completo/?source=post_page---------------------------</a:t>
            </a:r>
            <a:endParaRPr sz="1200">
              <a:solidFill>
                <a:srgbClr val="F1C23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rgbClr val="F1C232"/>
                </a:solidFill>
                <a:latin typeface="Verdana"/>
                <a:ea typeface="Verdana"/>
                <a:cs typeface="Verdana"/>
                <a:sym typeface="Verdana"/>
                <a:hlinkClick r:id="rId9"/>
              </a:rPr>
              <a:t>https://www.pagecloud.com/blog/how-to-add-custom-fonts-to-any-website</a:t>
            </a:r>
            <a:endParaRPr sz="1200">
              <a:solidFill>
                <a:srgbClr val="F1C23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6" name="Google Shape;546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Fontes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 como funciona isso tudo?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Computer"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9573" y="174957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net" id="96" name="Google Shape;9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273" y="23177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" id="97" name="Google Shape;9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96098" y="23177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 design" id="98" name="Google Shape;98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5473" y="3021266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arth globe: Americas" id="99" name="Google Shape;99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73923" y="23177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" id="100" name="Google Shape;10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1748" y="2317750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9"/>
          <p:cNvCxnSpPr>
            <a:stCxn id="96" idx="3"/>
            <a:endCxn id="97" idx="1"/>
          </p:cNvCxnSpPr>
          <p:nvPr/>
        </p:nvCxnSpPr>
        <p:spPr>
          <a:xfrm>
            <a:off x="1532673" y="2774950"/>
            <a:ext cx="763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102" name="Google Shape;102;p19"/>
          <p:cNvCxnSpPr>
            <a:stCxn id="99" idx="1"/>
            <a:endCxn id="97" idx="3"/>
          </p:cNvCxnSpPr>
          <p:nvPr/>
        </p:nvCxnSpPr>
        <p:spPr>
          <a:xfrm rot="10800000">
            <a:off x="3210423" y="2774950"/>
            <a:ext cx="763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103" name="Google Shape;103;p19"/>
          <p:cNvCxnSpPr>
            <a:stCxn id="100" idx="1"/>
            <a:endCxn id="99" idx="3"/>
          </p:cNvCxnSpPr>
          <p:nvPr/>
        </p:nvCxnSpPr>
        <p:spPr>
          <a:xfrm rot="10800000">
            <a:off x="4888248" y="2774950"/>
            <a:ext cx="763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104" name="Google Shape;104;p19"/>
          <p:cNvCxnSpPr>
            <a:stCxn id="95" idx="1"/>
            <a:endCxn id="100" idx="3"/>
          </p:cNvCxnSpPr>
          <p:nvPr/>
        </p:nvCxnSpPr>
        <p:spPr>
          <a:xfrm flipH="1">
            <a:off x="6566073" y="2206779"/>
            <a:ext cx="763500" cy="568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pic>
        <p:nvPicPr>
          <p:cNvPr descr="Web design" id="105" name="Google Shape;10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92998" y="2393979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22025" y="1966500"/>
            <a:ext cx="4885500" cy="18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HTML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20"/>
          <p:cNvSpPr/>
          <p:nvPr/>
        </p:nvSpPr>
        <p:spPr>
          <a:xfrm rot="10800000">
            <a:off x="3693300" y="-35575"/>
            <a:ext cx="5450700" cy="51648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163" y="3676125"/>
            <a:ext cx="789374" cy="7894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317350" y="4193625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D9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ATENÇÃO!</a:t>
            </a:r>
            <a:endParaRPr sz="4800">
              <a:solidFill>
                <a:srgbClr val="FFD9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200" y="419100"/>
            <a:ext cx="3553600" cy="35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