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Lobster"/>
      <p:regular r:id="rId17"/>
    </p:embeddedFont>
    <p:embeddedFont>
      <p:font typeface="Montserrat"/>
      <p:regular r:id="rId18"/>
      <p:bold r:id="rId19"/>
      <p:italic r:id="rId20"/>
      <p:boldItalic r:id="rId21"/>
    </p:embeddedFont>
    <p:embeddedFont>
      <p:font typeface="Comfortaa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22" Type="http://schemas.openxmlformats.org/officeDocument/2006/relationships/font" Target="fonts/Comfortaa-regular.fntdata"/><Relationship Id="rId10" Type="http://schemas.openxmlformats.org/officeDocument/2006/relationships/slide" Target="slides/slide5.xml"/><Relationship Id="rId21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Comforta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Lobster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.fntdata"/><Relationship Id="rId6" Type="http://schemas.openxmlformats.org/officeDocument/2006/relationships/slide" Target="slides/slide1.xml"/><Relationship Id="rId18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e676d9c5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e676d9c5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eaa0b3d0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eaa0b3d0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e6db8dc0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e6db8dc0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5eae32647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5eae32647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eae32647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eae32647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e676d9c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e676d9c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eafffdf8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eafffdf8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eafffdf8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eafffdf8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eafffdf8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eafffdf8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eafffdf8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eafffdf8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eafffdf8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eafffdf8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fonts.google.com/" TargetMode="External"/><Relationship Id="rId4" Type="http://schemas.openxmlformats.org/officeDocument/2006/relationships/hyperlink" Target="https://www.fontsquirrel.com/" TargetMode="External"/><Relationship Id="rId5" Type="http://schemas.openxmlformats.org/officeDocument/2006/relationships/hyperlink" Target="https://www.myfonts.com/" TargetMode="External"/><Relationship Id="rId6" Type="http://schemas.openxmlformats.org/officeDocument/2006/relationships/hyperlink" Target="https://www.dafont.com/pt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interaction-design.org/literature/article/web-fonts-are-critical-to-the-online-user-experience-don-t-hurt-your-reader-s-eyes" TargetMode="External"/><Relationship Id="rId4" Type="http://schemas.openxmlformats.org/officeDocument/2006/relationships/hyperlink" Target="https://material.io/design/typography/understanding-typography.html#type-classificatio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-392550" y="1508400"/>
            <a:ext cx="9929100" cy="21267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4E1887"/>
                </a:solidFill>
                <a:latin typeface="Lobster"/>
                <a:ea typeface="Lobster"/>
                <a:cs typeface="Lobster"/>
                <a:sym typeface="Lobster"/>
              </a:rPr>
              <a:t>Tipografia</a:t>
            </a:r>
            <a:endParaRPr b="1" sz="7200">
              <a:solidFill>
                <a:srgbClr val="3C78D8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Ferramentas!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5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Char char="●"/>
            </a:pPr>
            <a:r>
              <a:rPr lang="en" sz="2400" u="sng">
                <a:solidFill>
                  <a:schemeClr val="accent5"/>
                </a:solidFill>
                <a:hlinkClick r:id="rId3"/>
              </a:rPr>
              <a:t>https://fonts.google.com/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Char char="●"/>
            </a:pPr>
            <a:r>
              <a:rPr lang="en" sz="2400" u="sng">
                <a:solidFill>
                  <a:schemeClr val="hlink"/>
                </a:solidFill>
                <a:hlinkClick r:id="rId4"/>
              </a:rPr>
              <a:t>https://www.fontsquirrel.com/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Char char="●"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https://www.myfonts.com/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Char char="●"/>
            </a:pPr>
            <a:r>
              <a:rPr lang="en" sz="2400" u="sng">
                <a:solidFill>
                  <a:schemeClr val="hlink"/>
                </a:solidFill>
                <a:hlinkClick r:id="rId6"/>
              </a:rPr>
              <a:t>https://www.dafont.com/pt/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Fontes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210900"/>
            <a:ext cx="8520600" cy="36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"/>
              <a:buChar char="●"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https://www.interaction-design.org/literature/article/web-fonts-are-critical-to-the-online-user-experience-don-t-hurt-your-reader-s-eyes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"/>
              <a:buChar char="●"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https://material.io/design/typography/understanding-typography.html#type-classification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Tipografia geral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0600" y="1176050"/>
            <a:ext cx="7182802" cy="350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Tipografia com foco!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0600" y="1176050"/>
            <a:ext cx="7182802" cy="349310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/>
          <p:nvPr/>
        </p:nvSpPr>
        <p:spPr>
          <a:xfrm>
            <a:off x="3955775" y="1534250"/>
            <a:ext cx="875700" cy="281700"/>
          </a:xfrm>
          <a:prstGeom prst="rect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3331775" y="4084800"/>
            <a:ext cx="624000" cy="281700"/>
          </a:xfrm>
          <a:prstGeom prst="rect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2226000" y="3831675"/>
            <a:ext cx="624000" cy="281700"/>
          </a:xfrm>
          <a:prstGeom prst="rect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6936100" y="2754700"/>
            <a:ext cx="624000" cy="281700"/>
          </a:xfrm>
          <a:prstGeom prst="rect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5200500" y="1666525"/>
            <a:ext cx="2814900" cy="22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Sobre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3960900" cy="35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Tipografia é o estudo dos </a:t>
            </a:r>
            <a:r>
              <a:rPr i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Tipos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, que por sua vez, são uma coleção de símbolos e letras. Estes, geralmente, compartilham de características entre si, mesmo que com certa variação.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Observe o exemplo ao lado: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5523" y="1707125"/>
            <a:ext cx="2124075" cy="18859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5136385" y="1123025"/>
            <a:ext cx="30846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93C47D"/>
                </a:solidFill>
              </a:rPr>
              <a:t>Times New Roman</a:t>
            </a:r>
            <a:endParaRPr b="1" sz="2400">
              <a:solidFill>
                <a:srgbClr val="93C47D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Classificação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1974300" cy="5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Serifadas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000" y="1816375"/>
            <a:ext cx="8361300" cy="2816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Classificação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4130100" cy="5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Não-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Serifadas (sans-serif)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000" y="1816375"/>
            <a:ext cx="8361300" cy="2816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Classificação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4130100" cy="5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Cursiva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000" y="1816375"/>
            <a:ext cx="8361300" cy="2816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Classificação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4130100" cy="5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Display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000" y="1816375"/>
            <a:ext cx="8361300" cy="2816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Recomendações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381075"/>
            <a:ext cx="8520600" cy="30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Serifadas:</a:t>
            </a:r>
            <a:r>
              <a:rPr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Meios impressos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Sem-Serifa: </a:t>
            </a:r>
            <a:r>
              <a:rPr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Meios eletrônicos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Cursiva: </a:t>
            </a:r>
            <a:r>
              <a:rPr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Textos de destaque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Display:</a:t>
            </a:r>
            <a:r>
              <a:rPr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Logotipos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