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93" r:id="rId6"/>
    <p:sldId id="287" r:id="rId7"/>
    <p:sldId id="288" r:id="rId8"/>
    <p:sldId id="289" r:id="rId9"/>
    <p:sldId id="290" r:id="rId10"/>
    <p:sldId id="294" r:id="rId11"/>
    <p:sldId id="295" r:id="rId12"/>
    <p:sldId id="291" r:id="rId13"/>
    <p:sldId id="292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2452"/>
    <a:srgbClr val="50357B"/>
    <a:srgbClr val="7F5CB8"/>
    <a:srgbClr val="5C3E8E"/>
    <a:srgbClr val="339966"/>
    <a:srgbClr val="009999"/>
    <a:srgbClr val="5FC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6" autoAdjust="0"/>
    <p:restoredTop sz="91554" autoAdjust="0"/>
  </p:normalViewPr>
  <p:slideViewPr>
    <p:cSldViewPr snapToGrid="0">
      <p:cViewPr varScale="1">
        <p:scale>
          <a:sx n="124" d="100"/>
          <a:sy n="124" d="100"/>
        </p:scale>
        <p:origin x="30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7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65D73-59B5-4770-8657-DC5BD058A60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5A32E-5627-439F-AB9D-F13F4D9437C6}">
      <dgm:prSet phldrT="[Text]" custT="1"/>
      <dgm:spPr/>
      <dgm:t>
        <a:bodyPr/>
        <a:lstStyle/>
        <a:p>
          <a:r>
            <a:rPr lang="en-US" sz="1050" b="1" dirty="0" smtClean="0"/>
            <a:t>html</a:t>
          </a:r>
          <a:endParaRPr lang="en-US" sz="1050" b="1" dirty="0"/>
        </a:p>
      </dgm:t>
    </dgm:pt>
    <dgm:pt modelId="{5EB2059C-9A1F-4A18-B942-830F44CC5E7E}" type="par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7F1B749D-08F4-4B8D-8684-A1BA43136C16}" type="sib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8B60073C-63F4-4FB7-A112-2629B8979010}">
      <dgm:prSet phldrT="[Text]" custT="1"/>
      <dgm:spPr/>
      <dgm:t>
        <a:bodyPr/>
        <a:lstStyle/>
        <a:p>
          <a:r>
            <a:rPr lang="en-US" sz="1050" b="1" dirty="0" smtClean="0"/>
            <a:t>head</a:t>
          </a:r>
          <a:endParaRPr lang="en-US" sz="1050" b="1" dirty="0"/>
        </a:p>
      </dgm:t>
    </dgm:pt>
    <dgm:pt modelId="{C0C536BF-CB4F-46EF-9A38-C898FF177A54}" type="par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E4281176-6375-420A-B6D0-89BE4092744C}" type="sib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BA4E5D79-4C3E-48C3-9806-4174BA46BD83}">
      <dgm:prSet phldrT="[Text]" custT="1"/>
      <dgm:spPr/>
      <dgm:t>
        <a:bodyPr/>
        <a:lstStyle/>
        <a:p>
          <a:r>
            <a:rPr lang="en-US" sz="1050" b="1" dirty="0" smtClean="0"/>
            <a:t>body</a:t>
          </a:r>
          <a:endParaRPr lang="en-US" sz="1050" b="1" dirty="0"/>
        </a:p>
      </dgm:t>
    </dgm:pt>
    <dgm:pt modelId="{0B492C23-0B9B-4393-94BB-16FF4E13DBBD}" type="par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6B02BCB-13F7-408E-84F6-0EC231152A84}" type="sib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D4DC481-F703-42F8-9E54-ECEAA1AE34B0}">
      <dgm:prSet phldrT="[Text]" custT="1"/>
      <dgm:spPr/>
      <dgm:t>
        <a:bodyPr/>
        <a:lstStyle/>
        <a:p>
          <a:r>
            <a:rPr lang="en-US" sz="1050" b="1" dirty="0" smtClean="0"/>
            <a:t>div</a:t>
          </a:r>
          <a:endParaRPr lang="en-US" sz="1050" b="1" dirty="0"/>
        </a:p>
      </dgm:t>
    </dgm:pt>
    <dgm:pt modelId="{13A7D5E4-8B64-4136-9469-68B17BBB6DF6}" type="par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E69867A1-A6B1-4D9D-9250-46FBD0FC8660}" type="sib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677A6B7D-697B-440C-95AD-35A99EB99672}">
      <dgm:prSet phldrT="[Text]" custT="1"/>
      <dgm:spPr/>
      <dgm:t>
        <a:bodyPr/>
        <a:lstStyle/>
        <a:p>
          <a:r>
            <a:rPr lang="en-US" sz="1050" b="1" dirty="0" smtClean="0"/>
            <a:t>Attribute:  style</a:t>
          </a:r>
          <a:endParaRPr lang="en-US" sz="1050" b="1" dirty="0"/>
        </a:p>
      </dgm:t>
    </dgm:pt>
    <dgm:pt modelId="{63BA1459-38A1-4971-925F-ACF9CB0AD617}" type="par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FC990CF0-1445-4E52-AFAB-281BBD6EB83C}" type="sib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67227851-E9E0-45E8-8326-081E50259687}">
      <dgm:prSet phldrT="[Text]" custT="1"/>
      <dgm:spPr/>
      <dgm:t>
        <a:bodyPr/>
        <a:lstStyle/>
        <a:p>
          <a:r>
            <a:rPr lang="en-US" sz="1050" b="1" dirty="0" smtClean="0"/>
            <a:t>Content: Hello World!</a:t>
          </a:r>
          <a:endParaRPr lang="en-US" sz="1050" b="1" dirty="0"/>
        </a:p>
      </dgm:t>
    </dgm:pt>
    <dgm:pt modelId="{4488A1EA-8DBE-4CE7-AF2E-CC7CB287EC64}" type="par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495A035F-43B7-42FC-9139-E5ADC6F13748}" type="sib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1D72673F-9B6B-4F4D-9417-9587CDA740BB}" type="pres">
      <dgm:prSet presAssocID="{92365D73-59B5-4770-8657-DC5BD058A60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E9A92A-0C5B-4830-828A-F33554E0CF6F}" type="pres">
      <dgm:prSet presAssocID="{92365D73-59B5-4770-8657-DC5BD058A600}" presName="hierFlow" presStyleCnt="0"/>
      <dgm:spPr/>
    </dgm:pt>
    <dgm:pt modelId="{9109BE28-FB3A-4B82-8633-B8FBBECDAF83}" type="pres">
      <dgm:prSet presAssocID="{92365D73-59B5-4770-8657-DC5BD058A60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C47FE3-C8CD-40D6-A09C-EC249DEBF2AF}" type="pres">
      <dgm:prSet presAssocID="{F635A32E-5627-439F-AB9D-F13F4D9437C6}" presName="Name14" presStyleCnt="0"/>
      <dgm:spPr/>
    </dgm:pt>
    <dgm:pt modelId="{0888257A-EE48-472B-BEB2-6047B4B3FFCD}" type="pres">
      <dgm:prSet presAssocID="{F635A32E-5627-439F-AB9D-F13F4D9437C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C56287-6633-4D35-AC5B-1B64012B1330}" type="pres">
      <dgm:prSet presAssocID="{F635A32E-5627-439F-AB9D-F13F4D9437C6}" presName="hierChild2" presStyleCnt="0"/>
      <dgm:spPr/>
    </dgm:pt>
    <dgm:pt modelId="{463F15CD-A45C-4462-9948-E711D053C6B4}" type="pres">
      <dgm:prSet presAssocID="{C0C536BF-CB4F-46EF-9A38-C898FF177A54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F6C3CB8-0883-4BE4-9DB8-F49A082718FD}" type="pres">
      <dgm:prSet presAssocID="{8B60073C-63F4-4FB7-A112-2629B8979010}" presName="Name21" presStyleCnt="0"/>
      <dgm:spPr/>
    </dgm:pt>
    <dgm:pt modelId="{B8D15FD1-F334-4D3D-BBFA-2F7BB9251441}" type="pres">
      <dgm:prSet presAssocID="{8B60073C-63F4-4FB7-A112-2629B8979010}" presName="level2Shape" presStyleLbl="node2" presStyleIdx="0" presStyleCnt="2"/>
      <dgm:spPr/>
      <dgm:t>
        <a:bodyPr/>
        <a:lstStyle/>
        <a:p>
          <a:endParaRPr lang="en-US"/>
        </a:p>
      </dgm:t>
    </dgm:pt>
    <dgm:pt modelId="{2C8331EE-7B83-4334-8F17-6C950176F49E}" type="pres">
      <dgm:prSet presAssocID="{8B60073C-63F4-4FB7-A112-2629B8979010}" presName="hierChild3" presStyleCnt="0"/>
      <dgm:spPr/>
    </dgm:pt>
    <dgm:pt modelId="{AA4D6884-88A6-49F8-B4F2-AEE6E73BD9FB}" type="pres">
      <dgm:prSet presAssocID="{0B492C23-0B9B-4393-94BB-16FF4E13DBB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CA54B9F-0DFE-46B4-A8C6-7106430475DB}" type="pres">
      <dgm:prSet presAssocID="{BA4E5D79-4C3E-48C3-9806-4174BA46BD83}" presName="Name21" presStyleCnt="0"/>
      <dgm:spPr/>
    </dgm:pt>
    <dgm:pt modelId="{54380677-F5F1-4608-B5DE-B8F90C1B0EF4}" type="pres">
      <dgm:prSet presAssocID="{BA4E5D79-4C3E-48C3-9806-4174BA46BD83}" presName="level2Shape" presStyleLbl="node2" presStyleIdx="1" presStyleCnt="2"/>
      <dgm:spPr/>
      <dgm:t>
        <a:bodyPr/>
        <a:lstStyle/>
        <a:p>
          <a:endParaRPr lang="en-US"/>
        </a:p>
      </dgm:t>
    </dgm:pt>
    <dgm:pt modelId="{F9A8BB87-4840-4028-ADB2-D71695ED2C28}" type="pres">
      <dgm:prSet presAssocID="{BA4E5D79-4C3E-48C3-9806-4174BA46BD83}" presName="hierChild3" presStyleCnt="0"/>
      <dgm:spPr/>
    </dgm:pt>
    <dgm:pt modelId="{81159E24-14D7-44FE-859A-9A57B43E2135}" type="pres">
      <dgm:prSet presAssocID="{13A7D5E4-8B64-4136-9469-68B17BBB6DF6}" presName="Name19" presStyleLbl="parChTrans1D3" presStyleIdx="0" presStyleCnt="1"/>
      <dgm:spPr/>
      <dgm:t>
        <a:bodyPr/>
        <a:lstStyle/>
        <a:p>
          <a:endParaRPr lang="en-US"/>
        </a:p>
      </dgm:t>
    </dgm:pt>
    <dgm:pt modelId="{345B1343-AC4D-441A-9E51-33CA14015568}" type="pres">
      <dgm:prSet presAssocID="{4D4DC481-F703-42F8-9E54-ECEAA1AE34B0}" presName="Name21" presStyleCnt="0"/>
      <dgm:spPr/>
    </dgm:pt>
    <dgm:pt modelId="{ED9FF23E-44F9-4058-ABA0-AB473DF6CC42}" type="pres">
      <dgm:prSet presAssocID="{4D4DC481-F703-42F8-9E54-ECEAA1AE34B0}" presName="level2Shape" presStyleLbl="node3" presStyleIdx="0" presStyleCnt="1"/>
      <dgm:spPr/>
      <dgm:t>
        <a:bodyPr/>
        <a:lstStyle/>
        <a:p>
          <a:endParaRPr lang="en-US"/>
        </a:p>
      </dgm:t>
    </dgm:pt>
    <dgm:pt modelId="{A1763C36-394E-4589-BABF-8D60658EEDA0}" type="pres">
      <dgm:prSet presAssocID="{4D4DC481-F703-42F8-9E54-ECEAA1AE34B0}" presName="hierChild3" presStyleCnt="0"/>
      <dgm:spPr/>
    </dgm:pt>
    <dgm:pt modelId="{3DD5293F-AAB0-4966-936D-C5F816FCDAE1}" type="pres">
      <dgm:prSet presAssocID="{63BA1459-38A1-4971-925F-ACF9CB0AD617}" presName="Name19" presStyleLbl="parChTrans1D4" presStyleIdx="0" presStyleCnt="2"/>
      <dgm:spPr/>
      <dgm:t>
        <a:bodyPr/>
        <a:lstStyle/>
        <a:p>
          <a:endParaRPr lang="en-US"/>
        </a:p>
      </dgm:t>
    </dgm:pt>
    <dgm:pt modelId="{07A1573D-2BDF-455C-8E5D-52C262FE1A74}" type="pres">
      <dgm:prSet presAssocID="{677A6B7D-697B-440C-95AD-35A99EB99672}" presName="Name21" presStyleCnt="0"/>
      <dgm:spPr/>
    </dgm:pt>
    <dgm:pt modelId="{4DE24E9D-9930-4903-ADB0-11A2486B4473}" type="pres">
      <dgm:prSet presAssocID="{677A6B7D-697B-440C-95AD-35A99EB99672}" presName="level2Shape" presStyleLbl="node4" presStyleIdx="0" presStyleCnt="2"/>
      <dgm:spPr/>
      <dgm:t>
        <a:bodyPr/>
        <a:lstStyle/>
        <a:p>
          <a:endParaRPr lang="en-US"/>
        </a:p>
      </dgm:t>
    </dgm:pt>
    <dgm:pt modelId="{73E9C351-93AE-4C17-A3C9-F4D80950A1FB}" type="pres">
      <dgm:prSet presAssocID="{677A6B7D-697B-440C-95AD-35A99EB99672}" presName="hierChild3" presStyleCnt="0"/>
      <dgm:spPr/>
    </dgm:pt>
    <dgm:pt modelId="{9B0E16B5-BCF0-44FA-804E-9FDF20ACC5FA}" type="pres">
      <dgm:prSet presAssocID="{4488A1EA-8DBE-4CE7-AF2E-CC7CB287EC64}" presName="Name19" presStyleLbl="parChTrans1D4" presStyleIdx="1" presStyleCnt="2"/>
      <dgm:spPr/>
      <dgm:t>
        <a:bodyPr/>
        <a:lstStyle/>
        <a:p>
          <a:endParaRPr lang="en-US"/>
        </a:p>
      </dgm:t>
    </dgm:pt>
    <dgm:pt modelId="{10913DC3-ABF6-4E0B-9B5D-95C2BCE46092}" type="pres">
      <dgm:prSet presAssocID="{67227851-E9E0-45E8-8326-081E50259687}" presName="Name21" presStyleCnt="0"/>
      <dgm:spPr/>
    </dgm:pt>
    <dgm:pt modelId="{8F10CC7E-6E25-45D0-A54D-2391DFF2213D}" type="pres">
      <dgm:prSet presAssocID="{67227851-E9E0-45E8-8326-081E50259687}" presName="level2Shape" presStyleLbl="node4" presStyleIdx="1" presStyleCnt="2"/>
      <dgm:spPr/>
      <dgm:t>
        <a:bodyPr/>
        <a:lstStyle/>
        <a:p>
          <a:endParaRPr lang="en-US"/>
        </a:p>
      </dgm:t>
    </dgm:pt>
    <dgm:pt modelId="{B9EA6D60-66E1-467E-9F2E-0FAD6C8A8783}" type="pres">
      <dgm:prSet presAssocID="{67227851-E9E0-45E8-8326-081E50259687}" presName="hierChild3" presStyleCnt="0"/>
      <dgm:spPr/>
    </dgm:pt>
    <dgm:pt modelId="{EEF30209-6693-47FC-B73F-70CC55822E4E}" type="pres">
      <dgm:prSet presAssocID="{92365D73-59B5-4770-8657-DC5BD058A600}" presName="bgShapesFlow" presStyleCnt="0"/>
      <dgm:spPr/>
    </dgm:pt>
  </dgm:ptLst>
  <dgm:cxnLst>
    <dgm:cxn modelId="{561997CC-9E3C-4751-891E-327DD3641ED4}" type="presOf" srcId="{92365D73-59B5-4770-8657-DC5BD058A600}" destId="{1D72673F-9B6B-4F4D-9417-9587CDA740BB}" srcOrd="0" destOrd="0" presId="urn:microsoft.com/office/officeart/2005/8/layout/hierarchy6"/>
    <dgm:cxn modelId="{E1F26910-909A-4DE4-AB7F-7D7BB901D8ED}" srcId="{4D4DC481-F703-42F8-9E54-ECEAA1AE34B0}" destId="{677A6B7D-697B-440C-95AD-35A99EB99672}" srcOrd="0" destOrd="0" parTransId="{63BA1459-38A1-4971-925F-ACF9CB0AD617}" sibTransId="{FC990CF0-1445-4E52-AFAB-281BBD6EB83C}"/>
    <dgm:cxn modelId="{F1BAAC4A-C091-458B-9521-C769B8DDAC48}" type="presOf" srcId="{BA4E5D79-4C3E-48C3-9806-4174BA46BD83}" destId="{54380677-F5F1-4608-B5DE-B8F90C1B0EF4}" srcOrd="0" destOrd="0" presId="urn:microsoft.com/office/officeart/2005/8/layout/hierarchy6"/>
    <dgm:cxn modelId="{90AD779E-5736-47B0-925C-4E9CF1E693A7}" type="presOf" srcId="{F635A32E-5627-439F-AB9D-F13F4D9437C6}" destId="{0888257A-EE48-472B-BEB2-6047B4B3FFCD}" srcOrd="0" destOrd="0" presId="urn:microsoft.com/office/officeart/2005/8/layout/hierarchy6"/>
    <dgm:cxn modelId="{13D212E6-566C-47FA-ADB5-444A8844E972}" type="presOf" srcId="{13A7D5E4-8B64-4136-9469-68B17BBB6DF6}" destId="{81159E24-14D7-44FE-859A-9A57B43E2135}" srcOrd="0" destOrd="0" presId="urn:microsoft.com/office/officeart/2005/8/layout/hierarchy6"/>
    <dgm:cxn modelId="{C412081E-FD94-46AE-AD21-2AE5839D95EA}" type="presOf" srcId="{63BA1459-38A1-4971-925F-ACF9CB0AD617}" destId="{3DD5293F-AAB0-4966-936D-C5F816FCDAE1}" srcOrd="0" destOrd="0" presId="urn:microsoft.com/office/officeart/2005/8/layout/hierarchy6"/>
    <dgm:cxn modelId="{A81691ED-2869-4F3D-A6EF-8AC1178AF208}" type="presOf" srcId="{4D4DC481-F703-42F8-9E54-ECEAA1AE34B0}" destId="{ED9FF23E-44F9-4058-ABA0-AB473DF6CC42}" srcOrd="0" destOrd="0" presId="urn:microsoft.com/office/officeart/2005/8/layout/hierarchy6"/>
    <dgm:cxn modelId="{8338CDE5-3A03-4398-9D55-8791BFDA0E0F}" type="presOf" srcId="{0B492C23-0B9B-4393-94BB-16FF4E13DBBD}" destId="{AA4D6884-88A6-49F8-B4F2-AEE6E73BD9FB}" srcOrd="0" destOrd="0" presId="urn:microsoft.com/office/officeart/2005/8/layout/hierarchy6"/>
    <dgm:cxn modelId="{42B32E92-8FA7-4D13-B556-3230D2329C5E}" srcId="{92365D73-59B5-4770-8657-DC5BD058A600}" destId="{F635A32E-5627-439F-AB9D-F13F4D9437C6}" srcOrd="0" destOrd="0" parTransId="{5EB2059C-9A1F-4A18-B942-830F44CC5E7E}" sibTransId="{7F1B749D-08F4-4B8D-8684-A1BA43136C16}"/>
    <dgm:cxn modelId="{CC46562E-22A4-4646-ABEA-002873042AA3}" srcId="{4D4DC481-F703-42F8-9E54-ECEAA1AE34B0}" destId="{67227851-E9E0-45E8-8326-081E50259687}" srcOrd="1" destOrd="0" parTransId="{4488A1EA-8DBE-4CE7-AF2E-CC7CB287EC64}" sibTransId="{495A035F-43B7-42FC-9139-E5ADC6F13748}"/>
    <dgm:cxn modelId="{0D41FACA-9DBC-4AA1-860D-0797F58E4DAB}" type="presOf" srcId="{677A6B7D-697B-440C-95AD-35A99EB99672}" destId="{4DE24E9D-9930-4903-ADB0-11A2486B4473}" srcOrd="0" destOrd="0" presId="urn:microsoft.com/office/officeart/2005/8/layout/hierarchy6"/>
    <dgm:cxn modelId="{BDA7FFE0-9BC2-4EA6-8319-806C9FFCE24B}" type="presOf" srcId="{8B60073C-63F4-4FB7-A112-2629B8979010}" destId="{B8D15FD1-F334-4D3D-BBFA-2F7BB9251441}" srcOrd="0" destOrd="0" presId="urn:microsoft.com/office/officeart/2005/8/layout/hierarchy6"/>
    <dgm:cxn modelId="{627EB41A-D074-49C5-AAA3-8F25EF84EC0C}" type="presOf" srcId="{67227851-E9E0-45E8-8326-081E50259687}" destId="{8F10CC7E-6E25-45D0-A54D-2391DFF2213D}" srcOrd="0" destOrd="0" presId="urn:microsoft.com/office/officeart/2005/8/layout/hierarchy6"/>
    <dgm:cxn modelId="{E6AACE39-CF3D-43C9-AE30-6907462BF268}" type="presOf" srcId="{4488A1EA-8DBE-4CE7-AF2E-CC7CB287EC64}" destId="{9B0E16B5-BCF0-44FA-804E-9FDF20ACC5FA}" srcOrd="0" destOrd="0" presId="urn:microsoft.com/office/officeart/2005/8/layout/hierarchy6"/>
    <dgm:cxn modelId="{661CF4C4-6E59-4FEE-A450-34E820E88B97}" srcId="{F635A32E-5627-439F-AB9D-F13F4D9437C6}" destId="{BA4E5D79-4C3E-48C3-9806-4174BA46BD83}" srcOrd="1" destOrd="0" parTransId="{0B492C23-0B9B-4393-94BB-16FF4E13DBBD}" sibTransId="{46B02BCB-13F7-408E-84F6-0EC231152A84}"/>
    <dgm:cxn modelId="{C01F7836-3B38-47A2-8478-92BDDFEEFD21}" type="presOf" srcId="{C0C536BF-CB4F-46EF-9A38-C898FF177A54}" destId="{463F15CD-A45C-4462-9948-E711D053C6B4}" srcOrd="0" destOrd="0" presId="urn:microsoft.com/office/officeart/2005/8/layout/hierarchy6"/>
    <dgm:cxn modelId="{82E5B663-B0D3-4A4B-8466-01036A8BB3BB}" srcId="{BA4E5D79-4C3E-48C3-9806-4174BA46BD83}" destId="{4D4DC481-F703-42F8-9E54-ECEAA1AE34B0}" srcOrd="0" destOrd="0" parTransId="{13A7D5E4-8B64-4136-9469-68B17BBB6DF6}" sibTransId="{E69867A1-A6B1-4D9D-9250-46FBD0FC8660}"/>
    <dgm:cxn modelId="{7B9DB950-F5E8-4C0A-8548-895050C18CCB}" srcId="{F635A32E-5627-439F-AB9D-F13F4D9437C6}" destId="{8B60073C-63F4-4FB7-A112-2629B8979010}" srcOrd="0" destOrd="0" parTransId="{C0C536BF-CB4F-46EF-9A38-C898FF177A54}" sibTransId="{E4281176-6375-420A-B6D0-89BE4092744C}"/>
    <dgm:cxn modelId="{658768EA-E2CC-4119-9D27-555FA9EEB846}" type="presParOf" srcId="{1D72673F-9B6B-4F4D-9417-9587CDA740BB}" destId="{BBE9A92A-0C5B-4830-828A-F33554E0CF6F}" srcOrd="0" destOrd="0" presId="urn:microsoft.com/office/officeart/2005/8/layout/hierarchy6"/>
    <dgm:cxn modelId="{191D51D8-B47F-4A06-A2E5-7EF4034BA495}" type="presParOf" srcId="{BBE9A92A-0C5B-4830-828A-F33554E0CF6F}" destId="{9109BE28-FB3A-4B82-8633-B8FBBECDAF83}" srcOrd="0" destOrd="0" presId="urn:microsoft.com/office/officeart/2005/8/layout/hierarchy6"/>
    <dgm:cxn modelId="{6B109D36-3554-455A-9227-EE84EDADDB84}" type="presParOf" srcId="{9109BE28-FB3A-4B82-8633-B8FBBECDAF83}" destId="{68C47FE3-C8CD-40D6-A09C-EC249DEBF2AF}" srcOrd="0" destOrd="0" presId="urn:microsoft.com/office/officeart/2005/8/layout/hierarchy6"/>
    <dgm:cxn modelId="{711A9541-8D22-42C1-8024-C9A033D7E7A7}" type="presParOf" srcId="{68C47FE3-C8CD-40D6-A09C-EC249DEBF2AF}" destId="{0888257A-EE48-472B-BEB2-6047B4B3FFCD}" srcOrd="0" destOrd="0" presId="urn:microsoft.com/office/officeart/2005/8/layout/hierarchy6"/>
    <dgm:cxn modelId="{BF6A9D51-B0C4-43A2-9DA6-762DEC01B9B6}" type="presParOf" srcId="{68C47FE3-C8CD-40D6-A09C-EC249DEBF2AF}" destId="{D3C56287-6633-4D35-AC5B-1B64012B1330}" srcOrd="1" destOrd="0" presId="urn:microsoft.com/office/officeart/2005/8/layout/hierarchy6"/>
    <dgm:cxn modelId="{9F787117-8D28-4F5E-8CA1-6D7881A94E47}" type="presParOf" srcId="{D3C56287-6633-4D35-AC5B-1B64012B1330}" destId="{463F15CD-A45C-4462-9948-E711D053C6B4}" srcOrd="0" destOrd="0" presId="urn:microsoft.com/office/officeart/2005/8/layout/hierarchy6"/>
    <dgm:cxn modelId="{5C6E8647-D1F9-4B11-9ADF-1FD7A870B6C5}" type="presParOf" srcId="{D3C56287-6633-4D35-AC5B-1B64012B1330}" destId="{EF6C3CB8-0883-4BE4-9DB8-F49A082718FD}" srcOrd="1" destOrd="0" presId="urn:microsoft.com/office/officeart/2005/8/layout/hierarchy6"/>
    <dgm:cxn modelId="{446D698B-0814-4151-8A9D-504DE9E1B2B4}" type="presParOf" srcId="{EF6C3CB8-0883-4BE4-9DB8-F49A082718FD}" destId="{B8D15FD1-F334-4D3D-BBFA-2F7BB9251441}" srcOrd="0" destOrd="0" presId="urn:microsoft.com/office/officeart/2005/8/layout/hierarchy6"/>
    <dgm:cxn modelId="{8E359512-84E7-460C-AA15-F6951C641C51}" type="presParOf" srcId="{EF6C3CB8-0883-4BE4-9DB8-F49A082718FD}" destId="{2C8331EE-7B83-4334-8F17-6C950176F49E}" srcOrd="1" destOrd="0" presId="urn:microsoft.com/office/officeart/2005/8/layout/hierarchy6"/>
    <dgm:cxn modelId="{6ADA4AE0-3E20-4B4E-8C1F-FF95F032A80D}" type="presParOf" srcId="{D3C56287-6633-4D35-AC5B-1B64012B1330}" destId="{AA4D6884-88A6-49F8-B4F2-AEE6E73BD9FB}" srcOrd="2" destOrd="0" presId="urn:microsoft.com/office/officeart/2005/8/layout/hierarchy6"/>
    <dgm:cxn modelId="{2375DB66-F70C-4A52-A7E8-E8D31C4CF793}" type="presParOf" srcId="{D3C56287-6633-4D35-AC5B-1B64012B1330}" destId="{ACA54B9F-0DFE-46B4-A8C6-7106430475DB}" srcOrd="3" destOrd="0" presId="urn:microsoft.com/office/officeart/2005/8/layout/hierarchy6"/>
    <dgm:cxn modelId="{B71CBA81-D4CF-4D54-B884-DA9C9A950A32}" type="presParOf" srcId="{ACA54B9F-0DFE-46B4-A8C6-7106430475DB}" destId="{54380677-F5F1-4608-B5DE-B8F90C1B0EF4}" srcOrd="0" destOrd="0" presId="urn:microsoft.com/office/officeart/2005/8/layout/hierarchy6"/>
    <dgm:cxn modelId="{D2318725-4194-4F2B-9008-C073228E0C14}" type="presParOf" srcId="{ACA54B9F-0DFE-46B4-A8C6-7106430475DB}" destId="{F9A8BB87-4840-4028-ADB2-D71695ED2C28}" srcOrd="1" destOrd="0" presId="urn:microsoft.com/office/officeart/2005/8/layout/hierarchy6"/>
    <dgm:cxn modelId="{9DD91FCD-85F2-45E1-BBF1-65590D4AF103}" type="presParOf" srcId="{F9A8BB87-4840-4028-ADB2-D71695ED2C28}" destId="{81159E24-14D7-44FE-859A-9A57B43E2135}" srcOrd="0" destOrd="0" presId="urn:microsoft.com/office/officeart/2005/8/layout/hierarchy6"/>
    <dgm:cxn modelId="{10E6E210-0960-4D83-8820-259B86BF769C}" type="presParOf" srcId="{F9A8BB87-4840-4028-ADB2-D71695ED2C28}" destId="{345B1343-AC4D-441A-9E51-33CA14015568}" srcOrd="1" destOrd="0" presId="urn:microsoft.com/office/officeart/2005/8/layout/hierarchy6"/>
    <dgm:cxn modelId="{B596AD7E-9D0B-4B67-B0CF-D077A3627222}" type="presParOf" srcId="{345B1343-AC4D-441A-9E51-33CA14015568}" destId="{ED9FF23E-44F9-4058-ABA0-AB473DF6CC42}" srcOrd="0" destOrd="0" presId="urn:microsoft.com/office/officeart/2005/8/layout/hierarchy6"/>
    <dgm:cxn modelId="{97F7307A-9CC5-4735-BB06-B3E76BB63E5E}" type="presParOf" srcId="{345B1343-AC4D-441A-9E51-33CA14015568}" destId="{A1763C36-394E-4589-BABF-8D60658EEDA0}" srcOrd="1" destOrd="0" presId="urn:microsoft.com/office/officeart/2005/8/layout/hierarchy6"/>
    <dgm:cxn modelId="{B5890056-78AD-493F-B7A8-EEA073965E8A}" type="presParOf" srcId="{A1763C36-394E-4589-BABF-8D60658EEDA0}" destId="{3DD5293F-AAB0-4966-936D-C5F816FCDAE1}" srcOrd="0" destOrd="0" presId="urn:microsoft.com/office/officeart/2005/8/layout/hierarchy6"/>
    <dgm:cxn modelId="{D9A740DE-625D-41C3-9104-082FC88FC3F1}" type="presParOf" srcId="{A1763C36-394E-4589-BABF-8D60658EEDA0}" destId="{07A1573D-2BDF-455C-8E5D-52C262FE1A74}" srcOrd="1" destOrd="0" presId="urn:microsoft.com/office/officeart/2005/8/layout/hierarchy6"/>
    <dgm:cxn modelId="{F1E3D480-B3D4-4133-92C2-CBE794EBFC12}" type="presParOf" srcId="{07A1573D-2BDF-455C-8E5D-52C262FE1A74}" destId="{4DE24E9D-9930-4903-ADB0-11A2486B4473}" srcOrd="0" destOrd="0" presId="urn:microsoft.com/office/officeart/2005/8/layout/hierarchy6"/>
    <dgm:cxn modelId="{2FBE8E77-9C13-4364-B5E8-12CFE9187131}" type="presParOf" srcId="{07A1573D-2BDF-455C-8E5D-52C262FE1A74}" destId="{73E9C351-93AE-4C17-A3C9-F4D80950A1FB}" srcOrd="1" destOrd="0" presId="urn:microsoft.com/office/officeart/2005/8/layout/hierarchy6"/>
    <dgm:cxn modelId="{BD60D9BF-9CA3-4E39-ACAF-6BD2D47D5894}" type="presParOf" srcId="{A1763C36-394E-4589-BABF-8D60658EEDA0}" destId="{9B0E16B5-BCF0-44FA-804E-9FDF20ACC5FA}" srcOrd="2" destOrd="0" presId="urn:microsoft.com/office/officeart/2005/8/layout/hierarchy6"/>
    <dgm:cxn modelId="{AA40A0AE-BAC1-4320-B445-8880A2F6B357}" type="presParOf" srcId="{A1763C36-394E-4589-BABF-8D60658EEDA0}" destId="{10913DC3-ABF6-4E0B-9B5D-95C2BCE46092}" srcOrd="3" destOrd="0" presId="urn:microsoft.com/office/officeart/2005/8/layout/hierarchy6"/>
    <dgm:cxn modelId="{855D1152-E1D2-42C5-BB92-D0E3CDF53C91}" type="presParOf" srcId="{10913DC3-ABF6-4E0B-9B5D-95C2BCE46092}" destId="{8F10CC7E-6E25-45D0-A54D-2391DFF2213D}" srcOrd="0" destOrd="0" presId="urn:microsoft.com/office/officeart/2005/8/layout/hierarchy6"/>
    <dgm:cxn modelId="{63369437-D8A7-4745-8CE1-9E639B2CCED3}" type="presParOf" srcId="{10913DC3-ABF6-4E0B-9B5D-95C2BCE46092}" destId="{B9EA6D60-66E1-467E-9F2E-0FAD6C8A8783}" srcOrd="1" destOrd="0" presId="urn:microsoft.com/office/officeart/2005/8/layout/hierarchy6"/>
    <dgm:cxn modelId="{DECC5CDA-A2CC-4B73-B3B9-4AC67E09AFC2}" type="presParOf" srcId="{1D72673F-9B6B-4F4D-9417-9587CDA740BB}" destId="{EEF30209-6693-47FC-B73F-70CC55822E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8257A-EE48-472B-BEB2-6047B4B3FFCD}">
      <dsp:nvSpPr>
        <dsp:cNvPr id="0" name=""/>
        <dsp:cNvSpPr/>
      </dsp:nvSpPr>
      <dsp:spPr>
        <a:xfrm>
          <a:off x="2117749" y="2484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html</a:t>
          </a:r>
          <a:endParaRPr lang="en-US" sz="1050" b="1" kern="1200" dirty="0"/>
        </a:p>
      </dsp:txBody>
      <dsp:txXfrm>
        <a:off x="2137788" y="22523"/>
        <a:ext cx="986174" cy="644090"/>
      </dsp:txXfrm>
    </dsp:sp>
    <dsp:sp modelId="{463F15CD-A45C-4462-9948-E711D053C6B4}">
      <dsp:nvSpPr>
        <dsp:cNvPr id="0" name=""/>
        <dsp:cNvSpPr/>
      </dsp:nvSpPr>
      <dsp:spPr>
        <a:xfrm>
          <a:off x="1963811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15FD1-F334-4D3D-BBFA-2F7BB9251441}">
      <dsp:nvSpPr>
        <dsp:cNvPr id="0" name=""/>
        <dsp:cNvSpPr/>
      </dsp:nvSpPr>
      <dsp:spPr>
        <a:xfrm>
          <a:off x="1450685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head</a:t>
          </a:r>
          <a:endParaRPr lang="en-US" sz="1050" b="1" kern="1200" dirty="0"/>
        </a:p>
      </dsp:txBody>
      <dsp:txXfrm>
        <a:off x="1470724" y="980358"/>
        <a:ext cx="986174" cy="644090"/>
      </dsp:txXfrm>
    </dsp:sp>
    <dsp:sp modelId="{AA4D6884-88A6-49F8-B4F2-AEE6E73BD9FB}">
      <dsp:nvSpPr>
        <dsp:cNvPr id="0" name=""/>
        <dsp:cNvSpPr/>
      </dsp:nvSpPr>
      <dsp:spPr>
        <a:xfrm>
          <a:off x="2630875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80677-F5F1-4608-B5DE-B8F90C1B0EF4}">
      <dsp:nvSpPr>
        <dsp:cNvPr id="0" name=""/>
        <dsp:cNvSpPr/>
      </dsp:nvSpPr>
      <dsp:spPr>
        <a:xfrm>
          <a:off x="2784813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body</a:t>
          </a:r>
          <a:endParaRPr lang="en-US" sz="1050" b="1" kern="1200" dirty="0"/>
        </a:p>
      </dsp:txBody>
      <dsp:txXfrm>
        <a:off x="2804852" y="980358"/>
        <a:ext cx="986174" cy="644090"/>
      </dsp:txXfrm>
    </dsp:sp>
    <dsp:sp modelId="{81159E24-14D7-44FE-859A-9A57B43E2135}">
      <dsp:nvSpPr>
        <dsp:cNvPr id="0" name=""/>
        <dsp:cNvSpPr/>
      </dsp:nvSpPr>
      <dsp:spPr>
        <a:xfrm>
          <a:off x="3252219" y="1644487"/>
          <a:ext cx="91440" cy="27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F23E-44F9-4058-ABA0-AB473DF6CC42}">
      <dsp:nvSpPr>
        <dsp:cNvPr id="0" name=""/>
        <dsp:cNvSpPr/>
      </dsp:nvSpPr>
      <dsp:spPr>
        <a:xfrm>
          <a:off x="2784813" y="1918155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div</a:t>
          </a:r>
          <a:endParaRPr lang="en-US" sz="1050" b="1" kern="1200" dirty="0"/>
        </a:p>
      </dsp:txBody>
      <dsp:txXfrm>
        <a:off x="2804852" y="1938194"/>
        <a:ext cx="986174" cy="644090"/>
      </dsp:txXfrm>
    </dsp:sp>
    <dsp:sp modelId="{3DD5293F-AAB0-4966-936D-C5F816FCDAE1}">
      <dsp:nvSpPr>
        <dsp:cNvPr id="0" name=""/>
        <dsp:cNvSpPr/>
      </dsp:nvSpPr>
      <dsp:spPr>
        <a:xfrm>
          <a:off x="2630875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24E9D-9930-4903-ADB0-11A2486B4473}">
      <dsp:nvSpPr>
        <dsp:cNvPr id="0" name=""/>
        <dsp:cNvSpPr/>
      </dsp:nvSpPr>
      <dsp:spPr>
        <a:xfrm>
          <a:off x="2117749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Attribute:  style</a:t>
          </a:r>
          <a:endParaRPr lang="en-US" sz="1050" b="1" kern="1200" dirty="0"/>
        </a:p>
      </dsp:txBody>
      <dsp:txXfrm>
        <a:off x="2137788" y="2896029"/>
        <a:ext cx="986174" cy="644090"/>
      </dsp:txXfrm>
    </dsp:sp>
    <dsp:sp modelId="{9B0E16B5-BCF0-44FA-804E-9FDF20ACC5FA}">
      <dsp:nvSpPr>
        <dsp:cNvPr id="0" name=""/>
        <dsp:cNvSpPr/>
      </dsp:nvSpPr>
      <dsp:spPr>
        <a:xfrm>
          <a:off x="3297939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CC7E-6E25-45D0-A54D-2391DFF2213D}">
      <dsp:nvSpPr>
        <dsp:cNvPr id="0" name=""/>
        <dsp:cNvSpPr/>
      </dsp:nvSpPr>
      <dsp:spPr>
        <a:xfrm>
          <a:off x="3451877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Content: Hello World!</a:t>
          </a:r>
          <a:endParaRPr lang="en-US" sz="1050" b="1" kern="1200" dirty="0"/>
        </a:p>
      </dsp:txBody>
      <dsp:txXfrm>
        <a:off x="3471916" y="2896029"/>
        <a:ext cx="986174" cy="64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32DC-35E1-4077-BC46-972F94400611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914-2AC1-49A2-A751-124D1A41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t1-html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Markup language – hierarchical, has elements &amp;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72000">
              <a:srgbClr val="50357B"/>
            </a:gs>
            <a:gs pos="31000">
              <a:srgbClr val="5C3E8E"/>
            </a:gs>
            <a:gs pos="0">
              <a:srgbClr val="362452"/>
            </a:gs>
            <a:gs pos="100000">
              <a:srgbClr val="362452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0"/>
            <a:ext cx="10428953" cy="62779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924"/>
            <a:ext cx="10515600" cy="5365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49911" y="660879"/>
            <a:ext cx="5560072" cy="0"/>
          </a:xfrm>
          <a:prstGeom prst="line">
            <a:avLst/>
          </a:prstGeom>
          <a:ln w="57150" cap="rnd" cmpd="sng">
            <a:gradFill>
              <a:gsLst>
                <a:gs pos="0">
                  <a:srgbClr val="7F5CB8"/>
                </a:gs>
                <a:gs pos="100000">
                  <a:srgbClr val="50357B"/>
                </a:gs>
              </a:gsLst>
              <a:lin ang="4800000" scaled="0"/>
            </a:gra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94" y="35760"/>
            <a:ext cx="10515600" cy="622947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49911" y="660879"/>
            <a:ext cx="5560072" cy="0"/>
          </a:xfrm>
          <a:prstGeom prst="line">
            <a:avLst/>
          </a:prstGeom>
          <a:ln w="57150" cap="rnd" cmpd="sng">
            <a:gradFill>
              <a:gsLst>
                <a:gs pos="0">
                  <a:srgbClr val="0070C0"/>
                </a:gs>
                <a:gs pos="100000">
                  <a:srgbClr val="5FC982"/>
                </a:gs>
              </a:gsLst>
              <a:lin ang="4800000" scaled="0"/>
            </a:gra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511F-992E-4508-878E-64B76E155AD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Researcher’s Toolkit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5064"/>
            <a:ext cx="9144000" cy="1655762"/>
          </a:xfrm>
        </p:spPr>
        <p:txBody>
          <a:bodyPr/>
          <a:lstStyle/>
          <a:p>
            <a:r>
              <a:rPr lang="en-US" dirty="0" smtClean="0"/>
              <a:t>Alessandro Febretti</a:t>
            </a:r>
          </a:p>
          <a:p>
            <a:r>
              <a:rPr lang="en-US" dirty="0" smtClean="0"/>
              <a:t>Sr. Interactive Visualization Specialist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1130" y="368440"/>
            <a:ext cx="3234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Northwestern</a:t>
            </a:r>
            <a:endParaRPr lang="en-US" sz="40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Pure </a:t>
            </a:r>
            <a:r>
              <a:rPr lang="en-US" dirty="0" err="1" smtClean="0"/>
              <a:t>javascript</a:t>
            </a:r>
            <a:r>
              <a:rPr lang="en-US" dirty="0" smtClean="0"/>
              <a:t> data notation (data is valid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174 Nations</a:t>
            </a:r>
          </a:p>
          <a:p>
            <a:r>
              <a:rPr lang="en-US" dirty="0" smtClean="0"/>
              <a:t>Income, life expectancy, population </a:t>
            </a:r>
          </a:p>
          <a:p>
            <a:r>
              <a:rPr lang="en-US" dirty="0" smtClean="0"/>
              <a:t>1950 – 2009</a:t>
            </a:r>
          </a:p>
          <a:p>
            <a:r>
              <a:rPr lang="en-US" dirty="0" smtClean="0"/>
              <a:t>~30K values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34" y="2257957"/>
            <a:ext cx="4244766" cy="39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3195"/>
          </a:xfrm>
        </p:spPr>
        <p:txBody>
          <a:bodyPr/>
          <a:lstStyle/>
          <a:p>
            <a:r>
              <a:rPr lang="en-US" dirty="0" smtClean="0"/>
              <a:t>Coding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420" y="4104741"/>
            <a:ext cx="6311246" cy="1655762"/>
          </a:xfrm>
        </p:spPr>
        <p:txBody>
          <a:bodyPr/>
          <a:lstStyle/>
          <a:p>
            <a:pPr algn="l"/>
            <a:endParaRPr lang="en-US" dirty="0" smtClean="0"/>
          </a:p>
          <a:p>
            <a:r>
              <a:rPr lang="en-US" dirty="0" smtClean="0"/>
              <a:t>   https</a:t>
            </a:r>
            <a:r>
              <a:rPr lang="en-US" dirty="0"/>
              <a:t>://github.com/febret/intro2D3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31" y="4577624"/>
            <a:ext cx="354998" cy="3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924"/>
            <a:ext cx="10515600" cy="5809770"/>
          </a:xfrm>
        </p:spPr>
        <p:txBody>
          <a:bodyPr/>
          <a:lstStyle/>
          <a:p>
            <a:r>
              <a:rPr lang="en-US" b="1" dirty="0" smtClean="0"/>
              <a:t>1 – Basic page setup</a:t>
            </a:r>
          </a:p>
          <a:p>
            <a:pPr lvl="1"/>
            <a:r>
              <a:rPr lang="en-US" dirty="0" smtClean="0"/>
              <a:t>D3 JSON loading</a:t>
            </a:r>
          </a:p>
          <a:p>
            <a:pPr lvl="1"/>
            <a:r>
              <a:rPr lang="en-US" dirty="0" smtClean="0"/>
              <a:t>D3 selection</a:t>
            </a:r>
          </a:p>
          <a:p>
            <a:r>
              <a:rPr lang="en-US" b="1" dirty="0" smtClean="0"/>
              <a:t>2 – Loading data and printing content</a:t>
            </a:r>
          </a:p>
          <a:p>
            <a:pPr lvl="1"/>
            <a:r>
              <a:rPr lang="en-US" dirty="0" err="1" smtClean="0"/>
              <a:t>selectAll</a:t>
            </a:r>
            <a:r>
              <a:rPr lang="en-US" dirty="0"/>
              <a:t> </a:t>
            </a:r>
            <a:r>
              <a:rPr lang="en-US" dirty="0" smtClean="0"/>
              <a:t>and enter</a:t>
            </a:r>
          </a:p>
          <a:p>
            <a:pPr lvl="1"/>
            <a:r>
              <a:rPr lang="en-US" dirty="0" smtClean="0"/>
              <a:t>The data function</a:t>
            </a:r>
          </a:p>
          <a:p>
            <a:r>
              <a:rPr lang="en-US" b="1" dirty="0" smtClean="0"/>
              <a:t>3 – SVG drawing and Axes</a:t>
            </a:r>
          </a:p>
          <a:p>
            <a:pPr lvl="1"/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The call function</a:t>
            </a:r>
          </a:p>
          <a:p>
            <a:r>
              <a:rPr lang="en-US" b="1" dirty="0" smtClean="0"/>
              <a:t>4 – Plotting data</a:t>
            </a:r>
          </a:p>
          <a:p>
            <a:r>
              <a:rPr lang="en-US" b="1" dirty="0" smtClean="0"/>
              <a:t>5 – Adding and removing points</a:t>
            </a:r>
          </a:p>
          <a:p>
            <a:pPr lvl="1"/>
            <a:r>
              <a:rPr lang="en-US" dirty="0" smtClean="0"/>
              <a:t>d3.map</a:t>
            </a:r>
          </a:p>
          <a:p>
            <a:pPr lvl="1"/>
            <a:r>
              <a:rPr lang="en-US" dirty="0" smtClean="0"/>
              <a:t>d3.on</a:t>
            </a:r>
          </a:p>
          <a:p>
            <a:r>
              <a:rPr lang="en-US" b="1" dirty="0" smtClean="0"/>
              <a:t>6 -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http://dl.heeere.com/swc/d3/</a:t>
            </a:r>
          </a:p>
        </p:txBody>
      </p:sp>
    </p:spTree>
    <p:extLst>
      <p:ext uri="{BB962C8B-B14F-4D97-AF65-F5344CB8AC3E}">
        <p14:creationId xmlns:p14="http://schemas.microsoft.com/office/powerpoint/2010/main" val="7413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t.northwestern.edu/shared/nuit/research/images/neuronbg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r="827" b="59429"/>
          <a:stretch/>
        </p:blipFill>
        <p:spPr bwMode="auto">
          <a:xfrm>
            <a:off x="0" y="4114800"/>
            <a:ext cx="12192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038600"/>
            <a:ext cx="12192000" cy="28956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50">
                  <a:alpha val="21000"/>
                </a:srgb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9" y="4038600"/>
            <a:ext cx="12192000" cy="2895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2000">
                <a:srgbClr val="FFFFFF"/>
              </a:gs>
              <a:gs pos="100000">
                <a:schemeClr val="bg1">
                  <a:alpha val="5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r>
              <a:rPr lang="en-US" b="1" dirty="0" smtClean="0"/>
              <a:t>First Step: </a:t>
            </a:r>
            <a:r>
              <a:rPr lang="en-US" dirty="0" smtClean="0"/>
              <a:t>Consultation</a:t>
            </a:r>
          </a:p>
          <a:p>
            <a:pPr lvl="1"/>
            <a:r>
              <a:rPr lang="en-US" dirty="0" smtClean="0"/>
              <a:t>We learn about your research domain and your problem</a:t>
            </a:r>
          </a:p>
          <a:p>
            <a:pPr lvl="1"/>
            <a:r>
              <a:rPr lang="en-US" dirty="0" smtClean="0"/>
              <a:t>Investigate existing solutions</a:t>
            </a:r>
          </a:p>
          <a:p>
            <a:endParaRPr lang="en-US" dirty="0" smtClean="0"/>
          </a:p>
          <a:p>
            <a:r>
              <a:rPr lang="en-US" dirty="0" smtClean="0"/>
              <a:t>Proof-of-concept / preliminary app</a:t>
            </a:r>
          </a:p>
          <a:p>
            <a:pPr lvl="1"/>
            <a:r>
              <a:rPr lang="en-US" dirty="0" smtClean="0"/>
              <a:t>We start working with your data</a:t>
            </a:r>
          </a:p>
          <a:p>
            <a:pPr lvl="1"/>
            <a:r>
              <a:rPr lang="en-US" b="1" dirty="0" smtClean="0"/>
              <a:t>Objective: </a:t>
            </a:r>
            <a:r>
              <a:rPr lang="en-US" dirty="0" smtClean="0"/>
              <a:t>working prototype + basic documentation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Moving Forward</a:t>
            </a:r>
          </a:p>
          <a:p>
            <a:pPr lvl="1"/>
            <a:r>
              <a:rPr lang="en-US" dirty="0" smtClean="0"/>
              <a:t>We provide time / cost estimate for your project</a:t>
            </a:r>
          </a:p>
          <a:p>
            <a:pPr lvl="1"/>
            <a:r>
              <a:rPr lang="en-US" dirty="0" smtClean="0"/>
              <a:t>Tiered estimates</a:t>
            </a:r>
          </a:p>
          <a:p>
            <a:pPr lvl="1"/>
            <a:r>
              <a:rPr lang="en-US" dirty="0" smtClean="0"/>
              <a:t>Help Integrating visualization into your next 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319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420" y="4104741"/>
            <a:ext cx="6311246" cy="1655762"/>
          </a:xfrm>
        </p:spPr>
        <p:txBody>
          <a:bodyPr/>
          <a:lstStyle/>
          <a:p>
            <a:pPr algn="l"/>
            <a:r>
              <a:rPr lang="en-US" dirty="0" smtClean="0"/>
              <a:t>alessandro.febretti@northwestern.edu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isualization.northwestern.edu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2" y="4577624"/>
            <a:ext cx="354998" cy="354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47" y="4086776"/>
            <a:ext cx="398773" cy="3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09" y="811213"/>
            <a:ext cx="7738782" cy="5365750"/>
          </a:xfrm>
        </p:spPr>
      </p:pic>
      <p:sp>
        <p:nvSpPr>
          <p:cNvPr id="5" name="Oval 4"/>
          <p:cNvSpPr/>
          <p:nvPr/>
        </p:nvSpPr>
        <p:spPr>
          <a:xfrm>
            <a:off x="5983868" y="2366176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3868" y="2366176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02911" y="1423283"/>
            <a:ext cx="1053546" cy="1033668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02911" y="1423283"/>
            <a:ext cx="1053546" cy="1033668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15743" y="2860483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5743" y="2860483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59796" y="1127098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59796" y="1127098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8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2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9" dur="59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6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3" dur="59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0" dur="59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 language </a:t>
            </a:r>
          </a:p>
          <a:p>
            <a:r>
              <a:rPr lang="en-US" dirty="0" smtClean="0"/>
              <a:t>Text-oriented elements (font, p, </a:t>
            </a:r>
            <a:r>
              <a:rPr lang="en-US" dirty="0" err="1" smtClean="0"/>
              <a:t>ul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Multimedia elements (</a:t>
            </a:r>
            <a:r>
              <a:rPr lang="en-US" dirty="0" err="1" smtClean="0"/>
              <a:t>img</a:t>
            </a:r>
            <a:r>
              <a:rPr lang="en-US" dirty="0" smtClean="0"/>
              <a:t>, canvas, audio, video, …)</a:t>
            </a:r>
          </a:p>
          <a:p>
            <a:r>
              <a:rPr lang="en-US" dirty="0" smtClean="0"/>
              <a:t>Non-content elements (style, script, input, …)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8409" y="3713776"/>
            <a:ext cx="6099730" cy="2308324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&lt;!DOCTYPE html&gt;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&lt;html&gt;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&lt;head&gt;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&lt;/head&gt;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&lt;body&gt;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style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"font-size: 40px;"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&lt;div/&gt;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&lt;/body&gt;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&lt;/html&gt;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1628635"/>
              </p:ext>
            </p:extLst>
          </p:nvPr>
        </p:nvGraphicFramePr>
        <p:xfrm>
          <a:off x="123861" y="2870791"/>
          <a:ext cx="5928815" cy="356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5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visual style from content</a:t>
            </a:r>
          </a:p>
          <a:p>
            <a:r>
              <a:rPr lang="en-US" dirty="0" smtClean="0"/>
              <a:t>Attach style by element type, class or 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745" y="1758492"/>
            <a:ext cx="7074196" cy="923330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All paragraphs are styled like this except for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"special"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this one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&lt;/p&gt;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8790" y="2907822"/>
            <a:ext cx="6096000" cy="3754874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endParaRPr lang="en-US" sz="1400" dirty="0">
              <a:solidFill>
                <a:srgbClr val="FF66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red;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40px;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green;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20px;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3399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special</a:t>
            </a:r>
            <a:endParaRPr lang="en-US" sz="1400" dirty="0">
              <a:solidFill>
                <a:srgbClr val="FF66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blue;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30px;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88829" y="286529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class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57484" y="415179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element type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13839" y="543829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2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logic to page content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accesses content through the </a:t>
            </a:r>
            <a:r>
              <a:rPr lang="en-US" b="1" dirty="0" smtClean="0"/>
              <a:t>Document Object Model (DOM)</a:t>
            </a:r>
          </a:p>
          <a:p>
            <a:r>
              <a:rPr lang="en-US" dirty="0" smtClean="0"/>
              <a:t>Main way to add logic: attach handler functions to DOM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2168" y="4638770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&lt;script&gt;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 err="1">
                <a:solidFill>
                  <a:srgbClr val="0080FF"/>
                </a:solidFill>
                <a:highlight>
                  <a:srgbClr val="000000"/>
                </a:highlight>
              </a:rPr>
              <a:t>var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 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document.getElementById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"special"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);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a.addEventListener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"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mousedown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"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,</a:t>
            </a:r>
            <a:r>
              <a:rPr lang="en-US" b="1" dirty="0">
                <a:solidFill>
                  <a:srgbClr val="0080FF"/>
                </a:solidFill>
                <a:highlight>
                  <a:srgbClr val="000000"/>
                </a:highlight>
              </a:rPr>
              <a:t>function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(){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alert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'hello world!'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},</a:t>
            </a:r>
            <a:r>
              <a:rPr lang="en-US" b="1" dirty="0">
                <a:solidFill>
                  <a:srgbClr val="0080FF"/>
                </a:solidFill>
                <a:highlight>
                  <a:srgbClr val="000000"/>
                </a:highlight>
              </a:rPr>
              <a:t>false</a:t>
            </a:r>
            <a:r>
              <a:rPr lang="en-US" dirty="0">
                <a:solidFill>
                  <a:srgbClr val="8080C0"/>
                </a:solidFill>
                <a:highlight>
                  <a:srgbClr val="000000"/>
                </a:highlight>
              </a:rPr>
              <a:t>);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</a:rPr>
              <a:t>&lt;/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script&gt;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798" y="2739204"/>
            <a:ext cx="688773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"title"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&lt;/div&gt;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&lt;p&gt;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All paragraphs are styled like this except for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&lt;/p&gt;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id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"special"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this one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&lt;/p&gt;</a:t>
            </a:r>
            <a:endParaRPr lang="en-US" dirty="0"/>
          </a:p>
        </p:txBody>
      </p:sp>
      <p:cxnSp>
        <p:nvCxnSpPr>
          <p:cNvPr id="8" name="Elbow Connector 7"/>
          <p:cNvCxnSpPr>
            <a:stCxn id="12" idx="2"/>
            <a:endCxn id="13" idx="0"/>
          </p:cNvCxnSpPr>
          <p:nvPr/>
        </p:nvCxnSpPr>
        <p:spPr>
          <a:xfrm rot="16200000" flipH="1">
            <a:off x="5804888" y="60653"/>
            <a:ext cx="1366527" cy="84600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6317" y="3334215"/>
            <a:ext cx="1003610" cy="27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16376" y="4973947"/>
            <a:ext cx="1003610" cy="273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Vector Graphics</a:t>
            </a:r>
          </a:p>
          <a:p>
            <a:pPr lvl="1"/>
            <a:r>
              <a:rPr lang="en-US" dirty="0" smtClean="0"/>
              <a:t>XML format for 2D graphics, embeddable in HTML</a:t>
            </a:r>
          </a:p>
          <a:p>
            <a:pPr lvl="1"/>
            <a:r>
              <a:rPr lang="en-US" dirty="0" smtClean="0"/>
              <a:t>Elements are part of DOM and can be styled with CSS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69" y="4245701"/>
            <a:ext cx="700854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svg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width="12cm" height="12cm"&gt;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&lt;g width="12cm" height="12cm" class="circles"&gt;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&lt;circle style="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fill:green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" r="100px" cx="170px" cy="150px"/&gt;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&lt;circle style="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fill:red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" r="100px" cx="240px" cy="250px"/&gt;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&lt;circle style="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fill:blue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" r="100px" cx="100" cy="250px"/&gt;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&lt;/g&gt;</a:t>
            </a:r>
            <a:endParaRPr lang="en-US" sz="16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      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&lt;/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svg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16" y="3065728"/>
            <a:ext cx="3530781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Data-driven Documents</a:t>
            </a:r>
          </a:p>
          <a:p>
            <a:pPr lvl="1"/>
            <a:r>
              <a:rPr lang="en-US" dirty="0" smtClean="0"/>
              <a:t>D3 = </a:t>
            </a:r>
            <a:r>
              <a:rPr lang="en-US" b="1" dirty="0"/>
              <a:t>M</a:t>
            </a:r>
            <a:r>
              <a:rPr lang="en-US" b="1" dirty="0" smtClean="0"/>
              <a:t>anipulate DOM based on data</a:t>
            </a:r>
          </a:p>
          <a:p>
            <a:r>
              <a:rPr lang="en-US" dirty="0" smtClean="0"/>
              <a:t>D3 is NOT a plotting library (not only…)</a:t>
            </a:r>
          </a:p>
          <a:p>
            <a:r>
              <a:rPr lang="en-US" dirty="0" smtClean="0"/>
              <a:t>D3 makes it easier to create page content procedurally based on data sources &amp; user inputs</a:t>
            </a:r>
          </a:p>
          <a:p>
            <a:pPr lvl="1"/>
            <a:r>
              <a:rPr lang="en-US" dirty="0" smtClean="0"/>
              <a:t>What ‘content’ is </a:t>
            </a:r>
            <a:r>
              <a:rPr lang="en-US" dirty="0" err="1" smtClean="0"/>
              <a:t>is</a:t>
            </a:r>
            <a:r>
              <a:rPr lang="en-US" dirty="0" smtClean="0"/>
              <a:t> up to you! (html elements, </a:t>
            </a:r>
            <a:r>
              <a:rPr lang="en-US" dirty="0" err="1" smtClean="0"/>
              <a:t>svg</a:t>
            </a:r>
            <a:r>
              <a:rPr lang="en-US" dirty="0" smtClean="0"/>
              <a:t>, canvas graphics, …)</a:t>
            </a:r>
          </a:p>
          <a:p>
            <a:pPr lvl="1"/>
            <a:r>
              <a:rPr lang="en-US" dirty="0" smtClean="0"/>
              <a:t>D3 provides functions to deal with</a:t>
            </a:r>
          </a:p>
          <a:p>
            <a:pPr lvl="2"/>
            <a:r>
              <a:rPr lang="en-US" dirty="0" smtClean="0"/>
              <a:t>Data stream-in</a:t>
            </a:r>
          </a:p>
          <a:p>
            <a:pPr lvl="2"/>
            <a:r>
              <a:rPr lang="en-US" dirty="0" smtClean="0"/>
              <a:t>Transitions</a:t>
            </a:r>
          </a:p>
          <a:p>
            <a:pPr lvl="2"/>
            <a:r>
              <a:rPr lang="en-US" dirty="0" smtClean="0"/>
              <a:t>Basic plot elements (scales, axes, …)</a:t>
            </a:r>
          </a:p>
          <a:p>
            <a:r>
              <a:rPr lang="en-US" dirty="0" smtClean="0"/>
              <a:t>Getting D3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/>
              <a:t>from </a:t>
            </a:r>
            <a:r>
              <a:rPr lang="en-US" b="1" dirty="0">
                <a:hlinkClick r:id="rId2"/>
              </a:rPr>
              <a:t>http://d3js.org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lvl="1"/>
            <a:r>
              <a:rPr lang="en-US" b="1" dirty="0" smtClean="0"/>
              <a:t>OR </a:t>
            </a:r>
            <a:r>
              <a:rPr lang="en-US" dirty="0" smtClean="0"/>
              <a:t>import online version directly: 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17930" y="5123315"/>
            <a:ext cx="625203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  <a:highlight>
                  <a:srgbClr val="000000"/>
                </a:highlight>
              </a:rPr>
              <a:t>&lt;script</a:t>
            </a:r>
            <a:r>
              <a:rPr lang="en-US" sz="24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sz="2400" dirty="0" err="1">
                <a:solidFill>
                  <a:srgbClr val="99CC99"/>
                </a:solidFill>
                <a:highlight>
                  <a:srgbClr val="000000"/>
                </a:highlight>
              </a:rPr>
              <a:t>src</a:t>
            </a:r>
            <a:r>
              <a:rPr lang="en-US" sz="2400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sz="2400" b="1" dirty="0">
                <a:solidFill>
                  <a:srgbClr val="FFFF00"/>
                </a:solidFill>
                <a:highlight>
                  <a:srgbClr val="000000"/>
                </a:highlight>
              </a:rPr>
              <a:t>"http://d3js.org/d3.v3.min.js"</a:t>
            </a:r>
            <a:r>
              <a:rPr lang="en-US" sz="2400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Wealth &amp; Health of Nations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12" y="928300"/>
            <a:ext cx="7296433" cy="5365750"/>
          </a:xfrm>
          <a:effectLst>
            <a:outerShdw blurRad="1524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7366" y="873255"/>
            <a:ext cx="10515600" cy="536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Life vs GDP/capita over time</a:t>
            </a:r>
          </a:p>
          <a:p>
            <a:pPr marL="0" indent="0">
              <a:buNone/>
            </a:pPr>
            <a:r>
              <a:rPr lang="en-US" sz="2000" b="1" dirty="0" smtClean="0"/>
              <a:t>Color = region</a:t>
            </a:r>
          </a:p>
          <a:p>
            <a:pPr marL="0" indent="0">
              <a:buNone/>
            </a:pPr>
            <a:r>
              <a:rPr lang="en-US" sz="2000" b="1" dirty="0" smtClean="0"/>
              <a:t>Circle size = population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4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1776</TotalTime>
  <Words>706</Words>
  <Application>Microsoft Office PowerPoint</Application>
  <PresentationFormat>Widescreen</PresentationFormat>
  <Paragraphs>148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Constantia</vt:lpstr>
      <vt:lpstr>Office Theme</vt:lpstr>
      <vt:lpstr>The Researcher’s Toolkit 2015 D3.js</vt:lpstr>
      <vt:lpstr>Overview</vt:lpstr>
      <vt:lpstr>HTML5</vt:lpstr>
      <vt:lpstr>HTML</vt:lpstr>
      <vt:lpstr>CSS</vt:lpstr>
      <vt:lpstr>Javascript</vt:lpstr>
      <vt:lpstr>SVG</vt:lpstr>
      <vt:lpstr>D3.js</vt:lpstr>
      <vt:lpstr>The Wealth &amp; Health of Nations</vt:lpstr>
      <vt:lpstr>Source Data</vt:lpstr>
      <vt:lpstr>Coding Time!</vt:lpstr>
      <vt:lpstr>Tasks</vt:lpstr>
      <vt:lpstr>Other Resources</vt:lpstr>
      <vt:lpstr>How we can help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Febretti</dc:creator>
  <cp:lastModifiedBy>Alessandro Febretti</cp:lastModifiedBy>
  <cp:revision>104</cp:revision>
  <dcterms:created xsi:type="dcterms:W3CDTF">2015-05-26T19:17:53Z</dcterms:created>
  <dcterms:modified xsi:type="dcterms:W3CDTF">2015-12-14T01:08:12Z</dcterms:modified>
</cp:coreProperties>
</file>