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254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647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2805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386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3785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90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4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32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717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543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912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6ADD6AE-4141-4A9D-8A62-1E7AF1FCA59B}" type="datetimeFigureOut">
              <a:rPr lang="en-ID" smtClean="0"/>
              <a:t>13/07/2025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43427C6-7339-4733-BD00-178A04BBAA2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85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mdb.com/search/title/?release_date=2019-01-01,2019-12-31" TargetMode="External"/><Relationship Id="rId2" Type="http://schemas.openxmlformats.org/officeDocument/2006/relationships/hyperlink" Target="https://www.exchange-rates.org/history/IDR/USD/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CF02-619D-4FD1-9A33-E83F821E9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/>
              <a:t>Web Scraping dengan BeautifulSoup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938CD-9062-45AD-AF97-08382C458A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Capstone Project - Data Analytics Specialization</a:t>
            </a:r>
            <a:br>
              <a:rPr lang="en-US"/>
            </a:br>
            <a:r>
              <a:rPr lang="en-US" i="1"/>
              <a:t>Algoritma Academy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4716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36-D02C-48AC-BA5B-7257865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18" y="280326"/>
            <a:ext cx="10982840" cy="1839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b="1"/>
              <a:t>Automation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Smart Scraping</a:t>
            </a:r>
            <a:r>
              <a:rPr lang="en-ID" sz="1600"/>
              <a:t>: AI dapat mengadaptasi perubahan struktur website secara otomatis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Intelligent Scheduling</a:t>
            </a:r>
            <a:r>
              <a:rPr lang="en-ID" sz="1600"/>
              <a:t>: Optimasi jadwal scraping berdasarkan volatilitas pasar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Auto-reporting</a:t>
            </a:r>
            <a:r>
              <a:rPr lang="en-ID" sz="1600"/>
              <a:t>: Generasi laporan otomatis dengan insights yang dipersonalisasi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34719-BE44-402D-8B1C-4E0BE875E18F}"/>
              </a:ext>
            </a:extLst>
          </p:cNvPr>
          <p:cNvSpPr txBox="1">
            <a:spLocks/>
          </p:cNvSpPr>
          <p:nvPr/>
        </p:nvSpPr>
        <p:spPr>
          <a:xfrm>
            <a:off x="483018" y="2380129"/>
            <a:ext cx="10982840" cy="1839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b="1"/>
              <a:t>Future AI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NLP Integration</a:t>
            </a:r>
            <a:r>
              <a:rPr lang="en-ID" sz="1600"/>
              <a:t>: Analisis berita dan social media untuk sentiment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Deep Learning</a:t>
            </a:r>
            <a:r>
              <a:rPr lang="en-ID" sz="1600"/>
              <a:t>: Implementasi LSTM/GRU untuk time series forecasting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Reinforcement Learning</a:t>
            </a:r>
            <a:r>
              <a:rPr lang="en-ID" sz="1600"/>
              <a:t>: Strategi trading otomatis dengan reward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8645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2DDD8-CEA2-4A77-A8FE-45693A505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Raw Dataset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148-523A-4F71-8038-4D020542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/>
              <a:t>Primary Data Source:</a:t>
            </a:r>
            <a:endParaRPr lang="en-ID"/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Website: </a:t>
            </a:r>
            <a:r>
              <a:rPr lang="en-ID">
                <a:hlinkClick r:id="rId2"/>
              </a:rPr>
              <a:t>exchange-rates.org</a:t>
            </a:r>
            <a:endParaRPr lang="en-ID"/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Data Type: Historical USD to IDR exchange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Update Frequency: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Format: HTML table with date and exchange rate information</a:t>
            </a:r>
          </a:p>
          <a:p>
            <a:pPr marL="0" indent="0">
              <a:buNone/>
            </a:pPr>
            <a:r>
              <a:rPr lang="en-ID" b="1"/>
              <a:t>Alternative Reference:</a:t>
            </a:r>
            <a:endParaRPr lang="en-ID"/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IMDB Movie Database (optional): </a:t>
            </a:r>
            <a:r>
              <a:rPr lang="en-ID">
                <a:hlinkClick r:id="rId3"/>
              </a:rPr>
              <a:t>https://imdb.com/search/title/?release_date=2019-01-01,2019-12-31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8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102-941A-47BF-8440-CE12561F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8F99-24FA-406B-AF27-170FBFAB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315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/>
              <a:t>Objective</a:t>
            </a:r>
          </a:p>
          <a:p>
            <a:pPr marL="0" indent="0">
              <a:buNone/>
            </a:pPr>
            <a:r>
              <a:rPr lang="en-ID"/>
              <a:t>Melakukan web scraping untuk mengambil data historis kurs USD ke Rupiah dan memvisualisasikannya dalam dashboard Flask</a:t>
            </a:r>
            <a:br>
              <a:rPr lang="en-ID"/>
            </a:br>
            <a:br>
              <a:rPr lang="en-ID"/>
            </a:br>
            <a:endParaRPr lang="en-ID"/>
          </a:p>
          <a:p>
            <a:pPr marL="0" indent="0">
              <a:buNone/>
            </a:pPr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253035-9F5B-4B9C-908F-5ADA80EA1A73}"/>
              </a:ext>
            </a:extLst>
          </p:cNvPr>
          <p:cNvSpPr txBox="1">
            <a:spLocks/>
          </p:cNvSpPr>
          <p:nvPr/>
        </p:nvSpPr>
        <p:spPr>
          <a:xfrm>
            <a:off x="2231136" y="3840390"/>
            <a:ext cx="3497311" cy="2052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400" b="1"/>
              <a:t>Key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/>
              <a:t>Web Scraping</a:t>
            </a:r>
            <a:r>
              <a:rPr lang="en-ID" sz="1400"/>
              <a:t>: Mengekstrak data kurs harian dari exchange-rates.org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/>
              <a:t>Data Processing</a:t>
            </a:r>
            <a:r>
              <a:rPr lang="en-ID" sz="1400"/>
              <a:t>: Pembersihan dan transformasi data menggunakan pandas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/>
              <a:t>Visualization</a:t>
            </a:r>
            <a:r>
              <a:rPr lang="en-ID" sz="1400"/>
              <a:t>: Grafik pergerakan kurs menggunakan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400" b="1"/>
              <a:t>Dashboard</a:t>
            </a:r>
            <a:r>
              <a:rPr lang="en-ID" sz="1400"/>
              <a:t>: Interface web interaktif dengan Flask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1D37F1-5EBC-406C-B4A5-6BE9DA74A795}"/>
              </a:ext>
            </a:extLst>
          </p:cNvPr>
          <p:cNvSpPr txBox="1">
            <a:spLocks/>
          </p:cNvSpPr>
          <p:nvPr/>
        </p:nvSpPr>
        <p:spPr>
          <a:xfrm>
            <a:off x="6633882" y="3840390"/>
            <a:ext cx="3497311" cy="20529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b="1"/>
              <a:t>Technologies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Python Libraries</a:t>
            </a:r>
            <a:r>
              <a:rPr lang="en-ID" sz="1600"/>
              <a:t>: BeautifulSoup4, pandas, Flask,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Web Scraping</a:t>
            </a:r>
            <a:r>
              <a:rPr lang="en-ID" sz="1600"/>
              <a:t>: HTML parsing dan data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Data Visualization</a:t>
            </a:r>
            <a:r>
              <a:rPr lang="en-ID" sz="1600"/>
              <a:t>: Time series plotting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Web Framework</a:t>
            </a:r>
            <a:r>
              <a:rPr lang="en-ID" sz="1600"/>
              <a:t>: Flask untuk dashboard</a:t>
            </a:r>
          </a:p>
        </p:txBody>
      </p:sp>
    </p:spTree>
    <p:extLst>
      <p:ext uri="{BB962C8B-B14F-4D97-AF65-F5344CB8AC3E}">
        <p14:creationId xmlns:p14="http://schemas.microsoft.com/office/powerpoint/2010/main" val="8010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012-2BC7-495B-AC7B-35080D61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36-D02C-48AC-BA5B-725786547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/>
              <a:t>1. Data Extraction</a:t>
            </a:r>
            <a:br>
              <a:rPr lang="en-ID"/>
            </a:br>
            <a:br>
              <a:rPr lang="en-ID"/>
            </a:br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A0126-1DC3-4535-91EA-442E91848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944" y="3297804"/>
            <a:ext cx="6828112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7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A583D-197C-4FFC-9482-E306FB8F1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72" y="199643"/>
            <a:ext cx="4366888" cy="3101983"/>
          </a:xfrm>
        </p:spPr>
        <p:txBody>
          <a:bodyPr/>
          <a:lstStyle/>
          <a:p>
            <a:pPr marL="0" indent="0">
              <a:buNone/>
            </a:pPr>
            <a:r>
              <a:rPr lang="en-ID" b="1"/>
              <a:t>2. Data Parsing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Mengidentifikasi elemen HTML yang tepat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Ekstraksi tanggal dan nilai 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/>
              <a:t>Iterasi melalui semua baris tabel</a:t>
            </a:r>
          </a:p>
          <a:p>
            <a:endParaRPr lang="en-ID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5C46D6-8BEE-43FD-B659-E88F5851B4D5}"/>
              </a:ext>
            </a:extLst>
          </p:cNvPr>
          <p:cNvSpPr txBox="1">
            <a:spLocks/>
          </p:cNvSpPr>
          <p:nvPr/>
        </p:nvSpPr>
        <p:spPr>
          <a:xfrm>
            <a:off x="6489372" y="199643"/>
            <a:ext cx="436688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/>
              <a:t>3. Data Cleaning &amp; Transformation</a:t>
            </a:r>
          </a:p>
          <a:p>
            <a:r>
              <a:rPr lang="en-ID"/>
              <a:t>Mengidentifikasi elemen HTML yang tepat</a:t>
            </a:r>
          </a:p>
          <a:p>
            <a:r>
              <a:rPr lang="en-ID"/>
              <a:t>Ekstraksi tanggal dan nilai kurs</a:t>
            </a:r>
          </a:p>
          <a:p>
            <a:r>
              <a:rPr lang="en-ID"/>
              <a:t>Iterasi melalui semua baris tabel</a:t>
            </a:r>
          </a:p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060A22-E25B-4128-BC0F-80F5CBC1A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11" y="1928487"/>
            <a:ext cx="5025836" cy="102878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12A028-7F1B-4A0B-AA25-F65A7682A043}"/>
              </a:ext>
            </a:extLst>
          </p:cNvPr>
          <p:cNvSpPr txBox="1">
            <a:spLocks/>
          </p:cNvSpPr>
          <p:nvPr/>
        </p:nvSpPr>
        <p:spPr>
          <a:xfrm>
            <a:off x="3817889" y="3110754"/>
            <a:ext cx="4366888" cy="3744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v-SE" b="1"/>
              <a:t>4. Statistical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/>
              <a:t>Perhitungan nilai minimum, maksimum, dan rata-rata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/>
              <a:t>Analisis trend pergerakan 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v-SE"/>
              <a:t>Identifikasi pola temporal</a:t>
            </a:r>
          </a:p>
        </p:txBody>
      </p:sp>
    </p:spTree>
    <p:extLst>
      <p:ext uri="{BB962C8B-B14F-4D97-AF65-F5344CB8AC3E}">
        <p14:creationId xmlns:p14="http://schemas.microsoft.com/office/powerpoint/2010/main" val="308236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012-2BC7-495B-AC7B-35080D6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ID"/>
              <a:t>Insight &amp;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36-D02C-48AC-BA5B-7257865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" y="1589173"/>
            <a:ext cx="5846064" cy="18398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b="1"/>
              <a:t>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Minimum Rate</a:t>
            </a:r>
            <a:r>
              <a:rPr lang="en-ID"/>
              <a:t>: IDR terkuat terhadap USD dalam periode observasi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Average Rate</a:t>
            </a:r>
            <a:r>
              <a:rPr lang="en-ID"/>
              <a:t>: Rata-rata kurs USD/IDR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Maximum Rate</a:t>
            </a:r>
            <a:r>
              <a:rPr lang="en-ID"/>
              <a:t>: IDR terlemah terhadap USD dalam periode observasi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099839-8535-4655-B49E-A956CFDD66B7}"/>
              </a:ext>
            </a:extLst>
          </p:cNvPr>
          <p:cNvSpPr txBox="1">
            <a:spLocks/>
          </p:cNvSpPr>
          <p:nvPr/>
        </p:nvSpPr>
        <p:spPr>
          <a:xfrm>
            <a:off x="6345936" y="1591593"/>
            <a:ext cx="5846064" cy="1839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700" b="1"/>
              <a:t>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Volatility Pattern</a:t>
            </a:r>
            <a:r>
              <a:rPr lang="en-ID" sz="1700"/>
              <a:t>: Fluktuasi kurs menunjukkan volatilitas pasar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Seasonal Trends</a:t>
            </a:r>
            <a:r>
              <a:rPr lang="en-ID" sz="1700"/>
              <a:t>: Identifikasi pola musiman dalam pergerakan 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Economic Indicators</a:t>
            </a:r>
            <a:r>
              <a:rPr lang="en-ID" sz="1700"/>
              <a:t>: Korelasi dengan peristiwa ekonomi global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AD1A3E-3074-4AB7-8D0F-733FA0DC26D8}"/>
              </a:ext>
            </a:extLst>
          </p:cNvPr>
          <p:cNvSpPr txBox="1">
            <a:spLocks/>
          </p:cNvSpPr>
          <p:nvPr/>
        </p:nvSpPr>
        <p:spPr>
          <a:xfrm>
            <a:off x="249936" y="4278585"/>
            <a:ext cx="5846064" cy="1839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b="1"/>
              <a:t>Visualization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Time Series Plot</a:t>
            </a:r>
            <a:r>
              <a:rPr lang="en-ID"/>
              <a:t>: Grafik garis menunjukkan pergerakan kurs dari waktu ke waktu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Interactive Dashboard</a:t>
            </a:r>
            <a:r>
              <a:rPr lang="en-ID"/>
              <a:t>: Interface yang memungkinkan monitoring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/>
              <a:t>Clean UI</a:t>
            </a:r>
            <a:r>
              <a:rPr lang="en-ID"/>
              <a:t>: Desain yang user-friendly untuk interpretasi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9228E4-598A-4478-B4A2-E904667DB0BE}"/>
              </a:ext>
            </a:extLst>
          </p:cNvPr>
          <p:cNvSpPr txBox="1">
            <a:spLocks/>
          </p:cNvSpPr>
          <p:nvPr/>
        </p:nvSpPr>
        <p:spPr>
          <a:xfrm>
            <a:off x="6345936" y="4278584"/>
            <a:ext cx="5846064" cy="1839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700" b="1"/>
              <a:t>Data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Completeness</a:t>
            </a:r>
            <a:r>
              <a:rPr lang="en-ID" sz="1700"/>
              <a:t>: Data harian tersedia secara konsisten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Accuracy</a:t>
            </a:r>
            <a:r>
              <a:rPr lang="en-ID" sz="1700"/>
              <a:t>: Validasi terhadap sumber data resmi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700" b="1"/>
              <a:t>Timeliness</a:t>
            </a:r>
            <a:r>
              <a:rPr lang="en-ID" sz="1700"/>
              <a:t>: Update data sesuai dengan jadwal pasar</a:t>
            </a:r>
          </a:p>
        </p:txBody>
      </p:sp>
    </p:spTree>
    <p:extLst>
      <p:ext uri="{BB962C8B-B14F-4D97-AF65-F5344CB8AC3E}">
        <p14:creationId xmlns:p14="http://schemas.microsoft.com/office/powerpoint/2010/main" val="162934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012-2BC7-495B-AC7B-35080D6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ID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36-D02C-48AC-BA5B-7257865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" y="1589173"/>
            <a:ext cx="10982840" cy="18398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D" b="1"/>
              <a:t>Conclusions</a:t>
            </a:r>
          </a:p>
          <a:p>
            <a:pPr>
              <a:buFont typeface="+mj-lt"/>
              <a:buAutoNum type="arabicPeriod"/>
            </a:pPr>
            <a:r>
              <a:rPr lang="en-ID" b="1"/>
              <a:t>Web scraping berhasil</a:t>
            </a:r>
            <a:r>
              <a:rPr lang="en-ID"/>
              <a:t>: Sistem dapat mengekstrak data kurs secara otomatis dan akurat</a:t>
            </a:r>
          </a:p>
          <a:p>
            <a:pPr>
              <a:buFont typeface="+mj-lt"/>
              <a:buAutoNum type="arabicPeriod"/>
            </a:pPr>
            <a:r>
              <a:rPr lang="en-ID" b="1"/>
              <a:t>Data visualization efektif</a:t>
            </a:r>
            <a:r>
              <a:rPr lang="en-ID"/>
              <a:t>: Grafik memberikan insight yang mudah dipahami tentang trend kurs</a:t>
            </a:r>
          </a:p>
          <a:p>
            <a:pPr>
              <a:buFont typeface="+mj-lt"/>
              <a:buAutoNum type="arabicPeriod"/>
            </a:pPr>
            <a:r>
              <a:rPr lang="en-ID" b="1"/>
              <a:t>Dashboard fungsional</a:t>
            </a:r>
            <a:r>
              <a:rPr lang="en-ID"/>
              <a:t>: Interface Flask memungkinkan monitoring yang praktis</a:t>
            </a:r>
          </a:p>
          <a:p>
            <a:pPr>
              <a:buFont typeface="+mj-lt"/>
              <a:buAutoNum type="arabicPeriod"/>
            </a:pPr>
            <a:r>
              <a:rPr lang="en-ID" b="1"/>
              <a:t>Automated processing</a:t>
            </a:r>
            <a:r>
              <a:rPr lang="en-ID"/>
              <a:t>: Pipeline data dapat dijalankan secara otomatis</a:t>
            </a:r>
          </a:p>
        </p:txBody>
      </p:sp>
    </p:spTree>
    <p:extLst>
      <p:ext uri="{BB962C8B-B14F-4D97-AF65-F5344CB8AC3E}">
        <p14:creationId xmlns:p14="http://schemas.microsoft.com/office/powerpoint/2010/main" val="392356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BEAD-2726-4A96-AF60-A00E24DB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5631" y="327017"/>
            <a:ext cx="7729728" cy="6244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b="1"/>
              <a:t>Recommendations</a:t>
            </a:r>
          </a:p>
          <a:p>
            <a:pPr marL="0" indent="0">
              <a:buNone/>
            </a:pPr>
            <a:r>
              <a:rPr lang="en-ID" b="1"/>
              <a:t>1. </a:t>
            </a:r>
            <a:r>
              <a:rPr lang="en-ID" sz="1600" b="1"/>
              <a:t>Technical Improvements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Error Handling</a:t>
            </a:r>
            <a:r>
              <a:rPr lang="en-ID" sz="1600"/>
              <a:t>: Implementasi try-catch untuk menangani website downtime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Data Validation</a:t>
            </a:r>
            <a:r>
              <a:rPr lang="en-ID" sz="1600"/>
              <a:t>: Validasi otomatis terhadap data yang tidak konsisten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Caching System</a:t>
            </a:r>
            <a:r>
              <a:rPr lang="en-ID" sz="1600"/>
              <a:t>: Implementasi cache untuk mengurangi beban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API Integration</a:t>
            </a:r>
            <a:r>
              <a:rPr lang="en-ID" sz="1600"/>
              <a:t>: Integrasi dengan API resmi untuk data yang lebih reliable</a:t>
            </a:r>
          </a:p>
          <a:p>
            <a:pPr marL="0" indent="0">
              <a:buNone/>
            </a:pPr>
            <a:r>
              <a:rPr lang="en-ID" sz="1600" b="1"/>
              <a:t>2. Business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Trading Signals</a:t>
            </a:r>
            <a:r>
              <a:rPr lang="en-ID" sz="1600"/>
              <a:t>: Implementasi algoritma untuk memberikan sinyal trading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Risk Management</a:t>
            </a:r>
            <a:r>
              <a:rPr lang="en-ID" sz="1600"/>
              <a:t>: Analisis volatilitas untuk manajemen risiko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Forecasting</a:t>
            </a:r>
            <a:r>
              <a:rPr lang="en-ID" sz="1600"/>
              <a:t>: Model prediksi untuk proyeksi kurs masa depan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Alert System</a:t>
            </a:r>
            <a:r>
              <a:rPr lang="en-ID" sz="1600"/>
              <a:t>: Notifikasi otomatis untuk perubahan kurs signifikan</a:t>
            </a:r>
          </a:p>
          <a:p>
            <a:pPr marL="0" indent="0">
              <a:buNone/>
            </a:pPr>
            <a:r>
              <a:rPr lang="en-ID" sz="1600" b="1"/>
              <a:t>3. Scalability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Multi-currency</a:t>
            </a:r>
            <a:r>
              <a:rPr lang="en-ID" sz="1600"/>
              <a:t>: Ekspansi untuk mata uang lainnya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Real-time Updates</a:t>
            </a:r>
            <a:r>
              <a:rPr lang="en-ID" sz="1600"/>
              <a:t>: Implementasi WebSocket untuk update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Mobile App</a:t>
            </a:r>
            <a:r>
              <a:rPr lang="en-ID" sz="1600"/>
              <a:t>: Pengembangan aplikasi mobile untuk akses yang lebih mudah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84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7012-2BC7-495B-AC7B-35080D6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0"/>
            <a:ext cx="7729728" cy="1188720"/>
          </a:xfrm>
        </p:spPr>
        <p:txBody>
          <a:bodyPr/>
          <a:lstStyle/>
          <a:p>
            <a:r>
              <a:rPr lang="en-ID"/>
              <a:t>AI Support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36-D02C-48AC-BA5B-72578654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36" y="1589173"/>
            <a:ext cx="10982840" cy="1839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600" b="1"/>
              <a:t>Data Processing Enhancement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Pattern Recognition</a:t>
            </a:r>
            <a:r>
              <a:rPr lang="en-ID" sz="1600"/>
              <a:t>: AI dapat membantu mengidentifikasi pola kompleks dalam data 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Anomaly Detection</a:t>
            </a:r>
            <a:r>
              <a:rPr lang="en-ID" sz="1600"/>
              <a:t>: Deteksi otomatis terhadap data yang tidak normal atau outlier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Automated Cleaning</a:t>
            </a:r>
            <a:r>
              <a:rPr lang="en-ID" sz="1600"/>
              <a:t>: AI-driven data cleaning untuk meningkatkan kualitas dataset</a:t>
            </a:r>
          </a:p>
          <a:p>
            <a:pPr marL="0" indent="0">
              <a:buNone/>
            </a:pPr>
            <a:endParaRPr lang="en-ID" sz="17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A34719-BE44-402D-8B1C-4E0BE875E18F}"/>
              </a:ext>
            </a:extLst>
          </p:cNvPr>
          <p:cNvSpPr txBox="1">
            <a:spLocks/>
          </p:cNvSpPr>
          <p:nvPr/>
        </p:nvSpPr>
        <p:spPr>
          <a:xfrm>
            <a:off x="249936" y="3429000"/>
            <a:ext cx="10982840" cy="18398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b="1"/>
              <a:t>Predictive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Machine Learning Models</a:t>
            </a:r>
            <a:r>
              <a:rPr lang="en-ID" sz="1600"/>
              <a:t>: Implementasi algoritma ML untuk prediksi kurs masa depan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Sentiment Analysis</a:t>
            </a:r>
            <a:r>
              <a:rPr lang="en-ID" sz="1600"/>
              <a:t>: Analisis sentimen berita ekonomi untuk memprediksi pergerakan kurs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/>
              <a:t>Technical Indicators</a:t>
            </a:r>
            <a:r>
              <a:rPr lang="en-ID" sz="1600"/>
              <a:t>: AI-powered technical analysis untuk trading signals</a:t>
            </a:r>
          </a:p>
        </p:txBody>
      </p:sp>
    </p:spTree>
    <p:extLst>
      <p:ext uri="{BB962C8B-B14F-4D97-AF65-F5344CB8AC3E}">
        <p14:creationId xmlns:p14="http://schemas.microsoft.com/office/powerpoint/2010/main" val="34701104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30</TotalTime>
  <Words>644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Web Scraping dengan BeautifulSoup</vt:lpstr>
      <vt:lpstr>Raw Dataset Link</vt:lpstr>
      <vt:lpstr>Project Overview</vt:lpstr>
      <vt:lpstr>Analysis Process</vt:lpstr>
      <vt:lpstr>PowerPoint Presentation</vt:lpstr>
      <vt:lpstr>Insight &amp; Findings</vt:lpstr>
      <vt:lpstr>Conclusion &amp; Recommendations</vt:lpstr>
      <vt:lpstr>PowerPoint Presentation</vt:lpstr>
      <vt:lpstr>AI Support 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dengan BeautifulSoup</dc:title>
  <dc:creator>FEBRIANTI SITUMEANG</dc:creator>
  <cp:lastModifiedBy>FEBRIANTI SITUMEANG</cp:lastModifiedBy>
  <cp:revision>1</cp:revision>
  <dcterms:created xsi:type="dcterms:W3CDTF">2025-07-13T15:16:21Z</dcterms:created>
  <dcterms:modified xsi:type="dcterms:W3CDTF">2025-07-13T15:46:33Z</dcterms:modified>
</cp:coreProperties>
</file>