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7" r:id="rId6"/>
    <p:sldId id="268" r:id="rId7"/>
    <p:sldId id="269" r:id="rId8"/>
    <p:sldId id="270" r:id="rId9"/>
    <p:sldId id="271" r:id="rId10"/>
    <p:sldId id="272" r:id="rId11"/>
    <p:sldId id="260" r:id="rId12"/>
    <p:sldId id="261" r:id="rId13"/>
    <p:sldId id="273" r:id="rId14"/>
    <p:sldId id="274" r:id="rId15"/>
    <p:sldId id="262" r:id="rId16"/>
    <p:sldId id="263"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gian Default" id="{77B89F46-A1E3-47F6-AC4B-C8A29C50E0C7}">
          <p14:sldIdLst>
            <p14:sldId id="256"/>
            <p14:sldId id="257"/>
            <p14:sldId id="258"/>
            <p14:sldId id="266"/>
            <p14:sldId id="267"/>
            <p14:sldId id="268"/>
          </p14:sldIdLst>
        </p14:section>
        <p14:section name="Bagian Tanpa Judul" id="{A0FD7BCD-4B8A-437D-A2A8-B62713DDB668}">
          <p14:sldIdLst>
            <p14:sldId id="269"/>
            <p14:sldId id="270"/>
            <p14:sldId id="271"/>
            <p14:sldId id="272"/>
            <p14:sldId id="260"/>
            <p14:sldId id="261"/>
            <p14:sldId id="273"/>
            <p14:sldId id="274"/>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11/11/2018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11/11/2018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D795-026B-404C-8BDC-3735BB34B0FC}"/>
              </a:ext>
            </a:extLst>
          </p:cNvPr>
          <p:cNvSpPr>
            <a:spLocks noGrp="1"/>
          </p:cNvSpPr>
          <p:nvPr>
            <p:ph type="ctrTitle"/>
          </p:nvPr>
        </p:nvSpPr>
        <p:spPr>
          <a:xfrm>
            <a:off x="2232249" y="1592845"/>
            <a:ext cx="8637073" cy="2915980"/>
          </a:xfrm>
        </p:spPr>
        <p:txBody>
          <a:bodyPr>
            <a:normAutofit fontScale="90000"/>
          </a:bodyPr>
          <a:lstStyle/>
          <a:p>
            <a:r>
              <a:rPr lang="id-ID" sz="2700" dirty="0"/>
              <a:t>Nama anggota :	1. </a:t>
            </a:r>
            <a:r>
              <a:rPr lang="id-ID" sz="3100" dirty="0"/>
              <a:t>Febri</a:t>
            </a:r>
            <a:r>
              <a:rPr lang="id-ID" sz="2700" dirty="0"/>
              <a:t> Ardi Saputra (1157050055)</a:t>
            </a:r>
            <a:br>
              <a:rPr lang="id-ID" sz="2700" dirty="0"/>
            </a:br>
            <a:r>
              <a:rPr lang="id-ID" sz="2700" dirty="0"/>
              <a:t>			2. Glen Nur Awaludin (1157050062)</a:t>
            </a:r>
            <a:br>
              <a:rPr lang="id-ID" sz="2700" dirty="0"/>
            </a:br>
            <a:r>
              <a:rPr lang="id-ID" sz="2700" dirty="0"/>
              <a:t>			3. Median Nur Zikri (1157050089)</a:t>
            </a:r>
            <a:br>
              <a:rPr lang="id-ID" sz="2700" dirty="0"/>
            </a:br>
            <a:r>
              <a:rPr lang="id-ID" sz="2700" dirty="0"/>
              <a:t>			4. Zahra </a:t>
            </a:r>
            <a:r>
              <a:rPr lang="id-ID" sz="2700" dirty="0" err="1"/>
              <a:t>Tsaradina</a:t>
            </a:r>
            <a:r>
              <a:rPr lang="id-ID" sz="2700" dirty="0"/>
              <a:t> S (1157050183)</a:t>
            </a:r>
            <a:br>
              <a:rPr lang="id-ID" sz="2700" dirty="0"/>
            </a:br>
            <a:br>
              <a:rPr lang="id-ID" sz="2700" dirty="0"/>
            </a:br>
            <a:r>
              <a:rPr lang="id-ID" sz="2700" dirty="0"/>
              <a:t>ICT dan Islam – A</a:t>
            </a:r>
            <a:br>
              <a:rPr lang="id-ID" sz="8800" dirty="0"/>
            </a:br>
            <a:endParaRPr lang="id-ID" sz="8800" dirty="0"/>
          </a:p>
        </p:txBody>
      </p:sp>
      <p:sp>
        <p:nvSpPr>
          <p:cNvPr id="3" name="Subtitle 2">
            <a:extLst>
              <a:ext uri="{FF2B5EF4-FFF2-40B4-BE49-F238E27FC236}">
                <a16:creationId xmlns:a16="http://schemas.microsoft.com/office/drawing/2014/main" id="{6F18F496-6BFC-4357-9A07-0D78D210875F}"/>
              </a:ext>
            </a:extLst>
          </p:cNvPr>
          <p:cNvSpPr>
            <a:spLocks noGrp="1"/>
          </p:cNvSpPr>
          <p:nvPr>
            <p:ph type="subTitle" idx="1"/>
          </p:nvPr>
        </p:nvSpPr>
        <p:spPr/>
        <p:txBody>
          <a:bodyPr/>
          <a:lstStyle/>
          <a:p>
            <a:pPr algn="ctr"/>
            <a:r>
              <a:rPr lang="id-ID" dirty="0"/>
              <a:t>Kelompok 6</a:t>
            </a:r>
          </a:p>
        </p:txBody>
      </p:sp>
    </p:spTree>
    <p:extLst>
      <p:ext uri="{BB962C8B-B14F-4D97-AF65-F5344CB8AC3E}">
        <p14:creationId xmlns:p14="http://schemas.microsoft.com/office/powerpoint/2010/main" val="3942841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050542B1-9065-4D2A-835B-004CC61E58B5}"/>
              </a:ext>
            </a:extLst>
          </p:cNvPr>
          <p:cNvSpPr>
            <a:spLocks noGrp="1"/>
          </p:cNvSpPr>
          <p:nvPr>
            <p:ph idx="1"/>
          </p:nvPr>
        </p:nvSpPr>
        <p:spPr/>
        <p:txBody>
          <a:bodyPr/>
          <a:lstStyle/>
          <a:p>
            <a:r>
              <a:rPr lang="id-ID" dirty="0"/>
              <a:t>Negara-negara maju telah menghabiskan banyak uang untuk perkembangan ini. Sebagai contoh, perusahaan AS menghabiskan lebih dari $ 200 miliar setiap tahun untuk perangkat lunak.</a:t>
            </a:r>
            <a:endParaRPr lang="en-US" dirty="0"/>
          </a:p>
          <a:p>
            <a:r>
              <a:rPr lang="id-ID" dirty="0"/>
              <a:t> </a:t>
            </a:r>
            <a:r>
              <a:rPr lang="en-US" dirty="0"/>
              <a:t>Pada </a:t>
            </a:r>
            <a:r>
              <a:rPr lang="en-US" dirty="0" err="1"/>
              <a:t>tahun</a:t>
            </a:r>
            <a:r>
              <a:rPr lang="en-US" dirty="0"/>
              <a:t> 2005, </a:t>
            </a:r>
            <a:r>
              <a:rPr lang="en-US" dirty="0" err="1"/>
              <a:t>sekitar</a:t>
            </a:r>
            <a:r>
              <a:rPr lang="en-US" dirty="0"/>
              <a:t> 25% </a:t>
            </a:r>
            <a:r>
              <a:rPr lang="en-US" dirty="0" err="1"/>
              <a:t>dari</a:t>
            </a:r>
            <a:r>
              <a:rPr lang="en-US" dirty="0"/>
              <a:t> </a:t>
            </a:r>
            <a:r>
              <a:rPr lang="en-US" dirty="0" err="1"/>
              <a:t>perangkat</a:t>
            </a:r>
            <a:r>
              <a:rPr lang="en-US" dirty="0"/>
              <a:t> </a:t>
            </a:r>
            <a:r>
              <a:rPr lang="en-US" dirty="0" err="1"/>
              <a:t>lunak</a:t>
            </a:r>
            <a:r>
              <a:rPr lang="en-US" dirty="0"/>
              <a:t> </a:t>
            </a:r>
            <a:r>
              <a:rPr lang="en-US" dirty="0" err="1"/>
              <a:t>tersebut</a:t>
            </a:r>
            <a:r>
              <a:rPr lang="en-US" dirty="0"/>
              <a:t> </a:t>
            </a:r>
            <a:r>
              <a:rPr lang="en-US" dirty="0" err="1"/>
              <a:t>berasal</a:t>
            </a:r>
            <a:r>
              <a:rPr lang="en-US" dirty="0"/>
              <a:t> </a:t>
            </a:r>
            <a:r>
              <a:rPr lang="en-US" dirty="0" err="1"/>
              <a:t>dari</a:t>
            </a:r>
            <a:r>
              <a:rPr lang="en-US" dirty="0"/>
              <a:t> </a:t>
            </a:r>
            <a:r>
              <a:rPr lang="en-US" dirty="0" err="1"/>
              <a:t>luar</a:t>
            </a:r>
            <a:r>
              <a:rPr lang="en-US" dirty="0"/>
              <a:t> </a:t>
            </a:r>
            <a:r>
              <a:rPr lang="en-US" dirty="0" err="1"/>
              <a:t>perusahaan</a:t>
            </a:r>
            <a:r>
              <a:rPr lang="en-US" dirty="0"/>
              <a:t>, </a:t>
            </a:r>
            <a:r>
              <a:rPr lang="en-US" dirty="0" err="1"/>
              <a:t>baik</a:t>
            </a:r>
            <a:r>
              <a:rPr lang="en-US" dirty="0"/>
              <a:t> </a:t>
            </a:r>
            <a:r>
              <a:rPr lang="en-US" dirty="0" err="1"/>
              <a:t>dari</a:t>
            </a:r>
            <a:r>
              <a:rPr lang="en-US" dirty="0"/>
              <a:t> vendor </a:t>
            </a:r>
            <a:r>
              <a:rPr lang="en-US" dirty="0" err="1"/>
              <a:t>perangkat</a:t>
            </a:r>
            <a:r>
              <a:rPr lang="en-US" dirty="0"/>
              <a:t> </a:t>
            </a:r>
            <a:r>
              <a:rPr lang="en-US" dirty="0" err="1"/>
              <a:t>lunak</a:t>
            </a:r>
            <a:r>
              <a:rPr lang="en-US" dirty="0"/>
              <a:t> </a:t>
            </a:r>
            <a:r>
              <a:rPr lang="en-US" dirty="0" err="1"/>
              <a:t>perusahaan</a:t>
            </a:r>
            <a:r>
              <a:rPr lang="en-US" dirty="0"/>
              <a:t> yang </a:t>
            </a:r>
            <a:r>
              <a:rPr lang="en-US" dirty="0" err="1"/>
              <a:t>menjual</a:t>
            </a:r>
            <a:r>
              <a:rPr lang="en-US" dirty="0"/>
              <a:t> </a:t>
            </a:r>
            <a:r>
              <a:rPr lang="en-US" dirty="0" err="1"/>
              <a:t>aplikasi</a:t>
            </a:r>
            <a:r>
              <a:rPr lang="en-US" dirty="0"/>
              <a:t> </a:t>
            </a:r>
            <a:r>
              <a:rPr lang="en-US" dirty="0" err="1"/>
              <a:t>perusahaan</a:t>
            </a:r>
            <a:r>
              <a:rPr lang="en-US" dirty="0"/>
              <a:t> </a:t>
            </a:r>
            <a:r>
              <a:rPr lang="en-US" dirty="0" err="1"/>
              <a:t>atau</a:t>
            </a:r>
            <a:r>
              <a:rPr lang="en-US" dirty="0"/>
              <a:t> </a:t>
            </a:r>
            <a:r>
              <a:rPr lang="en-US" dirty="0" err="1"/>
              <a:t>penyedia</a:t>
            </a:r>
            <a:r>
              <a:rPr lang="en-US" dirty="0"/>
              <a:t> </a:t>
            </a:r>
            <a:r>
              <a:rPr lang="en-US" dirty="0" err="1"/>
              <a:t>layanan</a:t>
            </a:r>
            <a:r>
              <a:rPr lang="en-US" dirty="0"/>
              <a:t> </a:t>
            </a:r>
            <a:r>
              <a:rPr lang="en-US" dirty="0" err="1"/>
              <a:t>aplikasi</a:t>
            </a:r>
            <a:r>
              <a:rPr lang="en-US" dirty="0"/>
              <a:t> individual yang </a:t>
            </a:r>
            <a:r>
              <a:rPr lang="en-US" dirty="0" err="1"/>
              <a:t>menjual</a:t>
            </a:r>
            <a:r>
              <a:rPr lang="en-US" dirty="0"/>
              <a:t> </a:t>
            </a:r>
            <a:r>
              <a:rPr lang="en-US" dirty="0" err="1"/>
              <a:t>modul</a:t>
            </a:r>
            <a:r>
              <a:rPr lang="en-US" dirty="0"/>
              <a:t> </a:t>
            </a:r>
            <a:r>
              <a:rPr lang="en-US" dirty="0" err="1"/>
              <a:t>perangkat</a:t>
            </a:r>
            <a:r>
              <a:rPr lang="en-US" dirty="0"/>
              <a:t> </a:t>
            </a:r>
            <a:r>
              <a:rPr lang="en-US" dirty="0" err="1"/>
              <a:t>lunak</a:t>
            </a:r>
            <a:r>
              <a:rPr lang="en-US" dirty="0"/>
              <a:t>. </a:t>
            </a:r>
          </a:p>
        </p:txBody>
      </p:sp>
      <p:sp>
        <p:nvSpPr>
          <p:cNvPr id="4" name="Judul 1">
            <a:extLst>
              <a:ext uri="{FF2B5EF4-FFF2-40B4-BE49-F238E27FC236}">
                <a16:creationId xmlns:a16="http://schemas.microsoft.com/office/drawing/2014/main" id="{CA0E2283-7540-4116-9002-1B1A3E6A11B1}"/>
              </a:ext>
            </a:extLst>
          </p:cNvPr>
          <p:cNvSpPr>
            <a:spLocks noGrp="1"/>
          </p:cNvSpPr>
          <p:nvPr>
            <p:ph type="title"/>
          </p:nvPr>
        </p:nvSpPr>
        <p:spPr>
          <a:xfrm>
            <a:off x="1451579" y="1391655"/>
            <a:ext cx="9603275" cy="462099"/>
          </a:xfrm>
        </p:spPr>
        <p:txBody>
          <a:bodyPr>
            <a:normAutofit fontScale="90000"/>
          </a:bodyPr>
          <a:lstStyle/>
          <a:p>
            <a:r>
              <a:rPr lang="en-US" sz="1800" dirty="0"/>
              <a:t>NEGARA-NEGARA MUSLIM DAN KOMPUTER</a:t>
            </a:r>
            <a:r>
              <a:rPr lang="id-ID" sz="1800" dirty="0"/>
              <a:t>	(7.1</a:t>
            </a:r>
            <a:r>
              <a:rPr lang="en-US" sz="1800" dirty="0"/>
              <a:t>.8</a:t>
            </a:r>
            <a:r>
              <a:rPr lang="id-ID" sz="1800" dirty="0"/>
              <a:t>)</a:t>
            </a:r>
            <a:br>
              <a:rPr lang="en-US" sz="1800" dirty="0"/>
            </a:br>
            <a:endParaRPr lang="en-US" sz="1800" dirty="0"/>
          </a:p>
        </p:txBody>
      </p:sp>
    </p:spTree>
    <p:extLst>
      <p:ext uri="{BB962C8B-B14F-4D97-AF65-F5344CB8AC3E}">
        <p14:creationId xmlns:p14="http://schemas.microsoft.com/office/powerpoint/2010/main" val="3600863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3F7D-C7DC-4FF2-B288-2E6015B41FBC}"/>
              </a:ext>
            </a:extLst>
          </p:cNvPr>
          <p:cNvSpPr>
            <a:spLocks noGrp="1"/>
          </p:cNvSpPr>
          <p:nvPr>
            <p:ph type="title"/>
          </p:nvPr>
        </p:nvSpPr>
        <p:spPr/>
        <p:txBody>
          <a:bodyPr/>
          <a:lstStyle/>
          <a:p>
            <a:r>
              <a:rPr lang="id-ID" dirty="0"/>
              <a:t>PEMBANGUNAN PERANGKAT LUNAK (7.2)</a:t>
            </a:r>
          </a:p>
        </p:txBody>
      </p:sp>
      <p:sp>
        <p:nvSpPr>
          <p:cNvPr id="3" name="Content Placeholder 2">
            <a:extLst>
              <a:ext uri="{FF2B5EF4-FFF2-40B4-BE49-F238E27FC236}">
                <a16:creationId xmlns:a16="http://schemas.microsoft.com/office/drawing/2014/main" id="{BD8AB0C9-9B0A-46A8-BD4F-2A70BA5D67F1}"/>
              </a:ext>
            </a:extLst>
          </p:cNvPr>
          <p:cNvSpPr>
            <a:spLocks noGrp="1"/>
          </p:cNvSpPr>
          <p:nvPr>
            <p:ph idx="1"/>
          </p:nvPr>
        </p:nvSpPr>
        <p:spPr/>
        <p:txBody>
          <a:bodyPr/>
          <a:lstStyle/>
          <a:p>
            <a:r>
              <a:rPr lang="id-ID" dirty="0"/>
              <a:t>Apa itu perangkat lunak OS? Perangkat lunak adalah program yang menjalankan, mengoperasikan, dan memanipulasi komputer dan perangkat periferal mereka. Ini dapat dibagi menjadi dua kategori utama, yaitu program perangkat lunak aplikasi yang melakukan tugas pengguna tertentu dan perangkat lunak sistem operasi untuk mengontrol sumber daya komputer</a:t>
            </a:r>
            <a:endParaRPr lang="en-US" dirty="0"/>
          </a:p>
          <a:p>
            <a:r>
              <a:rPr lang="en-US" dirty="0" err="1"/>
              <a:t>Perangkat</a:t>
            </a:r>
            <a:r>
              <a:rPr lang="en-US" dirty="0"/>
              <a:t> </a:t>
            </a:r>
            <a:r>
              <a:rPr lang="en-US" dirty="0" err="1"/>
              <a:t>lunak</a:t>
            </a:r>
            <a:r>
              <a:rPr lang="en-US" dirty="0"/>
              <a:t> </a:t>
            </a:r>
            <a:r>
              <a:rPr lang="en-US" dirty="0" err="1"/>
              <a:t>dapat</a:t>
            </a:r>
            <a:r>
              <a:rPr lang="en-US" dirty="0"/>
              <a:t> </a:t>
            </a:r>
            <a:r>
              <a:rPr lang="en-US" dirty="0" err="1"/>
              <a:t>ditemukan</a:t>
            </a:r>
            <a:r>
              <a:rPr lang="en-US" dirty="0"/>
              <a:t> di </a:t>
            </a:r>
            <a:r>
              <a:rPr lang="en-US" dirty="0" err="1"/>
              <a:t>berbagai</a:t>
            </a:r>
            <a:r>
              <a:rPr lang="en-US" dirty="0"/>
              <a:t> platform; </a:t>
            </a:r>
            <a:r>
              <a:rPr lang="en-US" dirty="0" err="1"/>
              <a:t>perangkat</a:t>
            </a:r>
            <a:r>
              <a:rPr lang="en-US" dirty="0"/>
              <a:t> </a:t>
            </a:r>
            <a:r>
              <a:rPr lang="en-US" dirty="0" err="1"/>
              <a:t>lunak</a:t>
            </a:r>
            <a:r>
              <a:rPr lang="en-US" dirty="0"/>
              <a:t> </a:t>
            </a:r>
            <a:r>
              <a:rPr lang="en-US" dirty="0" err="1"/>
              <a:t>lisensi</a:t>
            </a:r>
            <a:r>
              <a:rPr lang="en-US" dirty="0"/>
              <a:t>, shareware, freeware, dan open source. </a:t>
            </a:r>
            <a:endParaRPr lang="id-ID" dirty="0"/>
          </a:p>
          <a:p>
            <a:endParaRPr lang="id-ID" dirty="0"/>
          </a:p>
        </p:txBody>
      </p:sp>
    </p:spTree>
    <p:extLst>
      <p:ext uri="{BB962C8B-B14F-4D97-AF65-F5344CB8AC3E}">
        <p14:creationId xmlns:p14="http://schemas.microsoft.com/office/powerpoint/2010/main" val="3670213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880F3-E585-4D15-8FCE-925169136083}"/>
              </a:ext>
            </a:extLst>
          </p:cNvPr>
          <p:cNvSpPr>
            <a:spLocks noGrp="1"/>
          </p:cNvSpPr>
          <p:nvPr>
            <p:ph idx="1"/>
          </p:nvPr>
        </p:nvSpPr>
        <p:spPr>
          <a:xfrm>
            <a:off x="1464831" y="1949472"/>
            <a:ext cx="9603276" cy="1946667"/>
          </a:xfrm>
        </p:spPr>
        <p:txBody>
          <a:bodyPr>
            <a:normAutofit/>
          </a:bodyPr>
          <a:lstStyle/>
          <a:p>
            <a:pPr marL="0" indent="0">
              <a:buNone/>
            </a:pPr>
            <a:r>
              <a:rPr lang="en-US" dirty="0" err="1"/>
              <a:t>Aplikasi</a:t>
            </a:r>
            <a:r>
              <a:rPr lang="en-US" dirty="0"/>
              <a:t> </a:t>
            </a:r>
            <a:r>
              <a:rPr lang="en-US" dirty="0" err="1"/>
              <a:t>perangkat</a:t>
            </a:r>
            <a:r>
              <a:rPr lang="en-US" dirty="0"/>
              <a:t> </a:t>
            </a:r>
            <a:r>
              <a:rPr lang="en-US" dirty="0" err="1"/>
              <a:t>lunak</a:t>
            </a:r>
            <a:r>
              <a:rPr lang="en-US" dirty="0"/>
              <a:t> General-Purpose </a:t>
            </a:r>
            <a:r>
              <a:rPr lang="en-US" dirty="0" err="1"/>
              <a:t>adalah</a:t>
            </a:r>
            <a:r>
              <a:rPr lang="en-US" dirty="0"/>
              <a:t> program yang </a:t>
            </a:r>
            <a:r>
              <a:rPr lang="en-US" dirty="0" err="1"/>
              <a:t>membantu</a:t>
            </a:r>
            <a:r>
              <a:rPr lang="en-US" dirty="0"/>
              <a:t> </a:t>
            </a:r>
            <a:r>
              <a:rPr lang="en-US" dirty="0" err="1"/>
              <a:t>pengguna</a:t>
            </a:r>
            <a:r>
              <a:rPr lang="en-US" dirty="0"/>
              <a:t> </a:t>
            </a:r>
            <a:r>
              <a:rPr lang="en-US" dirty="0" err="1"/>
              <a:t>untuk</a:t>
            </a:r>
            <a:r>
              <a:rPr lang="en-US" dirty="0"/>
              <a:t> </a:t>
            </a:r>
            <a:r>
              <a:rPr lang="en-US" dirty="0" err="1"/>
              <a:t>melakukan</a:t>
            </a:r>
            <a:r>
              <a:rPr lang="en-US" dirty="0"/>
              <a:t> </a:t>
            </a:r>
            <a:r>
              <a:rPr lang="en-US" dirty="0" err="1"/>
              <a:t>pekerjaan</a:t>
            </a:r>
            <a:r>
              <a:rPr lang="en-US" dirty="0"/>
              <a:t> </a:t>
            </a:r>
            <a:r>
              <a:rPr lang="en-US" dirty="0" err="1"/>
              <a:t>mereka</a:t>
            </a:r>
            <a:r>
              <a:rPr lang="en-US" dirty="0"/>
              <a:t>, </a:t>
            </a:r>
            <a:r>
              <a:rPr lang="en-US" dirty="0" err="1"/>
              <a:t>seperti</a:t>
            </a:r>
            <a:r>
              <a:rPr lang="en-US" dirty="0"/>
              <a:t> </a:t>
            </a:r>
            <a:r>
              <a:rPr lang="en-US" dirty="0" err="1"/>
              <a:t>pengolah</a:t>
            </a:r>
            <a:r>
              <a:rPr lang="en-US" dirty="0"/>
              <a:t> kata, spreadsheet, </a:t>
            </a:r>
            <a:r>
              <a:rPr lang="en-US" dirty="0" err="1"/>
              <a:t>manajemen</a:t>
            </a:r>
            <a:r>
              <a:rPr lang="en-US" dirty="0"/>
              <a:t> basis data dan program </a:t>
            </a:r>
            <a:r>
              <a:rPr lang="en-US" dirty="0" err="1"/>
              <a:t>grafis</a:t>
            </a:r>
            <a:endParaRPr lang="en-US" sz="1800" dirty="0"/>
          </a:p>
        </p:txBody>
      </p:sp>
      <p:sp>
        <p:nvSpPr>
          <p:cNvPr id="4" name="Content Placeholder 2">
            <a:extLst>
              <a:ext uri="{FF2B5EF4-FFF2-40B4-BE49-F238E27FC236}">
                <a16:creationId xmlns:a16="http://schemas.microsoft.com/office/drawing/2014/main" id="{DBDAD3C8-6E71-42A3-9C63-22265392F1CE}"/>
              </a:ext>
            </a:extLst>
          </p:cNvPr>
          <p:cNvSpPr txBox="1">
            <a:spLocks/>
          </p:cNvSpPr>
          <p:nvPr/>
        </p:nvSpPr>
        <p:spPr>
          <a:xfrm>
            <a:off x="1464830" y="1434039"/>
            <a:ext cx="9603275" cy="51543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id-ID" sz="1800" dirty="0"/>
              <a:t>APLIKASI PERANGKAT LUNAK			(7.2.1)</a:t>
            </a:r>
            <a:endParaRPr lang="en-US" sz="1800" dirty="0"/>
          </a:p>
        </p:txBody>
      </p:sp>
      <p:pic>
        <p:nvPicPr>
          <p:cNvPr id="6" name="Gambar 5">
            <a:extLst>
              <a:ext uri="{FF2B5EF4-FFF2-40B4-BE49-F238E27FC236}">
                <a16:creationId xmlns:a16="http://schemas.microsoft.com/office/drawing/2014/main" id="{6E755E5D-4397-45F5-AF50-A91329DFF3CD}"/>
              </a:ext>
            </a:extLst>
          </p:cNvPr>
          <p:cNvPicPr>
            <a:picLocks noChangeAspect="1"/>
          </p:cNvPicPr>
          <p:nvPr/>
        </p:nvPicPr>
        <p:blipFill>
          <a:blip r:embed="rId2"/>
          <a:stretch>
            <a:fillRect/>
          </a:stretch>
        </p:blipFill>
        <p:spPr>
          <a:xfrm>
            <a:off x="3957430" y="2922805"/>
            <a:ext cx="4277139" cy="3222112"/>
          </a:xfrm>
          <a:prstGeom prst="rect">
            <a:avLst/>
          </a:prstGeom>
        </p:spPr>
      </p:pic>
    </p:spTree>
    <p:extLst>
      <p:ext uri="{BB962C8B-B14F-4D97-AF65-F5344CB8AC3E}">
        <p14:creationId xmlns:p14="http://schemas.microsoft.com/office/powerpoint/2010/main" val="3932457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AD7B01E7-1618-4D4F-BB81-3A77F36FB423}"/>
              </a:ext>
            </a:extLst>
          </p:cNvPr>
          <p:cNvSpPr>
            <a:spLocks noGrp="1"/>
          </p:cNvSpPr>
          <p:nvPr>
            <p:ph idx="1"/>
          </p:nvPr>
        </p:nvSpPr>
        <p:spPr/>
        <p:txBody>
          <a:bodyPr/>
          <a:lstStyle/>
          <a:p>
            <a:pPr marL="0" indent="0">
              <a:buNone/>
            </a:pPr>
            <a:r>
              <a:rPr lang="en-US" dirty="0" err="1"/>
              <a:t>Sistem</a:t>
            </a:r>
            <a:r>
              <a:rPr lang="en-US" dirty="0"/>
              <a:t> </a:t>
            </a:r>
            <a:r>
              <a:rPr lang="en-US" dirty="0" err="1"/>
              <a:t>operasi</a:t>
            </a:r>
            <a:r>
              <a:rPr lang="en-US" dirty="0"/>
              <a:t> (O.S), </a:t>
            </a:r>
            <a:r>
              <a:rPr lang="en-US" dirty="0" err="1"/>
              <a:t>berfungsi</a:t>
            </a:r>
            <a:r>
              <a:rPr lang="en-US" dirty="0"/>
              <a:t> </a:t>
            </a:r>
            <a:r>
              <a:rPr lang="en-US" dirty="0" err="1"/>
              <a:t>sebagai</a:t>
            </a:r>
            <a:r>
              <a:rPr lang="en-US" dirty="0"/>
              <a:t> </a:t>
            </a:r>
            <a:r>
              <a:rPr lang="en-US" dirty="0" err="1"/>
              <a:t>alat</a:t>
            </a:r>
            <a:r>
              <a:rPr lang="en-US" dirty="0"/>
              <a:t> </a:t>
            </a:r>
            <a:r>
              <a:rPr lang="en-US" dirty="0" err="1"/>
              <a:t>antara</a:t>
            </a:r>
            <a:r>
              <a:rPr lang="en-US" dirty="0"/>
              <a:t> </a:t>
            </a:r>
            <a:r>
              <a:rPr lang="en-US" dirty="0" err="1"/>
              <a:t>perangkat</a:t>
            </a:r>
            <a:r>
              <a:rPr lang="en-US" dirty="0"/>
              <a:t> </a:t>
            </a:r>
            <a:r>
              <a:rPr lang="en-US" dirty="0" err="1"/>
              <a:t>keras</a:t>
            </a:r>
            <a:r>
              <a:rPr lang="en-US" dirty="0"/>
              <a:t> dan </a:t>
            </a:r>
            <a:r>
              <a:rPr lang="en-US" dirty="0" err="1"/>
              <a:t>pengguna</a:t>
            </a:r>
            <a:r>
              <a:rPr lang="en-US" dirty="0"/>
              <a:t>. </a:t>
            </a:r>
            <a:r>
              <a:rPr lang="en-US" dirty="0" err="1"/>
              <a:t>Bertanggung</a:t>
            </a:r>
            <a:r>
              <a:rPr lang="en-US" dirty="0"/>
              <a:t> </a:t>
            </a:r>
            <a:r>
              <a:rPr lang="en-US" dirty="0" err="1"/>
              <a:t>jawab</a:t>
            </a:r>
            <a:r>
              <a:rPr lang="en-US" dirty="0"/>
              <a:t> </a:t>
            </a:r>
            <a:r>
              <a:rPr lang="en-US" dirty="0" err="1"/>
              <a:t>untuk</a:t>
            </a:r>
            <a:r>
              <a:rPr lang="en-US" dirty="0"/>
              <a:t> </a:t>
            </a:r>
            <a:r>
              <a:rPr lang="en-US" dirty="0" err="1"/>
              <a:t>manajemen</a:t>
            </a:r>
            <a:r>
              <a:rPr lang="en-US" dirty="0"/>
              <a:t> dan </a:t>
            </a:r>
            <a:r>
              <a:rPr lang="en-US" dirty="0" err="1"/>
              <a:t>koordinasi</a:t>
            </a:r>
            <a:r>
              <a:rPr lang="en-US" dirty="0"/>
              <a:t> </a:t>
            </a:r>
            <a:r>
              <a:rPr lang="en-US" dirty="0" err="1"/>
              <a:t>kegiatan</a:t>
            </a:r>
            <a:r>
              <a:rPr lang="en-US" dirty="0"/>
              <a:t> dan </a:t>
            </a:r>
            <a:r>
              <a:rPr lang="en-US" dirty="0" err="1"/>
              <a:t>berbagi</a:t>
            </a:r>
            <a:r>
              <a:rPr lang="en-US" dirty="0"/>
              <a:t> </a:t>
            </a:r>
            <a:r>
              <a:rPr lang="en-US" dirty="0" err="1"/>
              <a:t>sumber</a:t>
            </a:r>
            <a:r>
              <a:rPr lang="en-US" dirty="0"/>
              <a:t> </a:t>
            </a:r>
            <a:r>
              <a:rPr lang="en-US" dirty="0" err="1"/>
              <a:t>daya</a:t>
            </a:r>
            <a:r>
              <a:rPr lang="en-US" dirty="0"/>
              <a:t>. </a:t>
            </a:r>
            <a:r>
              <a:rPr lang="en-US" dirty="0" err="1"/>
              <a:t>Sistem</a:t>
            </a:r>
            <a:r>
              <a:rPr lang="en-US" dirty="0"/>
              <a:t> </a:t>
            </a:r>
            <a:r>
              <a:rPr lang="en-US" dirty="0" err="1"/>
              <a:t>operasi</a:t>
            </a:r>
            <a:r>
              <a:rPr lang="en-US" dirty="0"/>
              <a:t> </a:t>
            </a:r>
            <a:r>
              <a:rPr lang="en-US" dirty="0" err="1"/>
              <a:t>mengontrol</a:t>
            </a:r>
            <a:r>
              <a:rPr lang="en-US" dirty="0"/>
              <a:t> </a:t>
            </a:r>
            <a:r>
              <a:rPr lang="en-US" dirty="0" err="1"/>
              <a:t>aplikasi</a:t>
            </a:r>
            <a:r>
              <a:rPr lang="en-US" dirty="0"/>
              <a:t> yang </a:t>
            </a:r>
            <a:r>
              <a:rPr lang="en-US" dirty="0" err="1"/>
              <a:t>dijalankan</a:t>
            </a:r>
            <a:r>
              <a:rPr lang="en-US" dirty="0"/>
              <a:t> pada </a:t>
            </a:r>
            <a:r>
              <a:rPr lang="en-US" dirty="0" err="1"/>
              <a:t>mesin</a:t>
            </a:r>
            <a:r>
              <a:rPr lang="en-US" dirty="0"/>
              <a:t> dan </a:t>
            </a:r>
            <a:r>
              <a:rPr lang="en-US" dirty="0" err="1"/>
              <a:t>menangani</a:t>
            </a:r>
            <a:r>
              <a:rPr lang="en-US" dirty="0"/>
              <a:t> </a:t>
            </a:r>
            <a:r>
              <a:rPr lang="en-US" dirty="0" err="1"/>
              <a:t>perangkat</a:t>
            </a:r>
            <a:r>
              <a:rPr lang="en-US" dirty="0"/>
              <a:t> </a:t>
            </a:r>
            <a:r>
              <a:rPr lang="en-US" dirty="0" err="1"/>
              <a:t>keras</a:t>
            </a:r>
            <a:r>
              <a:rPr lang="en-US" dirty="0"/>
              <a:t> </a:t>
            </a:r>
            <a:r>
              <a:rPr lang="en-US" dirty="0" err="1"/>
              <a:t>operasi</a:t>
            </a:r>
            <a:r>
              <a:rPr lang="en-US" dirty="0"/>
              <a:t>.</a:t>
            </a:r>
            <a:endParaRPr lang="id-ID" dirty="0"/>
          </a:p>
        </p:txBody>
      </p:sp>
      <p:sp>
        <p:nvSpPr>
          <p:cNvPr id="4" name="Content Placeholder 2">
            <a:extLst>
              <a:ext uri="{FF2B5EF4-FFF2-40B4-BE49-F238E27FC236}">
                <a16:creationId xmlns:a16="http://schemas.microsoft.com/office/drawing/2014/main" id="{6EF14EC5-7995-4639-A9B1-9E28F955BB10}"/>
              </a:ext>
            </a:extLst>
          </p:cNvPr>
          <p:cNvSpPr txBox="1">
            <a:spLocks/>
          </p:cNvSpPr>
          <p:nvPr/>
        </p:nvSpPr>
        <p:spPr>
          <a:xfrm>
            <a:off x="1464830" y="1434039"/>
            <a:ext cx="9603275" cy="51543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800" dirty="0"/>
              <a:t>PERANGKAT LUNAK SISTEM OPERASI</a:t>
            </a:r>
            <a:r>
              <a:rPr lang="id-ID" sz="1800" dirty="0"/>
              <a:t>			(7.2.</a:t>
            </a:r>
            <a:r>
              <a:rPr lang="en-US" sz="1800" dirty="0"/>
              <a:t>2</a:t>
            </a:r>
            <a:r>
              <a:rPr lang="id-ID" sz="1800" dirty="0"/>
              <a:t>)</a:t>
            </a:r>
            <a:endParaRPr lang="en-US" sz="1800" dirty="0"/>
          </a:p>
        </p:txBody>
      </p:sp>
      <p:pic>
        <p:nvPicPr>
          <p:cNvPr id="6" name="Gambar 5">
            <a:extLst>
              <a:ext uri="{FF2B5EF4-FFF2-40B4-BE49-F238E27FC236}">
                <a16:creationId xmlns:a16="http://schemas.microsoft.com/office/drawing/2014/main" id="{CDEDB191-E4A1-4D06-B46C-12DD48FF3D2D}"/>
              </a:ext>
            </a:extLst>
          </p:cNvPr>
          <p:cNvPicPr>
            <a:picLocks noChangeAspect="1"/>
          </p:cNvPicPr>
          <p:nvPr/>
        </p:nvPicPr>
        <p:blipFill>
          <a:blip r:embed="rId2"/>
          <a:stretch>
            <a:fillRect/>
          </a:stretch>
        </p:blipFill>
        <p:spPr>
          <a:xfrm>
            <a:off x="4262231" y="3190462"/>
            <a:ext cx="2920448" cy="2920448"/>
          </a:xfrm>
          <a:prstGeom prst="rect">
            <a:avLst/>
          </a:prstGeom>
        </p:spPr>
      </p:pic>
    </p:spTree>
    <p:extLst>
      <p:ext uri="{BB962C8B-B14F-4D97-AF65-F5344CB8AC3E}">
        <p14:creationId xmlns:p14="http://schemas.microsoft.com/office/powerpoint/2010/main" val="2144379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1B1DCCB-FE2D-4011-A0D9-314236369D2B}"/>
              </a:ext>
            </a:extLst>
          </p:cNvPr>
          <p:cNvSpPr txBox="1">
            <a:spLocks/>
          </p:cNvSpPr>
          <p:nvPr/>
        </p:nvSpPr>
        <p:spPr>
          <a:xfrm>
            <a:off x="1464830" y="1434039"/>
            <a:ext cx="9603275" cy="51543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800" dirty="0"/>
              <a:t>OPEN SOURCE DAN ISLAM</a:t>
            </a:r>
            <a:r>
              <a:rPr lang="id-ID" sz="1800" dirty="0"/>
              <a:t>		(7.2.</a:t>
            </a:r>
            <a:r>
              <a:rPr lang="en-US" sz="1800" dirty="0"/>
              <a:t>3</a:t>
            </a:r>
            <a:r>
              <a:rPr lang="id-ID" sz="1800" dirty="0"/>
              <a:t>)</a:t>
            </a:r>
            <a:endParaRPr lang="en-US" sz="1800" dirty="0"/>
          </a:p>
        </p:txBody>
      </p:sp>
      <p:sp>
        <p:nvSpPr>
          <p:cNvPr id="9" name="Tampungan Konten 8">
            <a:extLst>
              <a:ext uri="{FF2B5EF4-FFF2-40B4-BE49-F238E27FC236}">
                <a16:creationId xmlns:a16="http://schemas.microsoft.com/office/drawing/2014/main" id="{1ACD3888-40F3-4D07-A955-DEE850097DBE}"/>
              </a:ext>
            </a:extLst>
          </p:cNvPr>
          <p:cNvSpPr>
            <a:spLocks noGrp="1"/>
          </p:cNvSpPr>
          <p:nvPr>
            <p:ph idx="1"/>
          </p:nvPr>
        </p:nvSpPr>
        <p:spPr/>
        <p:txBody>
          <a:bodyPr>
            <a:normAutofit/>
          </a:bodyPr>
          <a:lstStyle/>
          <a:p>
            <a:r>
              <a:rPr lang="en-US" dirty="0" err="1"/>
              <a:t>Saat</a:t>
            </a:r>
            <a:r>
              <a:rPr lang="en-US" dirty="0"/>
              <a:t> </a:t>
            </a:r>
            <a:r>
              <a:rPr lang="en-US" dirty="0" err="1"/>
              <a:t>ini</a:t>
            </a:r>
            <a:r>
              <a:rPr lang="en-US" dirty="0"/>
              <a:t>, open source </a:t>
            </a:r>
            <a:r>
              <a:rPr lang="en-US" dirty="0" err="1"/>
              <a:t>menjadi</a:t>
            </a:r>
            <a:r>
              <a:rPr lang="en-US" dirty="0"/>
              <a:t> </a:t>
            </a:r>
            <a:r>
              <a:rPr lang="en-US" dirty="0" err="1"/>
              <a:t>sistem</a:t>
            </a:r>
            <a:r>
              <a:rPr lang="en-US" dirty="0"/>
              <a:t> yang </a:t>
            </a:r>
            <a:r>
              <a:rPr lang="en-US" dirty="0" err="1"/>
              <a:t>populer</a:t>
            </a:r>
            <a:r>
              <a:rPr lang="en-US" dirty="0"/>
              <a:t> dan </a:t>
            </a:r>
            <a:r>
              <a:rPr lang="en-US" dirty="0" err="1"/>
              <a:t>dapat</a:t>
            </a:r>
            <a:r>
              <a:rPr lang="en-US" dirty="0"/>
              <a:t> </a:t>
            </a:r>
            <a:r>
              <a:rPr lang="en-US" dirty="0" err="1"/>
              <a:t>diandalkan</a:t>
            </a:r>
            <a:r>
              <a:rPr lang="en-US" dirty="0"/>
              <a:t>. </a:t>
            </a:r>
            <a:r>
              <a:rPr lang="en-US" dirty="0" err="1"/>
              <a:t>Memang</a:t>
            </a:r>
            <a:r>
              <a:rPr lang="en-US" dirty="0"/>
              <a:t>, Nabi Muhammad </a:t>
            </a:r>
            <a:r>
              <a:rPr lang="en-US" dirty="0" err="1"/>
              <a:t>s.a.w</a:t>
            </a:r>
            <a:r>
              <a:rPr lang="en-US" dirty="0"/>
              <a:t> </a:t>
            </a:r>
            <a:r>
              <a:rPr lang="en-US" dirty="0" err="1"/>
              <a:t>menginstruksikan</a:t>
            </a:r>
            <a:r>
              <a:rPr lang="en-US" dirty="0"/>
              <a:t> </a:t>
            </a:r>
            <a:r>
              <a:rPr lang="en-US" dirty="0" err="1"/>
              <a:t>dalam</a:t>
            </a:r>
            <a:r>
              <a:rPr lang="en-US" dirty="0"/>
              <a:t> </a:t>
            </a:r>
            <a:r>
              <a:rPr lang="en-US" dirty="0" err="1"/>
              <a:t>hadistnya</a:t>
            </a:r>
            <a:r>
              <a:rPr lang="en-US" dirty="0"/>
              <a:t> yang </a:t>
            </a:r>
            <a:r>
              <a:rPr lang="en-US" dirty="0" err="1"/>
              <a:t>terkenal</a:t>
            </a:r>
            <a:r>
              <a:rPr lang="en-US" dirty="0"/>
              <a:t> </a:t>
            </a:r>
            <a:r>
              <a:rPr lang="en-US" dirty="0" err="1"/>
              <a:t>selama</a:t>
            </a:r>
            <a:r>
              <a:rPr lang="en-US" dirty="0"/>
              <a:t> haji </a:t>
            </a:r>
            <a:r>
              <a:rPr lang="en-US" dirty="0" err="1"/>
              <a:t>wida</a:t>
            </a:r>
            <a:r>
              <a:rPr lang="en-US" dirty="0"/>
              <a:t>:</a:t>
            </a:r>
          </a:p>
          <a:p>
            <a:pPr marL="0" indent="0" algn="ctr">
              <a:buNone/>
            </a:pPr>
            <a:r>
              <a:rPr lang="en-US" dirty="0"/>
              <a:t>“</a:t>
            </a:r>
            <a:r>
              <a:rPr lang="en-US" i="1" dirty="0" err="1"/>
              <a:t>Sampaikanlah</a:t>
            </a:r>
            <a:r>
              <a:rPr lang="en-US" i="1" dirty="0"/>
              <a:t> </a:t>
            </a:r>
            <a:r>
              <a:rPr lang="en-US" i="1" dirty="0" err="1"/>
              <a:t>pesan</a:t>
            </a:r>
            <a:r>
              <a:rPr lang="en-US" i="1" dirty="0"/>
              <a:t> / </a:t>
            </a:r>
            <a:r>
              <a:rPr lang="en-US" i="1" dirty="0" err="1"/>
              <a:t>pengetahuan</a:t>
            </a:r>
            <a:r>
              <a:rPr lang="en-US" i="1" dirty="0"/>
              <a:t> </a:t>
            </a:r>
            <a:r>
              <a:rPr lang="en-US" i="1" dirty="0" err="1"/>
              <a:t>dari</a:t>
            </a:r>
            <a:r>
              <a:rPr lang="en-US" i="1" dirty="0"/>
              <a:t> </a:t>
            </a:r>
            <a:r>
              <a:rPr lang="en-US" i="1" dirty="0" err="1"/>
              <a:t>saya</a:t>
            </a:r>
            <a:r>
              <a:rPr lang="en-US" i="1" dirty="0"/>
              <a:t> </a:t>
            </a:r>
            <a:r>
              <a:rPr lang="en-US" i="1" dirty="0" err="1"/>
              <a:t>walaupun</a:t>
            </a:r>
            <a:r>
              <a:rPr lang="en-US" i="1" dirty="0"/>
              <a:t> </a:t>
            </a:r>
            <a:r>
              <a:rPr lang="en-US" i="1" dirty="0" err="1"/>
              <a:t>itu</a:t>
            </a:r>
            <a:r>
              <a:rPr lang="en-US" i="1" dirty="0"/>
              <a:t> </a:t>
            </a:r>
            <a:r>
              <a:rPr lang="en-US" i="1" dirty="0" err="1"/>
              <a:t>hanya</a:t>
            </a:r>
            <a:r>
              <a:rPr lang="en-US" i="1" dirty="0"/>
              <a:t> </a:t>
            </a:r>
            <a:r>
              <a:rPr lang="en-US" i="1" dirty="0" err="1"/>
              <a:t>satu</a:t>
            </a:r>
            <a:r>
              <a:rPr lang="en-US" i="1" dirty="0"/>
              <a:t> </a:t>
            </a:r>
            <a:r>
              <a:rPr lang="en-US" i="1" dirty="0" err="1"/>
              <a:t>kalimat</a:t>
            </a:r>
            <a:r>
              <a:rPr lang="en-US" i="1" dirty="0"/>
              <a:t>.”</a:t>
            </a:r>
          </a:p>
          <a:p>
            <a:pPr marL="0" indent="0" algn="ctr">
              <a:buNone/>
            </a:pPr>
            <a:endParaRPr lang="en-US" dirty="0"/>
          </a:p>
          <a:p>
            <a:r>
              <a:rPr lang="en-US" dirty="0" err="1"/>
              <a:t>Sesungguhnya</a:t>
            </a:r>
            <a:r>
              <a:rPr lang="en-US" dirty="0"/>
              <a:t> Muslim </a:t>
            </a:r>
            <a:r>
              <a:rPr lang="en-US" dirty="0" err="1"/>
              <a:t>sering</a:t>
            </a:r>
            <a:r>
              <a:rPr lang="en-US" dirty="0"/>
              <a:t> </a:t>
            </a:r>
            <a:r>
              <a:rPr lang="en-US" dirty="0" err="1"/>
              <a:t>diingatkan</a:t>
            </a:r>
            <a:r>
              <a:rPr lang="en-US" dirty="0"/>
              <a:t> oleh Nabi Muhammad SAW </a:t>
            </a:r>
            <a:r>
              <a:rPr lang="en-US" dirty="0" err="1"/>
              <a:t>tentang</a:t>
            </a:r>
            <a:r>
              <a:rPr lang="en-US" dirty="0"/>
              <a:t> barakah </a:t>
            </a:r>
            <a:r>
              <a:rPr lang="en-US" dirty="0" err="1"/>
              <a:t>berbagi</a:t>
            </a:r>
            <a:r>
              <a:rPr lang="en-US" dirty="0"/>
              <a:t>, </a:t>
            </a:r>
            <a:r>
              <a:rPr lang="en-US" dirty="0" err="1"/>
              <a:t>dengan</a:t>
            </a:r>
            <a:r>
              <a:rPr lang="en-US" dirty="0"/>
              <a:t> </a:t>
            </a:r>
            <a:r>
              <a:rPr lang="en-US" dirty="0" err="1"/>
              <a:t>perluasan</a:t>
            </a:r>
            <a:r>
              <a:rPr lang="en-US" dirty="0"/>
              <a:t> barakah </a:t>
            </a:r>
            <a:r>
              <a:rPr lang="en-US" dirty="0" err="1"/>
              <a:t>berbagi</a:t>
            </a:r>
            <a:r>
              <a:rPr lang="en-US" dirty="0"/>
              <a:t> di </a:t>
            </a:r>
            <a:r>
              <a:rPr lang="en-US" dirty="0" err="1"/>
              <a:t>antara</a:t>
            </a:r>
            <a:r>
              <a:rPr lang="en-US" dirty="0"/>
              <a:t> </a:t>
            </a:r>
            <a:r>
              <a:rPr lang="en-US" dirty="0" err="1"/>
              <a:t>pengembangan</a:t>
            </a:r>
            <a:r>
              <a:rPr lang="en-US" dirty="0"/>
              <a:t> </a:t>
            </a:r>
            <a:r>
              <a:rPr lang="en-US" dirty="0" err="1"/>
              <a:t>sistem</a:t>
            </a:r>
            <a:r>
              <a:rPr lang="en-US" dirty="0"/>
              <a:t>.</a:t>
            </a:r>
          </a:p>
          <a:p>
            <a:endParaRPr lang="en-US" dirty="0"/>
          </a:p>
          <a:p>
            <a:endParaRPr lang="en-US" dirty="0"/>
          </a:p>
        </p:txBody>
      </p:sp>
    </p:spTree>
    <p:extLst>
      <p:ext uri="{BB962C8B-B14F-4D97-AF65-F5344CB8AC3E}">
        <p14:creationId xmlns:p14="http://schemas.microsoft.com/office/powerpoint/2010/main" val="568942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1C406-19CE-42CE-A7F0-32D318A1CC5E}"/>
              </a:ext>
            </a:extLst>
          </p:cNvPr>
          <p:cNvSpPr>
            <a:spLocks noGrp="1"/>
          </p:cNvSpPr>
          <p:nvPr>
            <p:ph type="title"/>
          </p:nvPr>
        </p:nvSpPr>
        <p:spPr/>
        <p:txBody>
          <a:bodyPr/>
          <a:lstStyle/>
          <a:p>
            <a:r>
              <a:rPr lang="id-ID" dirty="0"/>
              <a:t>KONSEP ISLAM DALAM INFROSTRUKTUR (8.0)</a:t>
            </a:r>
          </a:p>
        </p:txBody>
      </p:sp>
      <p:sp>
        <p:nvSpPr>
          <p:cNvPr id="3" name="Content Placeholder 2">
            <a:extLst>
              <a:ext uri="{FF2B5EF4-FFF2-40B4-BE49-F238E27FC236}">
                <a16:creationId xmlns:a16="http://schemas.microsoft.com/office/drawing/2014/main" id="{01020BC2-C13A-4D24-B513-2F4B72D8D772}"/>
              </a:ext>
            </a:extLst>
          </p:cNvPr>
          <p:cNvSpPr>
            <a:spLocks noGrp="1"/>
          </p:cNvSpPr>
          <p:nvPr>
            <p:ph idx="1"/>
          </p:nvPr>
        </p:nvSpPr>
        <p:spPr/>
        <p:txBody>
          <a:bodyPr>
            <a:normAutofit fontScale="92500" lnSpcReduction="20000"/>
          </a:bodyPr>
          <a:lstStyle/>
          <a:p>
            <a:r>
              <a:rPr lang="id-ID" dirty="0"/>
              <a:t>8.0 Konsep Repeater</a:t>
            </a:r>
          </a:p>
          <a:p>
            <a:pPr lvl="1"/>
            <a:r>
              <a:rPr lang="id-ID" dirty="0"/>
              <a:t>	</a:t>
            </a:r>
            <a:r>
              <a:rPr lang="id-ID" sz="1700" dirty="0"/>
              <a:t>Konsep repeater diprakarsai oleh Nabi Muhammmad s.a.w. Selama haji wida ’, dia meminta salah satu temannya untuk mengulang apa yang dia katakan. Ini mirip dengan repeater, perangkat jaringan yang digunakan untuk meregenerasi atau mereplikasi sinyal. Repeater digunakan dalam sistem transmisi untuk meregenerasi sinyal analog atau digital yang disortir oleh kehilangan transmisi. Repeater analog hanya memperkuat sinyal, sementara repeater digital dapat merekonstruksi sinyal mendekati kualitas aslinya. Nabi Muhammad saw. mengetahui suara manusia hanya bisa didengar di daerah-daerah tertentu, dan mengalami kehilangan transmisi.</a:t>
            </a:r>
          </a:p>
          <a:p>
            <a:pPr lvl="1"/>
            <a:r>
              <a:rPr lang="id-ID" sz="1700" dirty="0"/>
              <a:t>	Aplikasi repeater meliputi satelit, ponsel, dan pemancar. Satelit menggunakan konsep menerima, mengulang dan mengirimkan informasi. Sementara ponsel hanya mengulangi suara yang diterimanya. Nabi Muhammad SAW adalah orang pertama yang memulai konsep repeater ini. Namun, Muslim saat ini adalah pengguna akhir untuk teknologi repeater</a:t>
            </a:r>
          </a:p>
          <a:p>
            <a:endParaRPr lang="id-ID" dirty="0"/>
          </a:p>
        </p:txBody>
      </p:sp>
    </p:spTree>
    <p:extLst>
      <p:ext uri="{BB962C8B-B14F-4D97-AF65-F5344CB8AC3E}">
        <p14:creationId xmlns:p14="http://schemas.microsoft.com/office/powerpoint/2010/main" val="2747626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1FBE-8953-4253-9882-D2DFA4E204B7}"/>
              </a:ext>
            </a:extLst>
          </p:cNvPr>
          <p:cNvSpPr>
            <a:spLocks noGrp="1"/>
          </p:cNvSpPr>
          <p:nvPr>
            <p:ph type="title"/>
          </p:nvPr>
        </p:nvSpPr>
        <p:spPr/>
        <p:txBody>
          <a:bodyPr>
            <a:normAutofit fontScale="90000"/>
          </a:bodyPr>
          <a:lstStyle/>
          <a:p>
            <a:r>
              <a:rPr lang="id-ID" dirty="0"/>
              <a:t>KONSEP ISLAM DARI KOMPUTASI DNA (9.0)</a:t>
            </a:r>
            <a:br>
              <a:rPr lang="id-ID" dirty="0"/>
            </a:br>
            <a:br>
              <a:rPr lang="id-ID" dirty="0"/>
            </a:br>
            <a:endParaRPr lang="id-ID" dirty="0"/>
          </a:p>
        </p:txBody>
      </p:sp>
      <p:sp>
        <p:nvSpPr>
          <p:cNvPr id="3" name="Content Placeholder 2">
            <a:extLst>
              <a:ext uri="{FF2B5EF4-FFF2-40B4-BE49-F238E27FC236}">
                <a16:creationId xmlns:a16="http://schemas.microsoft.com/office/drawing/2014/main" id="{C36BEBF1-93BA-44F6-9298-81BDF8682190}"/>
              </a:ext>
            </a:extLst>
          </p:cNvPr>
          <p:cNvSpPr>
            <a:spLocks noGrp="1"/>
          </p:cNvSpPr>
          <p:nvPr>
            <p:ph idx="1"/>
          </p:nvPr>
        </p:nvSpPr>
        <p:spPr/>
        <p:txBody>
          <a:bodyPr>
            <a:normAutofit fontScale="92500" lnSpcReduction="20000"/>
          </a:bodyPr>
          <a:lstStyle/>
          <a:p>
            <a:r>
              <a:rPr lang="id-ID" sz="1900" dirty="0"/>
              <a:t>DNA (Deoxyribonucleic Acid) adalah salah satu keajaiban ciptaan Allah. DNA terletak di nukleus sel. Ini berisi kode-kode yang membawa informasi dari semua organ dan semua karakteristik tubuh. DNA, yang berisi semua informasi tentang makhluk hidup itu milik, juga mampu mereproduksi dirinya sendiri. Bagaimana sebuah molekul yang terbentuk oleh kumpulan atom dapat mengandung infornasi, dan bagaimana ia mengalikan dengan menyalin dirinya sendiri, tetap menjadi salah satu pertanyaan yang tidak terjawab. Manusia hanya dapat menghasilkan komputasi biner, sementara DNA menunjukkan kekuatan dan pengetahuan Allah yang canggih.</a:t>
            </a:r>
          </a:p>
          <a:p>
            <a:endParaRPr lang="id-ID" sz="1900" dirty="0"/>
          </a:p>
          <a:p>
            <a:r>
              <a:rPr lang="id-ID" sz="1900" dirty="0"/>
              <a:t>“Kami menciptakanmu, jadi mengapa kamu tidak mengakui kebenarannya? Sudahkah kamu memikirkan sperma yang kau keluarkan? Apakah kamu menciptakannya atau Kami adalah pencipta ?. ”(Al-Waqi’ah: 57-59)</a:t>
            </a:r>
          </a:p>
          <a:p>
            <a:endParaRPr lang="id-ID" dirty="0"/>
          </a:p>
        </p:txBody>
      </p:sp>
    </p:spTree>
    <p:extLst>
      <p:ext uri="{BB962C8B-B14F-4D97-AF65-F5344CB8AC3E}">
        <p14:creationId xmlns:p14="http://schemas.microsoft.com/office/powerpoint/2010/main" val="1171315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B8A30-2D46-4060-90A0-CFAF0B78BDC4}"/>
              </a:ext>
            </a:extLst>
          </p:cNvPr>
          <p:cNvSpPr>
            <a:spLocks noGrp="1"/>
          </p:cNvSpPr>
          <p:nvPr>
            <p:ph idx="1"/>
          </p:nvPr>
        </p:nvSpPr>
        <p:spPr>
          <a:xfrm>
            <a:off x="2368826" y="4724997"/>
            <a:ext cx="7454348" cy="1397928"/>
          </a:xfrm>
        </p:spPr>
        <p:txBody>
          <a:bodyPr>
            <a:normAutofit fontScale="92500"/>
          </a:bodyPr>
          <a:lstStyle/>
          <a:p>
            <a:pPr marL="0" indent="0">
              <a:buNone/>
            </a:pPr>
            <a:r>
              <a:rPr lang="id-ID" sz="1800" dirty="0"/>
              <a:t>q gram DNA pada CD. CD dapat menyimpan 800 MB data. 1 gram DNA dapat menyimpan data sekitar 1x1014 MB. Jumlah CD yang diperlukan untuk menyimpan jumlah informasi ini, berjejer dari ujung ke ujung, akan mengelilingi Bumi 375 kali, dan menghabiskan waktu 163.000 abad untuk mendengarkannya (</a:t>
            </a:r>
            <a:r>
              <a:rPr lang="id-ID" sz="1800" dirty="0" err="1"/>
              <a:t>Rathore</a:t>
            </a:r>
            <a:r>
              <a:rPr lang="id-ID" sz="1800" dirty="0"/>
              <a:t>, 2009).</a:t>
            </a:r>
          </a:p>
        </p:txBody>
      </p:sp>
      <p:sp>
        <p:nvSpPr>
          <p:cNvPr id="4" name="Content Placeholder 2">
            <a:extLst>
              <a:ext uri="{FF2B5EF4-FFF2-40B4-BE49-F238E27FC236}">
                <a16:creationId xmlns:a16="http://schemas.microsoft.com/office/drawing/2014/main" id="{28D8EF64-F5B7-4859-A6F3-10CC968A2F01}"/>
              </a:ext>
            </a:extLst>
          </p:cNvPr>
          <p:cNvSpPr txBox="1">
            <a:spLocks/>
          </p:cNvSpPr>
          <p:nvPr/>
        </p:nvSpPr>
        <p:spPr>
          <a:xfrm>
            <a:off x="1464830" y="1434039"/>
            <a:ext cx="9603275" cy="51543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800" dirty="0"/>
              <a:t>PENYIMPANAN INFORMASI PADAT DALAM DNA</a:t>
            </a:r>
            <a:r>
              <a:rPr lang="id-ID" sz="1800" dirty="0"/>
              <a:t>		(</a:t>
            </a:r>
            <a:r>
              <a:rPr lang="en-US" sz="1800" dirty="0"/>
              <a:t>9.</a:t>
            </a:r>
            <a:r>
              <a:rPr lang="id-ID" sz="1800" dirty="0"/>
              <a:t>1)</a:t>
            </a:r>
            <a:endParaRPr lang="en-US" sz="1800" dirty="0"/>
          </a:p>
        </p:txBody>
      </p:sp>
      <p:pic>
        <p:nvPicPr>
          <p:cNvPr id="6" name="Gambar 5">
            <a:extLst>
              <a:ext uri="{FF2B5EF4-FFF2-40B4-BE49-F238E27FC236}">
                <a16:creationId xmlns:a16="http://schemas.microsoft.com/office/drawing/2014/main" id="{698DA533-8872-4F41-826A-C91BAB5DF534}"/>
              </a:ext>
            </a:extLst>
          </p:cNvPr>
          <p:cNvPicPr>
            <a:picLocks noChangeAspect="1"/>
          </p:cNvPicPr>
          <p:nvPr/>
        </p:nvPicPr>
        <p:blipFill>
          <a:blip r:embed="rId2"/>
          <a:stretch>
            <a:fillRect/>
          </a:stretch>
        </p:blipFill>
        <p:spPr>
          <a:xfrm>
            <a:off x="3511826" y="1949472"/>
            <a:ext cx="4447509" cy="2751896"/>
          </a:xfrm>
          <a:prstGeom prst="rect">
            <a:avLst/>
          </a:prstGeom>
        </p:spPr>
      </p:pic>
    </p:spTree>
    <p:extLst>
      <p:ext uri="{BB962C8B-B14F-4D97-AF65-F5344CB8AC3E}">
        <p14:creationId xmlns:p14="http://schemas.microsoft.com/office/powerpoint/2010/main" val="788426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6483-12D6-4545-B7F7-5E071E28FD64}"/>
              </a:ext>
            </a:extLst>
          </p:cNvPr>
          <p:cNvSpPr>
            <a:spLocks noGrp="1"/>
          </p:cNvSpPr>
          <p:nvPr>
            <p:ph type="title"/>
          </p:nvPr>
        </p:nvSpPr>
        <p:spPr/>
        <p:txBody>
          <a:bodyPr/>
          <a:lstStyle/>
          <a:p>
            <a:r>
              <a:rPr lang="id-ID" dirty="0"/>
              <a:t>Kes</a:t>
            </a:r>
            <a:r>
              <a:rPr lang="en-US" dirty="0" err="1"/>
              <a:t>impulan</a:t>
            </a:r>
            <a:r>
              <a:rPr lang="id-ID" dirty="0"/>
              <a:t> (10.0)</a:t>
            </a:r>
          </a:p>
        </p:txBody>
      </p:sp>
      <p:sp>
        <p:nvSpPr>
          <p:cNvPr id="3" name="Content Placeholder 2">
            <a:extLst>
              <a:ext uri="{FF2B5EF4-FFF2-40B4-BE49-F238E27FC236}">
                <a16:creationId xmlns:a16="http://schemas.microsoft.com/office/drawing/2014/main" id="{93D6FE7A-849E-4633-BEFD-36D25BC3F8DC}"/>
              </a:ext>
            </a:extLst>
          </p:cNvPr>
          <p:cNvSpPr>
            <a:spLocks noGrp="1"/>
          </p:cNvSpPr>
          <p:nvPr>
            <p:ph idx="1"/>
          </p:nvPr>
        </p:nvSpPr>
        <p:spPr/>
        <p:txBody>
          <a:bodyPr>
            <a:normAutofit fontScale="70000" lnSpcReduction="20000"/>
          </a:bodyPr>
          <a:lstStyle/>
          <a:p>
            <a:r>
              <a:rPr lang="id-ID" dirty="0"/>
              <a:t>Allah SWT menciptakan manusia dan menunjuk mereka sebagai khalifah. Kami memiliki dua peran: khalifah dan Hamba Allah. Dalam memenuhi peran ini, Allah telah memberi kita teknologi yang tepat. Teknologi ini sesuai dengan peran masing-masing nabi, dan setiap kelompok orang. Kita bisa melihat nabi Nuh a.s teknologi itu adalah Ark yang dia gunakan untuk menyelamatkan rakyatnya dari banjir. Untuk nabi Musa a.s, Allah s.w.t memberinya 'tongkat'. Dengan mukjizatnya, infostruktur, Nabi Musa a menggunakannya untuk menghadapi tantangan Firaun. Nabi Dawud a.s, Allah telah memberkati dia dengan teknologi pelunakan besi. Akibatnya, ia mampu memimpin bangsanya dengan bantuan teknologi ini. Sedangkan mukjizat untuk berkomunikasi dengan binatang dan Jin dianugerahkan kepada Nabi Sulaiman AS. dengan mukjizat ini, ia menjadi raja dari semua kerajaan. Akhirnya, Nabi Muhammad SAW dihormati dengan Al-Qur'an. Salah satu dari teknologi yang disebutkan dalam  Qur’an adalah Qalam. Konsep  qalam dapat disamakan dengan teknologi komputer.</a:t>
            </a:r>
          </a:p>
          <a:p>
            <a:endParaRPr lang="id-ID" dirty="0"/>
          </a:p>
          <a:p>
            <a:r>
              <a:rPr lang="id-ID" dirty="0"/>
              <a:t>	Sebagai Muslim IT profesional, peopleware harus menawarkan lebih banyak perangkat lunak dan perangkat keras yang terkait dengan Islam. Yang paling penting, peopleware harus dapat memenuhi peran mereka sebagai Hamba Allah dan Khalifat Allah.</a:t>
            </a:r>
          </a:p>
          <a:p>
            <a:endParaRPr lang="id-ID" dirty="0"/>
          </a:p>
        </p:txBody>
      </p:sp>
    </p:spTree>
    <p:extLst>
      <p:ext uri="{BB962C8B-B14F-4D97-AF65-F5344CB8AC3E}">
        <p14:creationId xmlns:p14="http://schemas.microsoft.com/office/powerpoint/2010/main" val="1237372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800E-0893-4860-845C-20A1A42E8BA1}"/>
              </a:ext>
            </a:extLst>
          </p:cNvPr>
          <p:cNvSpPr>
            <a:spLocks noGrp="1"/>
          </p:cNvSpPr>
          <p:nvPr>
            <p:ph type="title"/>
          </p:nvPr>
        </p:nvSpPr>
        <p:spPr/>
        <p:txBody>
          <a:bodyPr/>
          <a:lstStyle/>
          <a:p>
            <a:r>
              <a:rPr lang="id-ID" b="1" dirty="0"/>
              <a:t>INFOSTRUCTURE DALAM UMUM (7.0)</a:t>
            </a:r>
            <a:br>
              <a:rPr lang="id-ID" dirty="0"/>
            </a:br>
            <a:endParaRPr lang="id-ID" dirty="0"/>
          </a:p>
        </p:txBody>
      </p:sp>
      <p:sp>
        <p:nvSpPr>
          <p:cNvPr id="3" name="Content Placeholder 2">
            <a:extLst>
              <a:ext uri="{FF2B5EF4-FFF2-40B4-BE49-F238E27FC236}">
                <a16:creationId xmlns:a16="http://schemas.microsoft.com/office/drawing/2014/main" id="{A12C4082-D92C-47B0-B756-D301DB4117DF}"/>
              </a:ext>
            </a:extLst>
          </p:cNvPr>
          <p:cNvSpPr>
            <a:spLocks noGrp="1"/>
          </p:cNvSpPr>
          <p:nvPr>
            <p:ph idx="1"/>
          </p:nvPr>
        </p:nvSpPr>
        <p:spPr/>
        <p:txBody>
          <a:bodyPr>
            <a:normAutofit/>
          </a:bodyPr>
          <a:lstStyle/>
          <a:p>
            <a:r>
              <a:rPr lang="id-ID" dirty="0"/>
              <a:t>Menurut Laudon dan Laudon (2006)</a:t>
            </a:r>
            <a:endParaRPr lang="en-US" dirty="0"/>
          </a:p>
          <a:p>
            <a:pPr marL="0" indent="0">
              <a:buNone/>
            </a:pPr>
            <a:r>
              <a:rPr lang="en-US" dirty="0"/>
              <a:t>	</a:t>
            </a:r>
            <a:r>
              <a:rPr lang="id-ID" sz="1600" dirty="0"/>
              <a:t>ada dua cara untuk mendefinisikan infrastruktur </a:t>
            </a:r>
            <a:r>
              <a:rPr lang="en-US" sz="1600" dirty="0"/>
              <a:t>IT </a:t>
            </a:r>
            <a:r>
              <a:rPr lang="id-ID" sz="1600" dirty="0"/>
              <a:t>:  sebagai teknologi atau </a:t>
            </a:r>
            <a:r>
              <a:rPr lang="en-US" sz="1600" dirty="0" err="1"/>
              <a:t>sebagai</a:t>
            </a:r>
            <a:r>
              <a:rPr lang="en-US" sz="1600" dirty="0"/>
              <a:t> </a:t>
            </a:r>
            <a:r>
              <a:rPr lang="en-US" sz="1600" dirty="0" err="1"/>
              <a:t>kelompok</a:t>
            </a:r>
            <a:r>
              <a:rPr lang="en-US" sz="1600" dirty="0"/>
              <a:t> </a:t>
            </a:r>
            <a:r>
              <a:rPr lang="en-US" sz="1600" dirty="0" err="1"/>
              <a:t>layanan</a:t>
            </a:r>
            <a:r>
              <a:rPr lang="en-US" sz="1600" dirty="0"/>
              <a:t>. Di </a:t>
            </a:r>
            <a:r>
              <a:rPr lang="en-US" sz="1600" dirty="0" err="1"/>
              <a:t>satu</a:t>
            </a:r>
            <a:r>
              <a:rPr lang="en-US" sz="1600" dirty="0"/>
              <a:t> </a:t>
            </a:r>
            <a:r>
              <a:rPr lang="en-US" sz="1600" dirty="0" err="1"/>
              <a:t>sisi</a:t>
            </a:r>
            <a:r>
              <a:rPr lang="en-US" sz="1600" dirty="0"/>
              <a:t>, </a:t>
            </a:r>
            <a:r>
              <a:rPr lang="en-US" sz="1600" dirty="0" err="1"/>
              <a:t>Infrastruktur</a:t>
            </a:r>
            <a:r>
              <a:rPr lang="en-US" sz="1600" dirty="0"/>
              <a:t> IT </a:t>
            </a:r>
            <a:r>
              <a:rPr lang="en-US" sz="1600" dirty="0" err="1"/>
              <a:t>seperti</a:t>
            </a:r>
            <a:r>
              <a:rPr lang="en-US" sz="1600" dirty="0"/>
              <a:t> </a:t>
            </a:r>
            <a:r>
              <a:rPr lang="en-US" sz="1600" dirty="0" err="1"/>
              <a:t>sistem</a:t>
            </a:r>
            <a:r>
              <a:rPr lang="en-US" sz="1600" dirty="0"/>
              <a:t> </a:t>
            </a:r>
            <a:r>
              <a:rPr lang="en-US" sz="1600" dirty="0" err="1"/>
              <a:t>kelistrikan</a:t>
            </a:r>
            <a:r>
              <a:rPr lang="en-US" sz="1600" dirty="0"/>
              <a:t> di </a:t>
            </a:r>
            <a:r>
              <a:rPr lang="en-US" sz="1600" dirty="0" err="1"/>
              <a:t>gedung</a:t>
            </a:r>
            <a:r>
              <a:rPr lang="en-US" sz="1600" dirty="0"/>
              <a:t> : </a:t>
            </a:r>
            <a:r>
              <a:rPr lang="id-ID" sz="1600" dirty="0"/>
              <a:t>satu set perangkat fisik dan aplikasi perangkat lunak yang diperlukan untuk mengoperasikan seluruh perusahaan. </a:t>
            </a:r>
            <a:r>
              <a:rPr lang="en-US" sz="1600" dirty="0" err="1"/>
              <a:t>Tetapi</a:t>
            </a:r>
            <a:r>
              <a:rPr lang="en-US" sz="1600" dirty="0"/>
              <a:t> </a:t>
            </a:r>
            <a:r>
              <a:rPr lang="en-US" sz="1600" dirty="0" err="1"/>
              <a:t>definisi</a:t>
            </a:r>
            <a:r>
              <a:rPr lang="en-US" sz="1600" dirty="0"/>
              <a:t> </a:t>
            </a:r>
            <a:r>
              <a:rPr lang="en-US" sz="1600" dirty="0" err="1"/>
              <a:t>layanan</a:t>
            </a:r>
            <a:r>
              <a:rPr lang="en-US" sz="1600" dirty="0"/>
              <a:t> yang </a:t>
            </a:r>
            <a:r>
              <a:rPr lang="en-US" sz="1600" dirty="0" err="1"/>
              <a:t>lebih</a:t>
            </a:r>
            <a:r>
              <a:rPr lang="en-US" sz="1600" dirty="0"/>
              <a:t> </a:t>
            </a:r>
            <a:r>
              <a:rPr lang="en-US" sz="1600" dirty="0" err="1"/>
              <a:t>bermanfaat</a:t>
            </a:r>
            <a:r>
              <a:rPr lang="en-US" sz="1600" dirty="0"/>
              <a:t> </a:t>
            </a:r>
            <a:r>
              <a:rPr lang="en-US" sz="1600" dirty="0" err="1"/>
              <a:t>berfokus</a:t>
            </a:r>
            <a:r>
              <a:rPr lang="en-US" sz="1600" dirty="0"/>
              <a:t> pada </a:t>
            </a:r>
            <a:r>
              <a:rPr lang="en-US" sz="1600" dirty="0" err="1"/>
              <a:t>layanan</a:t>
            </a:r>
            <a:r>
              <a:rPr lang="en-US" sz="1600" dirty="0"/>
              <a:t> yang </a:t>
            </a:r>
            <a:r>
              <a:rPr lang="en-US" sz="1600" dirty="0" err="1"/>
              <a:t>disediakan</a:t>
            </a:r>
            <a:r>
              <a:rPr lang="en-US" sz="1600" dirty="0"/>
              <a:t> oleh </a:t>
            </a:r>
            <a:r>
              <a:rPr lang="en-US" sz="1600" dirty="0" err="1"/>
              <a:t>semua</a:t>
            </a:r>
            <a:r>
              <a:rPr lang="en-US" sz="1600" dirty="0"/>
              <a:t> </a:t>
            </a:r>
            <a:r>
              <a:rPr lang="en-US" sz="1600" dirty="0" err="1"/>
              <a:t>perangkat</a:t>
            </a:r>
            <a:r>
              <a:rPr lang="en-US" sz="1600" dirty="0"/>
              <a:t> </a:t>
            </a:r>
            <a:r>
              <a:rPr lang="en-US" sz="1600" dirty="0" err="1"/>
              <a:t>keras</a:t>
            </a:r>
            <a:r>
              <a:rPr lang="en-US" sz="1600" dirty="0"/>
              <a:t> dan </a:t>
            </a:r>
            <a:r>
              <a:rPr lang="en-US" sz="1600" dirty="0" err="1"/>
              <a:t>perangkat</a:t>
            </a:r>
            <a:r>
              <a:rPr lang="en-US" sz="1600" dirty="0"/>
              <a:t> </a:t>
            </a:r>
            <a:r>
              <a:rPr lang="en-US" sz="1600" dirty="0" err="1"/>
              <a:t>lunak</a:t>
            </a:r>
            <a:r>
              <a:rPr lang="en-US" sz="1600" dirty="0"/>
              <a:t> </a:t>
            </a:r>
            <a:r>
              <a:rPr lang="en-US" sz="1600" dirty="0" err="1"/>
              <a:t>ini</a:t>
            </a:r>
            <a:r>
              <a:rPr lang="en-US" sz="1600" dirty="0"/>
              <a:t>. </a:t>
            </a:r>
            <a:r>
              <a:rPr lang="en-US" sz="1600" dirty="0" err="1"/>
              <a:t>Dalam</a:t>
            </a:r>
            <a:r>
              <a:rPr lang="en-US" sz="1600" dirty="0"/>
              <a:t> </a:t>
            </a:r>
            <a:r>
              <a:rPr lang="en-US" sz="1600" dirty="0" err="1"/>
              <a:t>definisi</a:t>
            </a:r>
            <a:r>
              <a:rPr lang="en-US" sz="1600" dirty="0"/>
              <a:t> </a:t>
            </a:r>
            <a:r>
              <a:rPr lang="en-US" sz="1600" dirty="0" err="1"/>
              <a:t>ini</a:t>
            </a:r>
            <a:r>
              <a:rPr lang="en-US" sz="1600" dirty="0"/>
              <a:t>, </a:t>
            </a:r>
            <a:r>
              <a:rPr lang="en-US" sz="1600" dirty="0" err="1"/>
              <a:t>infrastruktur</a:t>
            </a:r>
            <a:r>
              <a:rPr lang="en-US" sz="1600" dirty="0"/>
              <a:t> IT </a:t>
            </a:r>
            <a:r>
              <a:rPr lang="en-US" sz="1600" dirty="0" err="1"/>
              <a:t>adalah</a:t>
            </a:r>
            <a:r>
              <a:rPr lang="en-US" sz="1600" dirty="0"/>
              <a:t> </a:t>
            </a:r>
            <a:r>
              <a:rPr lang="en-US" sz="1600" dirty="0" err="1"/>
              <a:t>satu</a:t>
            </a:r>
            <a:r>
              <a:rPr lang="en-US" sz="1600" dirty="0"/>
              <a:t> set </a:t>
            </a:r>
            <a:r>
              <a:rPr lang="en-US" sz="1600" dirty="0" err="1"/>
              <a:t>layanan</a:t>
            </a:r>
            <a:r>
              <a:rPr lang="en-US" sz="1600" dirty="0"/>
              <a:t> </a:t>
            </a:r>
            <a:r>
              <a:rPr lang="en-US" sz="1600" dirty="0" err="1"/>
              <a:t>perusahaan</a:t>
            </a:r>
            <a:r>
              <a:rPr lang="en-US" sz="1600" dirty="0"/>
              <a:t> yang </a:t>
            </a:r>
            <a:r>
              <a:rPr lang="en-US" sz="1600" dirty="0" err="1"/>
              <a:t>luas</a:t>
            </a:r>
            <a:r>
              <a:rPr lang="en-US" sz="1600" dirty="0"/>
              <a:t>, </a:t>
            </a:r>
            <a:r>
              <a:rPr lang="en-US" sz="1600" dirty="0" err="1"/>
              <a:t>dianggarkan</a:t>
            </a:r>
            <a:r>
              <a:rPr lang="en-US" sz="1600" dirty="0"/>
              <a:t> oleh </a:t>
            </a:r>
            <a:r>
              <a:rPr lang="en-US" sz="1600" dirty="0" err="1"/>
              <a:t>manajemen</a:t>
            </a:r>
            <a:r>
              <a:rPr lang="en-US" sz="1600" dirty="0"/>
              <a:t> dan </a:t>
            </a:r>
            <a:r>
              <a:rPr lang="en-US" sz="1600" dirty="0" err="1"/>
              <a:t>terdiri</a:t>
            </a:r>
            <a:r>
              <a:rPr lang="en-US" sz="1600" dirty="0"/>
              <a:t> </a:t>
            </a:r>
            <a:r>
              <a:rPr lang="en-US" sz="1600" dirty="0" err="1"/>
              <a:t>dari</a:t>
            </a:r>
            <a:r>
              <a:rPr lang="en-US" sz="1600" dirty="0"/>
              <a:t> </a:t>
            </a:r>
            <a:r>
              <a:rPr lang="en-US" sz="1600" dirty="0" err="1"/>
              <a:t>manusia</a:t>
            </a:r>
            <a:r>
              <a:rPr lang="en-US" sz="1600" dirty="0"/>
              <a:t> dan </a:t>
            </a:r>
            <a:r>
              <a:rPr lang="en-US" sz="1600" dirty="0" err="1"/>
              <a:t>kemampuan</a:t>
            </a:r>
            <a:r>
              <a:rPr lang="en-US" sz="1600" dirty="0"/>
              <a:t> </a:t>
            </a:r>
            <a:r>
              <a:rPr lang="en-US" sz="1600" dirty="0" err="1"/>
              <a:t>teknis</a:t>
            </a:r>
            <a:r>
              <a:rPr lang="en-US" sz="1600" dirty="0"/>
              <a:t>. </a:t>
            </a:r>
            <a:endParaRPr lang="id-ID" sz="1600" dirty="0"/>
          </a:p>
        </p:txBody>
      </p:sp>
    </p:spTree>
    <p:extLst>
      <p:ext uri="{BB962C8B-B14F-4D97-AF65-F5344CB8AC3E}">
        <p14:creationId xmlns:p14="http://schemas.microsoft.com/office/powerpoint/2010/main" val="1434853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8929-4E6F-4A7A-B1FA-531CEDFACB77}"/>
              </a:ext>
            </a:extLst>
          </p:cNvPr>
          <p:cNvSpPr>
            <a:spLocks noGrp="1"/>
          </p:cNvSpPr>
          <p:nvPr>
            <p:ph type="title"/>
          </p:nvPr>
        </p:nvSpPr>
        <p:spPr>
          <a:xfrm>
            <a:off x="1451579" y="804520"/>
            <a:ext cx="9603275" cy="798994"/>
          </a:xfrm>
        </p:spPr>
        <p:txBody>
          <a:bodyPr>
            <a:normAutofit fontScale="90000"/>
          </a:bodyPr>
          <a:lstStyle/>
          <a:p>
            <a:r>
              <a:rPr lang="en-US" dirty="0"/>
              <a:t>PENGEMBANGAN PERANGKAT KERAS</a:t>
            </a:r>
            <a:r>
              <a:rPr lang="id-ID" dirty="0"/>
              <a:t> (7.1)</a:t>
            </a:r>
            <a:br>
              <a:rPr lang="en-US" dirty="0"/>
            </a:br>
            <a:endParaRPr lang="id-ID" dirty="0"/>
          </a:p>
        </p:txBody>
      </p:sp>
      <p:sp>
        <p:nvSpPr>
          <p:cNvPr id="3" name="Content Placeholder 2">
            <a:extLst>
              <a:ext uri="{FF2B5EF4-FFF2-40B4-BE49-F238E27FC236}">
                <a16:creationId xmlns:a16="http://schemas.microsoft.com/office/drawing/2014/main" id="{B2A7F9F2-2B66-4AD3-80E3-B6EA9CB3DE5D}"/>
              </a:ext>
            </a:extLst>
          </p:cNvPr>
          <p:cNvSpPr>
            <a:spLocks noGrp="1"/>
          </p:cNvSpPr>
          <p:nvPr>
            <p:ph idx="1"/>
          </p:nvPr>
        </p:nvSpPr>
        <p:spPr>
          <a:xfrm>
            <a:off x="1451579" y="1391478"/>
            <a:ext cx="9603275" cy="4074867"/>
          </a:xfrm>
        </p:spPr>
        <p:txBody>
          <a:bodyPr>
            <a:normAutofit/>
          </a:bodyPr>
          <a:lstStyle/>
          <a:p>
            <a:r>
              <a:rPr lang="en-US" sz="1400" dirty="0"/>
              <a:t> </a:t>
            </a:r>
            <a:r>
              <a:rPr lang="en-US" sz="1600" dirty="0"/>
              <a:t>SEJARAH KOMPUTER</a:t>
            </a:r>
            <a:r>
              <a:rPr lang="id-ID" sz="1600" dirty="0"/>
              <a:t>				(7.1.1)</a:t>
            </a:r>
            <a:endParaRPr lang="en-US" sz="1600" dirty="0"/>
          </a:p>
          <a:p>
            <a:pPr marL="0" indent="0">
              <a:buNone/>
            </a:pPr>
            <a:r>
              <a:rPr lang="en-US" sz="1600" dirty="0"/>
              <a:t>	</a:t>
            </a:r>
          </a:p>
          <a:p>
            <a:endParaRPr lang="id-ID" sz="1600" dirty="0"/>
          </a:p>
        </p:txBody>
      </p:sp>
      <p:pic>
        <p:nvPicPr>
          <p:cNvPr id="5" name="Gambar 4">
            <a:extLst>
              <a:ext uri="{FF2B5EF4-FFF2-40B4-BE49-F238E27FC236}">
                <a16:creationId xmlns:a16="http://schemas.microsoft.com/office/drawing/2014/main" id="{7AB72D63-4366-41CF-9BCB-68215A61C3F5}"/>
              </a:ext>
            </a:extLst>
          </p:cNvPr>
          <p:cNvPicPr>
            <a:picLocks noChangeAspect="1"/>
          </p:cNvPicPr>
          <p:nvPr/>
        </p:nvPicPr>
        <p:blipFill>
          <a:blip r:embed="rId2"/>
          <a:stretch>
            <a:fillRect/>
          </a:stretch>
        </p:blipFill>
        <p:spPr>
          <a:xfrm>
            <a:off x="1362777" y="1866885"/>
            <a:ext cx="2868630" cy="1916214"/>
          </a:xfrm>
          <a:prstGeom prst="rect">
            <a:avLst/>
          </a:prstGeom>
        </p:spPr>
      </p:pic>
      <p:pic>
        <p:nvPicPr>
          <p:cNvPr id="7" name="Gambar 6">
            <a:extLst>
              <a:ext uri="{FF2B5EF4-FFF2-40B4-BE49-F238E27FC236}">
                <a16:creationId xmlns:a16="http://schemas.microsoft.com/office/drawing/2014/main" id="{045D0D23-70F0-4030-AE34-C04C0119C55A}"/>
              </a:ext>
            </a:extLst>
          </p:cNvPr>
          <p:cNvPicPr>
            <a:picLocks noChangeAspect="1"/>
          </p:cNvPicPr>
          <p:nvPr/>
        </p:nvPicPr>
        <p:blipFill>
          <a:blip r:embed="rId3"/>
          <a:stretch>
            <a:fillRect/>
          </a:stretch>
        </p:blipFill>
        <p:spPr>
          <a:xfrm>
            <a:off x="4691270" y="1866885"/>
            <a:ext cx="2166551" cy="2166551"/>
          </a:xfrm>
          <a:prstGeom prst="rect">
            <a:avLst/>
          </a:prstGeom>
        </p:spPr>
      </p:pic>
      <p:pic>
        <p:nvPicPr>
          <p:cNvPr id="9" name="Gambar 8">
            <a:extLst>
              <a:ext uri="{FF2B5EF4-FFF2-40B4-BE49-F238E27FC236}">
                <a16:creationId xmlns:a16="http://schemas.microsoft.com/office/drawing/2014/main" id="{10D86060-6AD1-45F1-B810-B890A16FA0E7}"/>
              </a:ext>
            </a:extLst>
          </p:cNvPr>
          <p:cNvPicPr>
            <a:picLocks noChangeAspect="1"/>
          </p:cNvPicPr>
          <p:nvPr/>
        </p:nvPicPr>
        <p:blipFill>
          <a:blip r:embed="rId4"/>
          <a:stretch>
            <a:fillRect/>
          </a:stretch>
        </p:blipFill>
        <p:spPr>
          <a:xfrm rot="16200000">
            <a:off x="1770509" y="4060117"/>
            <a:ext cx="2109341" cy="2812455"/>
          </a:xfrm>
          <a:prstGeom prst="rect">
            <a:avLst/>
          </a:prstGeom>
        </p:spPr>
      </p:pic>
      <p:pic>
        <p:nvPicPr>
          <p:cNvPr id="11" name="Gambar 10">
            <a:extLst>
              <a:ext uri="{FF2B5EF4-FFF2-40B4-BE49-F238E27FC236}">
                <a16:creationId xmlns:a16="http://schemas.microsoft.com/office/drawing/2014/main" id="{E388DF75-37E5-4869-A958-B60D74BD1C96}"/>
              </a:ext>
            </a:extLst>
          </p:cNvPr>
          <p:cNvPicPr>
            <a:picLocks noChangeAspect="1"/>
          </p:cNvPicPr>
          <p:nvPr/>
        </p:nvPicPr>
        <p:blipFill>
          <a:blip r:embed="rId5"/>
          <a:stretch>
            <a:fillRect/>
          </a:stretch>
        </p:blipFill>
        <p:spPr>
          <a:xfrm>
            <a:off x="7317684" y="1893579"/>
            <a:ext cx="4309498" cy="2154749"/>
          </a:xfrm>
          <a:prstGeom prst="rect">
            <a:avLst/>
          </a:prstGeom>
        </p:spPr>
      </p:pic>
      <p:sp>
        <p:nvSpPr>
          <p:cNvPr id="12" name="Kotak Teks 11">
            <a:extLst>
              <a:ext uri="{FF2B5EF4-FFF2-40B4-BE49-F238E27FC236}">
                <a16:creationId xmlns:a16="http://schemas.microsoft.com/office/drawing/2014/main" id="{952FFCD4-0A8F-4AA6-8852-522FCA46D73E}"/>
              </a:ext>
            </a:extLst>
          </p:cNvPr>
          <p:cNvSpPr txBox="1"/>
          <p:nvPr/>
        </p:nvSpPr>
        <p:spPr>
          <a:xfrm>
            <a:off x="1791510" y="3792005"/>
            <a:ext cx="2067339" cy="369332"/>
          </a:xfrm>
          <a:prstGeom prst="rect">
            <a:avLst/>
          </a:prstGeom>
          <a:noFill/>
        </p:spPr>
        <p:txBody>
          <a:bodyPr wrap="square" rtlCol="0">
            <a:spAutoFit/>
          </a:bodyPr>
          <a:lstStyle/>
          <a:p>
            <a:pPr algn="ctr"/>
            <a:r>
              <a:rPr lang="en-US" dirty="0" err="1"/>
              <a:t>Sempoa</a:t>
            </a:r>
            <a:r>
              <a:rPr lang="en-US" dirty="0"/>
              <a:t> </a:t>
            </a:r>
            <a:r>
              <a:rPr lang="en-US" dirty="0" err="1"/>
              <a:t>romawi</a:t>
            </a:r>
            <a:endParaRPr lang="en-US" dirty="0"/>
          </a:p>
        </p:txBody>
      </p:sp>
      <p:sp>
        <p:nvSpPr>
          <p:cNvPr id="15" name="Kotak Teks 14">
            <a:extLst>
              <a:ext uri="{FF2B5EF4-FFF2-40B4-BE49-F238E27FC236}">
                <a16:creationId xmlns:a16="http://schemas.microsoft.com/office/drawing/2014/main" id="{D09C1DC1-6217-41EB-81DA-1AFD5C6E7F19}"/>
              </a:ext>
            </a:extLst>
          </p:cNvPr>
          <p:cNvSpPr txBox="1"/>
          <p:nvPr/>
        </p:nvSpPr>
        <p:spPr>
          <a:xfrm>
            <a:off x="5277767" y="4082491"/>
            <a:ext cx="1411178" cy="369332"/>
          </a:xfrm>
          <a:prstGeom prst="rect">
            <a:avLst/>
          </a:prstGeom>
          <a:noFill/>
        </p:spPr>
        <p:txBody>
          <a:bodyPr wrap="square" rtlCol="0">
            <a:spAutoFit/>
          </a:bodyPr>
          <a:lstStyle/>
          <a:p>
            <a:r>
              <a:rPr lang="en-US" dirty="0"/>
              <a:t>Astrolabe</a:t>
            </a:r>
          </a:p>
        </p:txBody>
      </p:sp>
      <p:sp>
        <p:nvSpPr>
          <p:cNvPr id="16" name="Kotak Teks 15">
            <a:extLst>
              <a:ext uri="{FF2B5EF4-FFF2-40B4-BE49-F238E27FC236}">
                <a16:creationId xmlns:a16="http://schemas.microsoft.com/office/drawing/2014/main" id="{D964E523-3B87-4094-BDA3-4F2F77995452}"/>
              </a:ext>
            </a:extLst>
          </p:cNvPr>
          <p:cNvSpPr txBox="1"/>
          <p:nvPr/>
        </p:nvSpPr>
        <p:spPr>
          <a:xfrm>
            <a:off x="8755613" y="4062402"/>
            <a:ext cx="2715452" cy="369332"/>
          </a:xfrm>
          <a:prstGeom prst="rect">
            <a:avLst/>
          </a:prstGeom>
          <a:noFill/>
        </p:spPr>
        <p:txBody>
          <a:bodyPr wrap="square" rtlCol="0">
            <a:spAutoFit/>
          </a:bodyPr>
          <a:lstStyle/>
          <a:p>
            <a:r>
              <a:rPr lang="en-US" dirty="0"/>
              <a:t>Jam </a:t>
            </a:r>
            <a:r>
              <a:rPr lang="en-US" dirty="0" err="1"/>
              <a:t>astronomi</a:t>
            </a:r>
            <a:endParaRPr lang="en-US" dirty="0"/>
          </a:p>
        </p:txBody>
      </p:sp>
      <p:sp>
        <p:nvSpPr>
          <p:cNvPr id="17" name="Kotak Teks 16">
            <a:extLst>
              <a:ext uri="{FF2B5EF4-FFF2-40B4-BE49-F238E27FC236}">
                <a16:creationId xmlns:a16="http://schemas.microsoft.com/office/drawing/2014/main" id="{C78ACF91-5E50-4C5C-B7C0-4FACF91F12B8}"/>
              </a:ext>
            </a:extLst>
          </p:cNvPr>
          <p:cNvSpPr txBox="1"/>
          <p:nvPr/>
        </p:nvSpPr>
        <p:spPr>
          <a:xfrm>
            <a:off x="4181800" y="5624348"/>
            <a:ext cx="1411178" cy="369332"/>
          </a:xfrm>
          <a:prstGeom prst="rect">
            <a:avLst/>
          </a:prstGeom>
          <a:noFill/>
        </p:spPr>
        <p:txBody>
          <a:bodyPr wrap="square" rtlCol="0">
            <a:spAutoFit/>
          </a:bodyPr>
          <a:lstStyle/>
          <a:p>
            <a:r>
              <a:rPr lang="en-US" dirty="0" err="1"/>
              <a:t>equatorium</a:t>
            </a:r>
            <a:endParaRPr lang="en-US" dirty="0"/>
          </a:p>
        </p:txBody>
      </p:sp>
    </p:spTree>
    <p:extLst>
      <p:ext uri="{BB962C8B-B14F-4D97-AF65-F5344CB8AC3E}">
        <p14:creationId xmlns:p14="http://schemas.microsoft.com/office/powerpoint/2010/main" val="1308366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45763B0-5091-4FC5-93B4-FFEC23D99A1F}"/>
              </a:ext>
            </a:extLst>
          </p:cNvPr>
          <p:cNvSpPr>
            <a:spLocks noGrp="1"/>
          </p:cNvSpPr>
          <p:nvPr>
            <p:ph type="title"/>
          </p:nvPr>
        </p:nvSpPr>
        <p:spPr>
          <a:xfrm>
            <a:off x="1451579" y="1391655"/>
            <a:ext cx="9603275" cy="462099"/>
          </a:xfrm>
        </p:spPr>
        <p:txBody>
          <a:bodyPr>
            <a:normAutofit fontScale="90000"/>
          </a:bodyPr>
          <a:lstStyle/>
          <a:p>
            <a:r>
              <a:rPr lang="en-US" sz="1800" dirty="0"/>
              <a:t>TEKNOLOGI PUNCH CARD</a:t>
            </a:r>
            <a:r>
              <a:rPr lang="id-ID" sz="1800" dirty="0"/>
              <a:t>			(7.1.2)</a:t>
            </a:r>
            <a:br>
              <a:rPr lang="en-US" sz="1800" dirty="0"/>
            </a:br>
            <a:endParaRPr lang="en-US" sz="1800" dirty="0"/>
          </a:p>
        </p:txBody>
      </p:sp>
      <p:pic>
        <p:nvPicPr>
          <p:cNvPr id="5" name="Tampungan Konten 4">
            <a:extLst>
              <a:ext uri="{FF2B5EF4-FFF2-40B4-BE49-F238E27FC236}">
                <a16:creationId xmlns:a16="http://schemas.microsoft.com/office/drawing/2014/main" id="{BC7DE0CB-B7D5-4D29-AF3C-149653945E04}"/>
              </a:ext>
            </a:extLst>
          </p:cNvPr>
          <p:cNvPicPr>
            <a:picLocks noGrp="1" noChangeAspect="1"/>
          </p:cNvPicPr>
          <p:nvPr>
            <p:ph idx="1"/>
          </p:nvPr>
        </p:nvPicPr>
        <p:blipFill>
          <a:blip r:embed="rId2"/>
          <a:stretch>
            <a:fillRect/>
          </a:stretch>
        </p:blipFill>
        <p:spPr>
          <a:xfrm>
            <a:off x="396461" y="2012363"/>
            <a:ext cx="4220351" cy="3627039"/>
          </a:xfrm>
        </p:spPr>
      </p:pic>
      <p:pic>
        <p:nvPicPr>
          <p:cNvPr id="7" name="Gambar 6">
            <a:extLst>
              <a:ext uri="{FF2B5EF4-FFF2-40B4-BE49-F238E27FC236}">
                <a16:creationId xmlns:a16="http://schemas.microsoft.com/office/drawing/2014/main" id="{2C1648CD-AB4E-45C5-BAAF-DFCD06480783}"/>
              </a:ext>
            </a:extLst>
          </p:cNvPr>
          <p:cNvPicPr>
            <a:picLocks noChangeAspect="1"/>
          </p:cNvPicPr>
          <p:nvPr/>
        </p:nvPicPr>
        <p:blipFill>
          <a:blip r:embed="rId3"/>
          <a:stretch>
            <a:fillRect/>
          </a:stretch>
        </p:blipFill>
        <p:spPr>
          <a:xfrm>
            <a:off x="6253216" y="2012363"/>
            <a:ext cx="5699539" cy="3217482"/>
          </a:xfrm>
          <a:prstGeom prst="rect">
            <a:avLst/>
          </a:prstGeom>
        </p:spPr>
      </p:pic>
      <p:sp>
        <p:nvSpPr>
          <p:cNvPr id="10" name="Panah: Kanan 9">
            <a:extLst>
              <a:ext uri="{FF2B5EF4-FFF2-40B4-BE49-F238E27FC236}">
                <a16:creationId xmlns:a16="http://schemas.microsoft.com/office/drawing/2014/main" id="{24F0C441-FFA0-4A0E-AEDE-C0E5596E83D1}"/>
              </a:ext>
            </a:extLst>
          </p:cNvPr>
          <p:cNvSpPr/>
          <p:nvPr/>
        </p:nvSpPr>
        <p:spPr>
          <a:xfrm>
            <a:off x="4823791" y="3621104"/>
            <a:ext cx="1272209" cy="4620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Kotak Teks 10">
            <a:extLst>
              <a:ext uri="{FF2B5EF4-FFF2-40B4-BE49-F238E27FC236}">
                <a16:creationId xmlns:a16="http://schemas.microsoft.com/office/drawing/2014/main" id="{12DD67C6-D47C-4889-B617-E8907A99FD29}"/>
              </a:ext>
            </a:extLst>
          </p:cNvPr>
          <p:cNvSpPr txBox="1"/>
          <p:nvPr/>
        </p:nvSpPr>
        <p:spPr>
          <a:xfrm>
            <a:off x="670347" y="5639402"/>
            <a:ext cx="3946465" cy="369332"/>
          </a:xfrm>
          <a:prstGeom prst="rect">
            <a:avLst/>
          </a:prstGeom>
          <a:noFill/>
        </p:spPr>
        <p:txBody>
          <a:bodyPr wrap="none" rtlCol="0">
            <a:spAutoFit/>
          </a:bodyPr>
          <a:lstStyle/>
          <a:p>
            <a:r>
              <a:rPr lang="en-US" dirty="0"/>
              <a:t>Charles Babbage dan </a:t>
            </a:r>
            <a:r>
              <a:rPr lang="en-US" dirty="0" err="1"/>
              <a:t>mesin</a:t>
            </a:r>
            <a:r>
              <a:rPr lang="en-US" dirty="0"/>
              <a:t> </a:t>
            </a:r>
            <a:r>
              <a:rPr lang="en-US" dirty="0" err="1"/>
              <a:t>analyticalnya</a:t>
            </a:r>
            <a:endParaRPr lang="en-US" dirty="0"/>
          </a:p>
        </p:txBody>
      </p:sp>
      <p:sp>
        <p:nvSpPr>
          <p:cNvPr id="12" name="Kotak Teks 11">
            <a:extLst>
              <a:ext uri="{FF2B5EF4-FFF2-40B4-BE49-F238E27FC236}">
                <a16:creationId xmlns:a16="http://schemas.microsoft.com/office/drawing/2014/main" id="{5E62C577-8F6D-4BD7-92C0-E8519D226668}"/>
              </a:ext>
            </a:extLst>
          </p:cNvPr>
          <p:cNvSpPr txBox="1"/>
          <p:nvPr/>
        </p:nvSpPr>
        <p:spPr>
          <a:xfrm>
            <a:off x="7699524" y="5270070"/>
            <a:ext cx="2806922" cy="369332"/>
          </a:xfrm>
          <a:prstGeom prst="rect">
            <a:avLst/>
          </a:prstGeom>
          <a:noFill/>
        </p:spPr>
        <p:txBody>
          <a:bodyPr wrap="none" rtlCol="0">
            <a:spAutoFit/>
          </a:bodyPr>
          <a:lstStyle/>
          <a:p>
            <a:r>
              <a:rPr lang="en-US" dirty="0"/>
              <a:t>Punch card tabulator (1880)</a:t>
            </a:r>
          </a:p>
        </p:txBody>
      </p:sp>
    </p:spTree>
    <p:extLst>
      <p:ext uri="{BB962C8B-B14F-4D97-AF65-F5344CB8AC3E}">
        <p14:creationId xmlns:p14="http://schemas.microsoft.com/office/powerpoint/2010/main" val="2902578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ampungan Konten 5">
            <a:extLst>
              <a:ext uri="{FF2B5EF4-FFF2-40B4-BE49-F238E27FC236}">
                <a16:creationId xmlns:a16="http://schemas.microsoft.com/office/drawing/2014/main" id="{62FD7AE3-5569-4FC9-82E9-F835B6757E57}"/>
              </a:ext>
            </a:extLst>
          </p:cNvPr>
          <p:cNvPicPr>
            <a:picLocks noGrp="1" noChangeAspect="1"/>
          </p:cNvPicPr>
          <p:nvPr>
            <p:ph idx="1"/>
          </p:nvPr>
        </p:nvPicPr>
        <p:blipFill>
          <a:blip r:embed="rId2"/>
          <a:stretch>
            <a:fillRect/>
          </a:stretch>
        </p:blipFill>
        <p:spPr>
          <a:xfrm>
            <a:off x="1133526" y="1983167"/>
            <a:ext cx="3732853" cy="3021080"/>
          </a:xfrm>
        </p:spPr>
      </p:pic>
      <p:sp>
        <p:nvSpPr>
          <p:cNvPr id="4" name="Judul 1">
            <a:extLst>
              <a:ext uri="{FF2B5EF4-FFF2-40B4-BE49-F238E27FC236}">
                <a16:creationId xmlns:a16="http://schemas.microsoft.com/office/drawing/2014/main" id="{806786A9-C1D4-436D-BC60-452A8DAF5BFD}"/>
              </a:ext>
            </a:extLst>
          </p:cNvPr>
          <p:cNvSpPr>
            <a:spLocks noGrp="1"/>
          </p:cNvSpPr>
          <p:nvPr>
            <p:ph type="title"/>
          </p:nvPr>
        </p:nvSpPr>
        <p:spPr>
          <a:xfrm>
            <a:off x="1451579" y="1391655"/>
            <a:ext cx="9603275" cy="462099"/>
          </a:xfrm>
        </p:spPr>
        <p:txBody>
          <a:bodyPr>
            <a:normAutofit fontScale="90000"/>
          </a:bodyPr>
          <a:lstStyle/>
          <a:p>
            <a:r>
              <a:rPr lang="en-US" sz="1800" dirty="0" err="1"/>
              <a:t>Perhitungan</a:t>
            </a:r>
            <a:r>
              <a:rPr lang="en-US" sz="1800" dirty="0"/>
              <a:t> digital</a:t>
            </a:r>
            <a:r>
              <a:rPr lang="id-ID" sz="1800" dirty="0"/>
              <a:t>		(7.1.</a:t>
            </a:r>
            <a:r>
              <a:rPr lang="en-US" sz="1800" dirty="0"/>
              <a:t>3</a:t>
            </a:r>
            <a:r>
              <a:rPr lang="id-ID" sz="1800" dirty="0"/>
              <a:t>)</a:t>
            </a:r>
            <a:br>
              <a:rPr lang="en-US" sz="1800" dirty="0"/>
            </a:br>
            <a:endParaRPr lang="en-US" sz="1800" dirty="0"/>
          </a:p>
        </p:txBody>
      </p:sp>
      <p:sp>
        <p:nvSpPr>
          <p:cNvPr id="7" name="Kotak Teks 6">
            <a:extLst>
              <a:ext uri="{FF2B5EF4-FFF2-40B4-BE49-F238E27FC236}">
                <a16:creationId xmlns:a16="http://schemas.microsoft.com/office/drawing/2014/main" id="{5DF0928B-6B06-4369-8546-F462C138070A}"/>
              </a:ext>
            </a:extLst>
          </p:cNvPr>
          <p:cNvSpPr txBox="1"/>
          <p:nvPr/>
        </p:nvSpPr>
        <p:spPr>
          <a:xfrm>
            <a:off x="1133526" y="5014873"/>
            <a:ext cx="4320209" cy="923330"/>
          </a:xfrm>
          <a:prstGeom prst="rect">
            <a:avLst/>
          </a:prstGeom>
          <a:noFill/>
        </p:spPr>
        <p:txBody>
          <a:bodyPr wrap="square" rtlCol="0">
            <a:spAutoFit/>
          </a:bodyPr>
          <a:lstStyle/>
          <a:p>
            <a:r>
              <a:rPr lang="en-US" dirty="0"/>
              <a:t>Atanasoff-Berry Computer (ABC), yang </a:t>
            </a:r>
            <a:r>
              <a:rPr lang="en-US" dirty="0" err="1"/>
              <a:t>merupakan</a:t>
            </a:r>
            <a:r>
              <a:rPr lang="en-US" dirty="0"/>
              <a:t> </a:t>
            </a:r>
            <a:r>
              <a:rPr lang="en-US" dirty="0" err="1"/>
              <a:t>komputer</a:t>
            </a:r>
            <a:r>
              <a:rPr lang="en-US" dirty="0"/>
              <a:t> digital </a:t>
            </a:r>
            <a:r>
              <a:rPr lang="en-US" dirty="0" err="1"/>
              <a:t>elektronik</a:t>
            </a:r>
            <a:r>
              <a:rPr lang="en-US" dirty="0"/>
              <a:t> </a:t>
            </a:r>
            <a:r>
              <a:rPr lang="en-US" dirty="0" err="1"/>
              <a:t>pertama</a:t>
            </a:r>
            <a:endParaRPr lang="en-US" dirty="0"/>
          </a:p>
        </p:txBody>
      </p:sp>
      <p:pic>
        <p:nvPicPr>
          <p:cNvPr id="9" name="Gambar 8">
            <a:extLst>
              <a:ext uri="{FF2B5EF4-FFF2-40B4-BE49-F238E27FC236}">
                <a16:creationId xmlns:a16="http://schemas.microsoft.com/office/drawing/2014/main" id="{4B59CED1-F891-4C2C-AD26-A9671D16500D}"/>
              </a:ext>
            </a:extLst>
          </p:cNvPr>
          <p:cNvPicPr>
            <a:picLocks noChangeAspect="1"/>
          </p:cNvPicPr>
          <p:nvPr/>
        </p:nvPicPr>
        <p:blipFill>
          <a:blip r:embed="rId3"/>
          <a:stretch>
            <a:fillRect/>
          </a:stretch>
        </p:blipFill>
        <p:spPr>
          <a:xfrm>
            <a:off x="6586333" y="1889877"/>
            <a:ext cx="4468521" cy="3124996"/>
          </a:xfrm>
          <a:prstGeom prst="rect">
            <a:avLst/>
          </a:prstGeom>
        </p:spPr>
      </p:pic>
      <p:sp>
        <p:nvSpPr>
          <p:cNvPr id="10" name="Kotak Teks 9">
            <a:extLst>
              <a:ext uri="{FF2B5EF4-FFF2-40B4-BE49-F238E27FC236}">
                <a16:creationId xmlns:a16="http://schemas.microsoft.com/office/drawing/2014/main" id="{D82A011B-8488-43F4-ABBC-91F8201614E6}"/>
              </a:ext>
            </a:extLst>
          </p:cNvPr>
          <p:cNvSpPr txBox="1"/>
          <p:nvPr/>
        </p:nvSpPr>
        <p:spPr>
          <a:xfrm>
            <a:off x="6253216" y="4995160"/>
            <a:ext cx="5767234" cy="1200329"/>
          </a:xfrm>
          <a:prstGeom prst="rect">
            <a:avLst/>
          </a:prstGeom>
          <a:noFill/>
        </p:spPr>
        <p:txBody>
          <a:bodyPr wrap="square" rtlCol="0">
            <a:spAutoFit/>
          </a:bodyPr>
          <a:lstStyle/>
          <a:p>
            <a:r>
              <a:rPr lang="en-US" dirty="0"/>
              <a:t>, ENIAC </a:t>
            </a:r>
            <a:r>
              <a:rPr lang="en-US" dirty="0" err="1"/>
              <a:t>dibangun</a:t>
            </a:r>
            <a:r>
              <a:rPr lang="en-US" dirty="0"/>
              <a:t> oleh Amerika </a:t>
            </a:r>
            <a:r>
              <a:rPr lang="en-US" dirty="0" err="1"/>
              <a:t>Serikat</a:t>
            </a:r>
            <a:r>
              <a:rPr lang="en-US" dirty="0"/>
              <a:t> dan </a:t>
            </a:r>
            <a:r>
              <a:rPr lang="en-US" dirty="0" err="1"/>
              <a:t>menjadi</a:t>
            </a:r>
            <a:r>
              <a:rPr lang="en-US" dirty="0"/>
              <a:t> </a:t>
            </a:r>
            <a:r>
              <a:rPr lang="en-US" dirty="0" err="1"/>
              <a:t>komputer</a:t>
            </a:r>
            <a:r>
              <a:rPr lang="en-US" dirty="0"/>
              <a:t> </a:t>
            </a:r>
            <a:r>
              <a:rPr lang="en-US" dirty="0" err="1"/>
              <a:t>tujuan</a:t>
            </a:r>
            <a:r>
              <a:rPr lang="en-US" dirty="0"/>
              <a:t> </a:t>
            </a:r>
            <a:r>
              <a:rPr lang="en-US" dirty="0" err="1"/>
              <a:t>umum</a:t>
            </a:r>
            <a:r>
              <a:rPr lang="en-US" dirty="0"/>
              <a:t> </a:t>
            </a:r>
            <a:r>
              <a:rPr lang="en-US" dirty="0" err="1"/>
              <a:t>elektronik</a:t>
            </a:r>
            <a:r>
              <a:rPr lang="en-US" dirty="0"/>
              <a:t> </a:t>
            </a:r>
            <a:r>
              <a:rPr lang="en-US" dirty="0" err="1"/>
              <a:t>pertama</a:t>
            </a:r>
            <a:r>
              <a:rPr lang="en-US" dirty="0"/>
              <a:t> yang </a:t>
            </a:r>
            <a:r>
              <a:rPr lang="en-US" dirty="0" err="1"/>
              <a:t>memproses</a:t>
            </a:r>
            <a:r>
              <a:rPr lang="en-US" dirty="0"/>
              <a:t> </a:t>
            </a:r>
            <a:r>
              <a:rPr lang="en-US" dirty="0" err="1"/>
              <a:t>elektronik</a:t>
            </a:r>
            <a:r>
              <a:rPr lang="en-US" dirty="0"/>
              <a:t> </a:t>
            </a:r>
            <a:r>
              <a:rPr lang="en-US" dirty="0" err="1"/>
              <a:t>berkecepatan</a:t>
            </a:r>
            <a:r>
              <a:rPr lang="en-US" dirty="0"/>
              <a:t> </a:t>
            </a:r>
            <a:r>
              <a:rPr lang="en-US" dirty="0" err="1"/>
              <a:t>tinggi</a:t>
            </a:r>
            <a:r>
              <a:rPr lang="en-US" dirty="0"/>
              <a:t> dan </a:t>
            </a:r>
            <a:r>
              <a:rPr lang="en-US" dirty="0" err="1"/>
              <a:t>diprogram</a:t>
            </a:r>
            <a:r>
              <a:rPr lang="en-US" dirty="0"/>
              <a:t> </a:t>
            </a:r>
            <a:r>
              <a:rPr lang="en-US" dirty="0" err="1"/>
              <a:t>untuk</a:t>
            </a:r>
            <a:r>
              <a:rPr lang="en-US" dirty="0"/>
              <a:t> </a:t>
            </a:r>
            <a:r>
              <a:rPr lang="en-US" dirty="0" err="1"/>
              <a:t>mampu</a:t>
            </a:r>
            <a:r>
              <a:rPr lang="en-US" dirty="0"/>
              <a:t> </a:t>
            </a:r>
            <a:r>
              <a:rPr lang="en-US" dirty="0" err="1"/>
              <a:t>menghadapi</a:t>
            </a:r>
            <a:r>
              <a:rPr lang="en-US" dirty="0"/>
              <a:t> </a:t>
            </a:r>
            <a:r>
              <a:rPr lang="en-US" dirty="0" err="1"/>
              <a:t>banyak</a:t>
            </a:r>
            <a:r>
              <a:rPr lang="en-US" dirty="0"/>
              <a:t> </a:t>
            </a:r>
            <a:r>
              <a:rPr lang="en-US" dirty="0" err="1"/>
              <a:t>masalah</a:t>
            </a:r>
            <a:r>
              <a:rPr lang="en-US" dirty="0"/>
              <a:t> yang </a:t>
            </a:r>
            <a:r>
              <a:rPr lang="en-US" dirty="0" err="1"/>
              <a:t>rumit</a:t>
            </a:r>
            <a:endParaRPr lang="en-US" dirty="0"/>
          </a:p>
        </p:txBody>
      </p:sp>
      <p:sp>
        <p:nvSpPr>
          <p:cNvPr id="11" name="Panah: Kanan 10">
            <a:extLst>
              <a:ext uri="{FF2B5EF4-FFF2-40B4-BE49-F238E27FC236}">
                <a16:creationId xmlns:a16="http://schemas.microsoft.com/office/drawing/2014/main" id="{984C11B5-B255-45FB-BF80-9C34E12015AF}"/>
              </a:ext>
            </a:extLst>
          </p:cNvPr>
          <p:cNvSpPr/>
          <p:nvPr/>
        </p:nvSpPr>
        <p:spPr>
          <a:xfrm>
            <a:off x="4945893" y="3452375"/>
            <a:ext cx="1560925" cy="4620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13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F9174EB9-E6EE-49E1-BAB6-35D43A655EC2}"/>
              </a:ext>
            </a:extLst>
          </p:cNvPr>
          <p:cNvSpPr>
            <a:spLocks noGrp="1"/>
          </p:cNvSpPr>
          <p:nvPr>
            <p:ph idx="1"/>
          </p:nvPr>
        </p:nvSpPr>
        <p:spPr>
          <a:xfrm>
            <a:off x="437322" y="2015732"/>
            <a:ext cx="11529391" cy="4842268"/>
          </a:xfrm>
        </p:spPr>
        <p:txBody>
          <a:bodyPr/>
          <a:lstStyle/>
          <a:p>
            <a:pPr marL="0" indent="0">
              <a:buNone/>
            </a:pPr>
            <a:r>
              <a:rPr lang="en-US" sz="1600" dirty="0" err="1"/>
              <a:t>Berdasarkan</a:t>
            </a:r>
            <a:r>
              <a:rPr lang="en-US" sz="1600" dirty="0"/>
              <a:t> </a:t>
            </a:r>
            <a:r>
              <a:rPr lang="en-US" sz="1600" dirty="0" err="1"/>
              <a:t>konsep</a:t>
            </a:r>
            <a:r>
              <a:rPr lang="en-US" sz="1600" dirty="0"/>
              <a:t> Von Neumann di mana </a:t>
            </a:r>
            <a:r>
              <a:rPr lang="en-US" sz="1600" dirty="0" err="1"/>
              <a:t>harus</a:t>
            </a:r>
            <a:r>
              <a:rPr lang="en-US" sz="1600" dirty="0"/>
              <a:t> </a:t>
            </a:r>
            <a:r>
              <a:rPr lang="en-US" sz="1600" dirty="0" err="1"/>
              <a:t>ada</a:t>
            </a:r>
            <a:r>
              <a:rPr lang="en-US" sz="1600" dirty="0"/>
              <a:t> </a:t>
            </a:r>
            <a:r>
              <a:rPr lang="en-US" sz="1600" dirty="0" err="1"/>
              <a:t>perangkat</a:t>
            </a:r>
            <a:r>
              <a:rPr lang="en-US" sz="1600" dirty="0"/>
              <a:t> input, </a:t>
            </a:r>
            <a:r>
              <a:rPr lang="en-US" sz="1600" dirty="0" err="1"/>
              <a:t>perangkat</a:t>
            </a:r>
            <a:r>
              <a:rPr lang="en-US" sz="1600" dirty="0"/>
              <a:t> output, </a:t>
            </a:r>
            <a:r>
              <a:rPr lang="en-US" sz="1600" dirty="0" err="1"/>
              <a:t>prosesor</a:t>
            </a:r>
            <a:r>
              <a:rPr lang="en-US" sz="1600" dirty="0"/>
              <a:t> (Unit </a:t>
            </a:r>
            <a:r>
              <a:rPr lang="en-US" sz="1600" dirty="0" err="1"/>
              <a:t>Logika</a:t>
            </a:r>
            <a:r>
              <a:rPr lang="en-US" sz="1600" dirty="0"/>
              <a:t> </a:t>
            </a:r>
            <a:r>
              <a:rPr lang="en-US" sz="1600" dirty="0" err="1"/>
              <a:t>Aritmatika</a:t>
            </a:r>
            <a:r>
              <a:rPr lang="en-US" sz="1600" dirty="0"/>
              <a:t>, Unit </a:t>
            </a:r>
            <a:r>
              <a:rPr lang="en-US" sz="1600" dirty="0" err="1"/>
              <a:t>Kontrol</a:t>
            </a:r>
            <a:r>
              <a:rPr lang="en-US" sz="1600" dirty="0"/>
              <a:t>) dan </a:t>
            </a:r>
            <a:r>
              <a:rPr lang="en-US" sz="1600" dirty="0" err="1"/>
              <a:t>penyimpanan</a:t>
            </a:r>
            <a:r>
              <a:rPr lang="en-US" sz="1600" dirty="0"/>
              <a:t>, pada EDVAC (Electronic Discrete Variable Automatic Computer) yang </a:t>
            </a:r>
            <a:r>
              <a:rPr lang="en-US" sz="1600" dirty="0" err="1"/>
              <a:t>dibangun</a:t>
            </a:r>
            <a:r>
              <a:rPr lang="en-US" sz="1600" dirty="0"/>
              <a:t>.</a:t>
            </a:r>
          </a:p>
          <a:p>
            <a:pPr marL="0" indent="0">
              <a:buNone/>
            </a:pPr>
            <a:endParaRPr lang="en-US" dirty="0"/>
          </a:p>
        </p:txBody>
      </p:sp>
      <p:sp>
        <p:nvSpPr>
          <p:cNvPr id="4" name="Judul 1">
            <a:extLst>
              <a:ext uri="{FF2B5EF4-FFF2-40B4-BE49-F238E27FC236}">
                <a16:creationId xmlns:a16="http://schemas.microsoft.com/office/drawing/2014/main" id="{6F4ECEE4-67DC-4647-ADAF-E4EEB4C6FD78}"/>
              </a:ext>
            </a:extLst>
          </p:cNvPr>
          <p:cNvSpPr>
            <a:spLocks noGrp="1"/>
          </p:cNvSpPr>
          <p:nvPr>
            <p:ph type="title"/>
          </p:nvPr>
        </p:nvSpPr>
        <p:spPr>
          <a:xfrm>
            <a:off x="1451579" y="1391655"/>
            <a:ext cx="9603275" cy="462099"/>
          </a:xfrm>
        </p:spPr>
        <p:txBody>
          <a:bodyPr>
            <a:normAutofit fontScale="90000"/>
          </a:bodyPr>
          <a:lstStyle/>
          <a:p>
            <a:r>
              <a:rPr lang="en-US" sz="1800" dirty="0" err="1"/>
              <a:t>Generasi</a:t>
            </a:r>
            <a:r>
              <a:rPr lang="en-US" sz="1800" dirty="0"/>
              <a:t> </a:t>
            </a:r>
            <a:r>
              <a:rPr lang="en-US" sz="1800" dirty="0" err="1"/>
              <a:t>pertama</a:t>
            </a:r>
            <a:r>
              <a:rPr lang="en-US" sz="1800" dirty="0"/>
              <a:t> </a:t>
            </a:r>
            <a:r>
              <a:rPr lang="en-US" sz="1800" i="1" dirty="0"/>
              <a:t>von </a:t>
            </a:r>
            <a:r>
              <a:rPr lang="en-US" sz="1800" i="1" dirty="0" err="1"/>
              <a:t>neumann</a:t>
            </a:r>
            <a:r>
              <a:rPr lang="en-US" sz="1800" i="1" dirty="0"/>
              <a:t> machines</a:t>
            </a:r>
            <a:r>
              <a:rPr lang="id-ID" sz="1800" dirty="0"/>
              <a:t>	(7.1.</a:t>
            </a:r>
            <a:r>
              <a:rPr lang="en-US" sz="1800" dirty="0"/>
              <a:t>4</a:t>
            </a:r>
            <a:r>
              <a:rPr lang="id-ID" sz="1800" dirty="0"/>
              <a:t>)</a:t>
            </a:r>
            <a:br>
              <a:rPr lang="en-US" sz="1800" dirty="0"/>
            </a:br>
            <a:endParaRPr lang="en-US" sz="1800" dirty="0"/>
          </a:p>
        </p:txBody>
      </p:sp>
      <p:pic>
        <p:nvPicPr>
          <p:cNvPr id="7" name="Gambar 6">
            <a:extLst>
              <a:ext uri="{FF2B5EF4-FFF2-40B4-BE49-F238E27FC236}">
                <a16:creationId xmlns:a16="http://schemas.microsoft.com/office/drawing/2014/main" id="{040ABADC-11E9-4C4E-8658-3D3D9EB16E64}"/>
              </a:ext>
            </a:extLst>
          </p:cNvPr>
          <p:cNvPicPr>
            <a:picLocks noChangeAspect="1"/>
          </p:cNvPicPr>
          <p:nvPr/>
        </p:nvPicPr>
        <p:blipFill>
          <a:blip r:embed="rId2"/>
          <a:stretch>
            <a:fillRect/>
          </a:stretch>
        </p:blipFill>
        <p:spPr>
          <a:xfrm>
            <a:off x="966736" y="2745139"/>
            <a:ext cx="3592011" cy="2723941"/>
          </a:xfrm>
          <a:prstGeom prst="rect">
            <a:avLst/>
          </a:prstGeom>
        </p:spPr>
      </p:pic>
      <p:sp>
        <p:nvSpPr>
          <p:cNvPr id="8" name="Kotak Teks 7">
            <a:extLst>
              <a:ext uri="{FF2B5EF4-FFF2-40B4-BE49-F238E27FC236}">
                <a16:creationId xmlns:a16="http://schemas.microsoft.com/office/drawing/2014/main" id="{11C3ABD5-C5E1-491C-AFA2-8CB58B57974E}"/>
              </a:ext>
            </a:extLst>
          </p:cNvPr>
          <p:cNvSpPr txBox="1"/>
          <p:nvPr/>
        </p:nvSpPr>
        <p:spPr>
          <a:xfrm>
            <a:off x="437322" y="5424876"/>
            <a:ext cx="4943734" cy="738664"/>
          </a:xfrm>
          <a:prstGeom prst="rect">
            <a:avLst/>
          </a:prstGeom>
          <a:noFill/>
        </p:spPr>
        <p:txBody>
          <a:bodyPr wrap="square" rtlCol="0">
            <a:spAutoFit/>
          </a:bodyPr>
          <a:lstStyle/>
          <a:p>
            <a:r>
              <a:rPr lang="en-US" sz="1400" dirty="0"/>
              <a:t>Pada </a:t>
            </a:r>
            <a:r>
              <a:rPr lang="en-US" sz="1400" dirty="0" err="1"/>
              <a:t>tahun</a:t>
            </a:r>
            <a:r>
              <a:rPr lang="en-US" sz="1400" dirty="0"/>
              <a:t> 1951, Universal Automatic Computer (UNIVAC) </a:t>
            </a:r>
            <a:r>
              <a:rPr lang="en-US" sz="1400" dirty="0" err="1"/>
              <a:t>dikembangkan</a:t>
            </a:r>
            <a:r>
              <a:rPr lang="en-US" sz="1400" dirty="0"/>
              <a:t> oleh Amerika </a:t>
            </a:r>
            <a:r>
              <a:rPr lang="en-US" sz="1400" dirty="0" err="1"/>
              <a:t>Serikat</a:t>
            </a:r>
            <a:r>
              <a:rPr lang="en-US" sz="1400" dirty="0"/>
              <a:t> dan </a:t>
            </a:r>
            <a:r>
              <a:rPr lang="en-US" sz="1400" dirty="0" err="1"/>
              <a:t>menjadi</a:t>
            </a:r>
            <a:r>
              <a:rPr lang="en-US" sz="1400" dirty="0"/>
              <a:t> </a:t>
            </a:r>
            <a:r>
              <a:rPr lang="en-US" sz="1400" dirty="0" err="1"/>
              <a:t>komputer</a:t>
            </a:r>
            <a:r>
              <a:rPr lang="en-US" sz="1400" dirty="0"/>
              <a:t> </a:t>
            </a:r>
            <a:r>
              <a:rPr lang="en-US" sz="1400" dirty="0" err="1"/>
              <a:t>tabung</a:t>
            </a:r>
            <a:r>
              <a:rPr lang="en-US" sz="1400" dirty="0"/>
              <a:t> </a:t>
            </a:r>
            <a:r>
              <a:rPr lang="en-US" sz="1400" dirty="0" err="1"/>
              <a:t>vakum</a:t>
            </a:r>
            <a:r>
              <a:rPr lang="en-US" sz="1400" dirty="0"/>
              <a:t> </a:t>
            </a:r>
            <a:r>
              <a:rPr lang="en-US" sz="1400" dirty="0" err="1"/>
              <a:t>elektronik</a:t>
            </a:r>
            <a:r>
              <a:rPr lang="en-US" sz="1400" dirty="0"/>
              <a:t> </a:t>
            </a:r>
            <a:r>
              <a:rPr lang="en-US" sz="1400" dirty="0" err="1"/>
              <a:t>pertama</a:t>
            </a:r>
            <a:r>
              <a:rPr lang="en-US" sz="1400" dirty="0"/>
              <a:t> di dunia.</a:t>
            </a:r>
          </a:p>
        </p:txBody>
      </p:sp>
      <p:pic>
        <p:nvPicPr>
          <p:cNvPr id="10" name="Gambar 9">
            <a:extLst>
              <a:ext uri="{FF2B5EF4-FFF2-40B4-BE49-F238E27FC236}">
                <a16:creationId xmlns:a16="http://schemas.microsoft.com/office/drawing/2014/main" id="{A1D69222-8312-4F88-84A6-1EC581DBCF2F}"/>
              </a:ext>
            </a:extLst>
          </p:cNvPr>
          <p:cNvPicPr>
            <a:picLocks noChangeAspect="1"/>
          </p:cNvPicPr>
          <p:nvPr/>
        </p:nvPicPr>
        <p:blipFill>
          <a:blip r:embed="rId3"/>
          <a:stretch>
            <a:fillRect/>
          </a:stretch>
        </p:blipFill>
        <p:spPr>
          <a:xfrm>
            <a:off x="7462843" y="2703638"/>
            <a:ext cx="3592011" cy="2716459"/>
          </a:xfrm>
          <a:prstGeom prst="rect">
            <a:avLst/>
          </a:prstGeom>
        </p:spPr>
      </p:pic>
      <p:sp>
        <p:nvSpPr>
          <p:cNvPr id="11" name="Kotak Teks 10">
            <a:extLst>
              <a:ext uri="{FF2B5EF4-FFF2-40B4-BE49-F238E27FC236}">
                <a16:creationId xmlns:a16="http://schemas.microsoft.com/office/drawing/2014/main" id="{066963C9-AB77-45E0-A8DD-31437C843C3C}"/>
              </a:ext>
            </a:extLst>
          </p:cNvPr>
          <p:cNvSpPr txBox="1"/>
          <p:nvPr/>
        </p:nvSpPr>
        <p:spPr>
          <a:xfrm>
            <a:off x="6491330" y="5466345"/>
            <a:ext cx="5886537" cy="523220"/>
          </a:xfrm>
          <a:prstGeom prst="rect">
            <a:avLst/>
          </a:prstGeom>
          <a:noFill/>
        </p:spPr>
        <p:txBody>
          <a:bodyPr wrap="square" rtlCol="0">
            <a:spAutoFit/>
          </a:bodyPr>
          <a:lstStyle/>
          <a:p>
            <a:r>
              <a:rPr lang="id-ID" sz="1400" dirty="0"/>
              <a:t>Kemudian pada tahun 1952, IBM merilis Mesin Pemrosesan Data Elektronik IBM 701, seri 700/7000, yang merupakan komputer </a:t>
            </a:r>
            <a:r>
              <a:rPr lang="id-ID" sz="1400" dirty="0" err="1"/>
              <a:t>mainframe</a:t>
            </a:r>
            <a:r>
              <a:rPr lang="id-ID" sz="1400" dirty="0"/>
              <a:t> IBM pertama</a:t>
            </a:r>
            <a:endParaRPr lang="en-US" sz="1400" dirty="0"/>
          </a:p>
        </p:txBody>
      </p:sp>
      <p:sp>
        <p:nvSpPr>
          <p:cNvPr id="12" name="Panah: Kanan 11">
            <a:extLst>
              <a:ext uri="{FF2B5EF4-FFF2-40B4-BE49-F238E27FC236}">
                <a16:creationId xmlns:a16="http://schemas.microsoft.com/office/drawing/2014/main" id="{A26510A8-E112-41E5-BB70-091CBCA1D56C}"/>
              </a:ext>
            </a:extLst>
          </p:cNvPr>
          <p:cNvSpPr/>
          <p:nvPr/>
        </p:nvSpPr>
        <p:spPr>
          <a:xfrm>
            <a:off x="4731026" y="4107109"/>
            <a:ext cx="2544417" cy="305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2156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ampungan Konten 6">
            <a:extLst>
              <a:ext uri="{FF2B5EF4-FFF2-40B4-BE49-F238E27FC236}">
                <a16:creationId xmlns:a16="http://schemas.microsoft.com/office/drawing/2014/main" id="{4514DF91-2A65-4F4F-9F14-E46411678EB0}"/>
              </a:ext>
            </a:extLst>
          </p:cNvPr>
          <p:cNvPicPr>
            <a:picLocks noGrp="1" noChangeAspect="1"/>
          </p:cNvPicPr>
          <p:nvPr>
            <p:ph idx="1"/>
          </p:nvPr>
        </p:nvPicPr>
        <p:blipFill>
          <a:blip r:embed="rId2"/>
          <a:stretch>
            <a:fillRect/>
          </a:stretch>
        </p:blipFill>
        <p:spPr>
          <a:xfrm>
            <a:off x="1040762" y="1956144"/>
            <a:ext cx="3967578" cy="3967578"/>
          </a:xfrm>
        </p:spPr>
      </p:pic>
      <p:sp>
        <p:nvSpPr>
          <p:cNvPr id="4" name="Judul 1">
            <a:extLst>
              <a:ext uri="{FF2B5EF4-FFF2-40B4-BE49-F238E27FC236}">
                <a16:creationId xmlns:a16="http://schemas.microsoft.com/office/drawing/2014/main" id="{318B257F-A66C-4CBC-9571-E78AB67D9A58}"/>
              </a:ext>
            </a:extLst>
          </p:cNvPr>
          <p:cNvSpPr>
            <a:spLocks noGrp="1"/>
          </p:cNvSpPr>
          <p:nvPr>
            <p:ph type="title"/>
          </p:nvPr>
        </p:nvSpPr>
        <p:spPr>
          <a:xfrm>
            <a:off x="1451579" y="1391655"/>
            <a:ext cx="9603275" cy="462099"/>
          </a:xfrm>
        </p:spPr>
        <p:txBody>
          <a:bodyPr>
            <a:normAutofit fontScale="90000"/>
          </a:bodyPr>
          <a:lstStyle/>
          <a:p>
            <a:r>
              <a:rPr lang="en-US" sz="1800" dirty="0" err="1"/>
              <a:t>Generasi</a:t>
            </a:r>
            <a:r>
              <a:rPr lang="en-US" sz="1800" dirty="0"/>
              <a:t> </a:t>
            </a:r>
            <a:r>
              <a:rPr lang="en-US" sz="1800" dirty="0" err="1"/>
              <a:t>kedua</a:t>
            </a:r>
            <a:r>
              <a:rPr lang="en-US" sz="1800" dirty="0"/>
              <a:t> : transistor</a:t>
            </a:r>
            <a:r>
              <a:rPr lang="id-ID" sz="1800" dirty="0"/>
              <a:t>	(7.1.</a:t>
            </a:r>
            <a:r>
              <a:rPr lang="en-US" sz="1800" dirty="0"/>
              <a:t>5</a:t>
            </a:r>
            <a:r>
              <a:rPr lang="id-ID" sz="1800" dirty="0"/>
              <a:t>)</a:t>
            </a:r>
            <a:br>
              <a:rPr lang="en-US" sz="1800" dirty="0"/>
            </a:br>
            <a:endParaRPr lang="en-US" sz="1800" dirty="0"/>
          </a:p>
        </p:txBody>
      </p:sp>
      <p:sp>
        <p:nvSpPr>
          <p:cNvPr id="8" name="Tampungan Konten 2">
            <a:extLst>
              <a:ext uri="{FF2B5EF4-FFF2-40B4-BE49-F238E27FC236}">
                <a16:creationId xmlns:a16="http://schemas.microsoft.com/office/drawing/2014/main" id="{CAA78C7C-DC93-4388-9E0A-00DB59B2B6E2}"/>
              </a:ext>
            </a:extLst>
          </p:cNvPr>
          <p:cNvSpPr txBox="1">
            <a:spLocks/>
          </p:cNvSpPr>
          <p:nvPr/>
        </p:nvSpPr>
        <p:spPr>
          <a:xfrm>
            <a:off x="5008340" y="1875081"/>
            <a:ext cx="6958373" cy="484226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sz="1800" dirty="0" err="1"/>
              <a:t>Kelebihan</a:t>
            </a:r>
            <a:r>
              <a:rPr lang="en-US" sz="1800" dirty="0"/>
              <a:t> transistor :</a:t>
            </a:r>
          </a:p>
          <a:p>
            <a:r>
              <a:rPr lang="id-ID" sz="1800" dirty="0"/>
              <a:t>Satu transistor dapat menggantikan setara dengan 40 tabung vakum</a:t>
            </a:r>
            <a:endParaRPr lang="en-US" sz="1800" dirty="0"/>
          </a:p>
          <a:p>
            <a:r>
              <a:rPr lang="id-ID" sz="1800" dirty="0"/>
              <a:t>dibandingkan dengan tabung vakum yang kurang maju, transistor </a:t>
            </a:r>
            <a:r>
              <a:rPr lang="en-US" sz="1800" dirty="0" err="1"/>
              <a:t>memiliki</a:t>
            </a:r>
            <a:r>
              <a:rPr lang="en-US" sz="1800" dirty="0"/>
              <a:t> </a:t>
            </a:r>
            <a:r>
              <a:rPr lang="id-ID" sz="1800" dirty="0"/>
              <a:t>ukuran yang lebih kecil</a:t>
            </a:r>
            <a:endParaRPr lang="en-US" sz="1800" dirty="0"/>
          </a:p>
          <a:p>
            <a:r>
              <a:rPr lang="id-ID" sz="1800" dirty="0"/>
              <a:t>suhu operasi rendah dan bisa berisi puluhan ribu</a:t>
            </a:r>
            <a:r>
              <a:rPr lang="en-US" sz="1800" dirty="0"/>
              <a:t> </a:t>
            </a:r>
            <a:r>
              <a:rPr lang="en-US" sz="1800" dirty="0" err="1"/>
              <a:t>rangkaian</a:t>
            </a:r>
            <a:r>
              <a:rPr lang="en-US" sz="1800" dirty="0"/>
              <a:t> </a:t>
            </a:r>
            <a:r>
              <a:rPr lang="en-US" sz="1800" dirty="0" err="1"/>
              <a:t>logika</a:t>
            </a:r>
            <a:r>
              <a:rPr lang="en-US" sz="1800" dirty="0"/>
              <a:t> </a:t>
            </a:r>
            <a:r>
              <a:rPr lang="en-US" sz="1800" dirty="0" err="1"/>
              <a:t>biner</a:t>
            </a:r>
            <a:r>
              <a:rPr lang="en-US" sz="1800" dirty="0"/>
              <a:t> di </a:t>
            </a:r>
            <a:r>
              <a:rPr lang="en-US" sz="1800" dirty="0" err="1"/>
              <a:t>ruang</a:t>
            </a:r>
            <a:endParaRPr lang="en-US" sz="1800" dirty="0"/>
          </a:p>
          <a:p>
            <a:r>
              <a:rPr lang="en-US" sz="1800" dirty="0"/>
              <a:t>Transistor </a:t>
            </a:r>
            <a:r>
              <a:rPr lang="en-US" sz="1800" dirty="0" err="1"/>
              <a:t>tidak</a:t>
            </a:r>
            <a:r>
              <a:rPr lang="en-US" sz="1800" dirty="0"/>
              <a:t> </a:t>
            </a:r>
            <a:r>
              <a:rPr lang="en-US" sz="1800" dirty="0" err="1"/>
              <a:t>hanya</a:t>
            </a:r>
            <a:r>
              <a:rPr lang="en-US" sz="1800" dirty="0"/>
              <a:t> </a:t>
            </a:r>
            <a:r>
              <a:rPr lang="en-US" sz="1800" dirty="0" err="1"/>
              <a:t>meningkatkan</a:t>
            </a:r>
            <a:r>
              <a:rPr lang="en-US" sz="1800" dirty="0"/>
              <a:t> CPU (Central Processing Unit) </a:t>
            </a:r>
            <a:r>
              <a:rPr lang="en-US" sz="1800" dirty="0" err="1"/>
              <a:t>tetapi</a:t>
            </a:r>
            <a:r>
              <a:rPr lang="en-US" sz="1800" dirty="0"/>
              <a:t> juga </a:t>
            </a:r>
            <a:r>
              <a:rPr lang="en-US" sz="1800" dirty="0" err="1"/>
              <a:t>perangkat</a:t>
            </a:r>
            <a:r>
              <a:rPr lang="en-US" sz="1800" dirty="0"/>
              <a:t> peripheral</a:t>
            </a:r>
          </a:p>
          <a:p>
            <a:r>
              <a:rPr lang="id-ID" sz="1800" dirty="0"/>
              <a:t>mampu menyimpan sepuluh juta huruf dan digit</a:t>
            </a:r>
            <a:endParaRPr lang="en-US" sz="1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893324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0C9AE046-D43B-4601-83AD-DECD151F6684}"/>
              </a:ext>
            </a:extLst>
          </p:cNvPr>
          <p:cNvSpPr>
            <a:spLocks noGrp="1"/>
          </p:cNvSpPr>
          <p:nvPr>
            <p:ph idx="1"/>
          </p:nvPr>
        </p:nvSpPr>
        <p:spPr>
          <a:xfrm>
            <a:off x="5287618" y="2043638"/>
            <a:ext cx="6204558" cy="3450613"/>
          </a:xfrm>
        </p:spPr>
        <p:txBody>
          <a:bodyPr/>
          <a:lstStyle/>
          <a:p>
            <a:r>
              <a:rPr lang="en-US" dirty="0"/>
              <a:t>Satu microchip </a:t>
            </a:r>
            <a:r>
              <a:rPr lang="en-US" dirty="0" err="1"/>
              <a:t>tunggal</a:t>
            </a:r>
            <a:r>
              <a:rPr lang="en-US" dirty="0"/>
              <a:t> </a:t>
            </a:r>
            <a:r>
              <a:rPr lang="en-US" dirty="0" err="1"/>
              <a:t>terdiri</a:t>
            </a:r>
            <a:r>
              <a:rPr lang="en-US" dirty="0"/>
              <a:t> </a:t>
            </a:r>
            <a:r>
              <a:rPr lang="en-US" dirty="0" err="1"/>
              <a:t>dari</a:t>
            </a:r>
            <a:r>
              <a:rPr lang="en-US" dirty="0"/>
              <a:t> </a:t>
            </a:r>
            <a:r>
              <a:rPr lang="en-US" dirty="0" err="1"/>
              <a:t>jutaan</a:t>
            </a:r>
            <a:r>
              <a:rPr lang="en-US" dirty="0"/>
              <a:t> transistor, yang </a:t>
            </a:r>
            <a:r>
              <a:rPr lang="en-US" dirty="0" err="1"/>
              <a:t>mampu</a:t>
            </a:r>
            <a:r>
              <a:rPr lang="en-US" dirty="0"/>
              <a:t> </a:t>
            </a:r>
            <a:r>
              <a:rPr lang="en-US" dirty="0" err="1"/>
              <a:t>melakukan</a:t>
            </a:r>
            <a:r>
              <a:rPr lang="en-US" dirty="0"/>
              <a:t> </a:t>
            </a:r>
            <a:r>
              <a:rPr lang="en-US" dirty="0" err="1"/>
              <a:t>perhitungan</a:t>
            </a:r>
            <a:r>
              <a:rPr lang="en-US" dirty="0"/>
              <a:t> dan </a:t>
            </a:r>
            <a:r>
              <a:rPr lang="en-US" dirty="0" err="1"/>
              <a:t>kecepatan</a:t>
            </a:r>
            <a:r>
              <a:rPr lang="en-US" dirty="0"/>
              <a:t> yang </a:t>
            </a:r>
            <a:r>
              <a:rPr lang="en-US" dirty="0" err="1"/>
              <a:t>lebih</a:t>
            </a:r>
            <a:r>
              <a:rPr lang="en-US" dirty="0"/>
              <a:t> </a:t>
            </a:r>
            <a:r>
              <a:rPr lang="en-US" dirty="0" err="1"/>
              <a:t>cepat</a:t>
            </a:r>
            <a:r>
              <a:rPr lang="en-US" dirty="0"/>
              <a:t> </a:t>
            </a:r>
            <a:r>
              <a:rPr lang="en-US" dirty="0" err="1"/>
              <a:t>dapat</a:t>
            </a:r>
            <a:r>
              <a:rPr lang="en-US" dirty="0"/>
              <a:t> </a:t>
            </a:r>
            <a:r>
              <a:rPr lang="en-US" dirty="0" err="1"/>
              <a:t>dijangkau</a:t>
            </a:r>
            <a:r>
              <a:rPr lang="en-US" dirty="0"/>
              <a:t> oleh </a:t>
            </a:r>
            <a:r>
              <a:rPr lang="en-US" dirty="0" err="1"/>
              <a:t>komputer</a:t>
            </a:r>
            <a:r>
              <a:rPr lang="en-US" dirty="0"/>
              <a:t> </a:t>
            </a:r>
          </a:p>
          <a:p>
            <a:r>
              <a:rPr lang="en-US" dirty="0" err="1"/>
              <a:t>Desain</a:t>
            </a:r>
            <a:r>
              <a:rPr lang="en-US" dirty="0"/>
              <a:t> </a:t>
            </a:r>
            <a:r>
              <a:rPr lang="en-US" dirty="0" err="1"/>
              <a:t>mikroprosesor</a:t>
            </a:r>
            <a:r>
              <a:rPr lang="en-US" dirty="0"/>
              <a:t> (</a:t>
            </a:r>
            <a:r>
              <a:rPr lang="en-US" dirty="0" err="1"/>
              <a:t>kecil</a:t>
            </a:r>
            <a:r>
              <a:rPr lang="en-US" dirty="0"/>
              <a:t>, </a:t>
            </a:r>
            <a:r>
              <a:rPr lang="en-US" dirty="0" err="1"/>
              <a:t>komputer</a:t>
            </a:r>
            <a:r>
              <a:rPr lang="en-US" dirty="0"/>
              <a:t> </a:t>
            </a:r>
            <a:r>
              <a:rPr lang="en-US" dirty="0" err="1"/>
              <a:t>murah</a:t>
            </a:r>
            <a:r>
              <a:rPr lang="en-US" dirty="0"/>
              <a:t> yang </a:t>
            </a:r>
            <a:r>
              <a:rPr lang="en-US" dirty="0" err="1"/>
              <a:t>bisa</a:t>
            </a:r>
            <a:r>
              <a:rPr lang="en-US" dirty="0"/>
              <a:t> </a:t>
            </a:r>
            <a:r>
              <a:rPr lang="en-US" dirty="0" err="1"/>
              <a:t>dimiliki</a:t>
            </a:r>
            <a:r>
              <a:rPr lang="en-US" dirty="0"/>
              <a:t> oleh </a:t>
            </a:r>
            <a:r>
              <a:rPr lang="en-US" dirty="0" err="1"/>
              <a:t>individu</a:t>
            </a:r>
            <a:r>
              <a:rPr lang="en-US" dirty="0"/>
              <a:t> dan </a:t>
            </a:r>
            <a:r>
              <a:rPr lang="en-US" dirty="0" err="1"/>
              <a:t>usaha</a:t>
            </a:r>
            <a:r>
              <a:rPr lang="en-US" dirty="0"/>
              <a:t> </a:t>
            </a:r>
            <a:r>
              <a:rPr lang="en-US" dirty="0" err="1"/>
              <a:t>kecil</a:t>
            </a:r>
            <a:r>
              <a:rPr lang="en-US" dirty="0"/>
              <a:t>)</a:t>
            </a:r>
          </a:p>
          <a:p>
            <a:endParaRPr lang="en-US" dirty="0"/>
          </a:p>
        </p:txBody>
      </p:sp>
      <p:sp>
        <p:nvSpPr>
          <p:cNvPr id="4" name="Judul 1">
            <a:extLst>
              <a:ext uri="{FF2B5EF4-FFF2-40B4-BE49-F238E27FC236}">
                <a16:creationId xmlns:a16="http://schemas.microsoft.com/office/drawing/2014/main" id="{667887D9-990B-418F-A46D-E5990DFD136F}"/>
              </a:ext>
            </a:extLst>
          </p:cNvPr>
          <p:cNvSpPr>
            <a:spLocks noGrp="1"/>
          </p:cNvSpPr>
          <p:nvPr>
            <p:ph type="title"/>
          </p:nvPr>
        </p:nvSpPr>
        <p:spPr>
          <a:xfrm>
            <a:off x="1451579" y="1391655"/>
            <a:ext cx="9603275" cy="462099"/>
          </a:xfrm>
        </p:spPr>
        <p:txBody>
          <a:bodyPr>
            <a:normAutofit fontScale="90000"/>
          </a:bodyPr>
          <a:lstStyle/>
          <a:p>
            <a:r>
              <a:rPr lang="en-US" sz="1800" dirty="0" err="1"/>
              <a:t>Pasca</a:t>
            </a:r>
            <a:r>
              <a:rPr lang="en-US" sz="1800" dirty="0"/>
              <a:t> - 1960 : </a:t>
            </a:r>
            <a:r>
              <a:rPr lang="en-US" sz="1800" dirty="0" err="1"/>
              <a:t>generasi</a:t>
            </a:r>
            <a:r>
              <a:rPr lang="en-US" sz="1800" dirty="0"/>
              <a:t> </a:t>
            </a:r>
            <a:r>
              <a:rPr lang="en-US" sz="1800" dirty="0" err="1"/>
              <a:t>ketiga</a:t>
            </a:r>
            <a:r>
              <a:rPr lang="en-US" sz="1800" dirty="0"/>
              <a:t> dan beyond</a:t>
            </a:r>
            <a:r>
              <a:rPr lang="id-ID" sz="1800" dirty="0"/>
              <a:t>	(7.1</a:t>
            </a:r>
            <a:r>
              <a:rPr lang="en-US" sz="1800" dirty="0"/>
              <a:t>.6</a:t>
            </a:r>
            <a:r>
              <a:rPr lang="id-ID" sz="1800" dirty="0"/>
              <a:t>)</a:t>
            </a:r>
            <a:br>
              <a:rPr lang="en-US" sz="1800" dirty="0"/>
            </a:br>
            <a:endParaRPr lang="en-US" sz="1800" dirty="0"/>
          </a:p>
        </p:txBody>
      </p:sp>
      <p:pic>
        <p:nvPicPr>
          <p:cNvPr id="6" name="Gambar 5">
            <a:extLst>
              <a:ext uri="{FF2B5EF4-FFF2-40B4-BE49-F238E27FC236}">
                <a16:creationId xmlns:a16="http://schemas.microsoft.com/office/drawing/2014/main" id="{A87B5EDE-8B27-40C9-B721-78207621FBF3}"/>
              </a:ext>
            </a:extLst>
          </p:cNvPr>
          <p:cNvPicPr>
            <a:picLocks noChangeAspect="1"/>
          </p:cNvPicPr>
          <p:nvPr/>
        </p:nvPicPr>
        <p:blipFill>
          <a:blip r:embed="rId2"/>
          <a:stretch>
            <a:fillRect/>
          </a:stretch>
        </p:blipFill>
        <p:spPr>
          <a:xfrm>
            <a:off x="699824" y="2051101"/>
            <a:ext cx="4540883" cy="3002842"/>
          </a:xfrm>
          <a:prstGeom prst="rect">
            <a:avLst/>
          </a:prstGeom>
        </p:spPr>
      </p:pic>
    </p:spTree>
    <p:extLst>
      <p:ext uri="{BB962C8B-B14F-4D97-AF65-F5344CB8AC3E}">
        <p14:creationId xmlns:p14="http://schemas.microsoft.com/office/powerpoint/2010/main" val="343857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C5E1C183-CBFD-4664-819D-E3D6FE256C99}"/>
              </a:ext>
            </a:extLst>
          </p:cNvPr>
          <p:cNvSpPr>
            <a:spLocks noGrp="1"/>
          </p:cNvSpPr>
          <p:nvPr>
            <p:ph idx="1"/>
          </p:nvPr>
        </p:nvSpPr>
        <p:spPr>
          <a:xfrm>
            <a:off x="285388" y="2015732"/>
            <a:ext cx="3001151" cy="684299"/>
          </a:xfrm>
        </p:spPr>
        <p:txBody>
          <a:bodyPr/>
          <a:lstStyle/>
          <a:p>
            <a:pPr marL="457200" indent="-457200">
              <a:buFont typeface="+mj-lt"/>
              <a:buAutoNum type="arabicPeriod"/>
            </a:pPr>
            <a:r>
              <a:rPr lang="en-US" dirty="0"/>
              <a:t>MIKROKOMPUTER</a:t>
            </a:r>
          </a:p>
        </p:txBody>
      </p:sp>
      <p:sp>
        <p:nvSpPr>
          <p:cNvPr id="4" name="Judul 1">
            <a:extLst>
              <a:ext uri="{FF2B5EF4-FFF2-40B4-BE49-F238E27FC236}">
                <a16:creationId xmlns:a16="http://schemas.microsoft.com/office/drawing/2014/main" id="{9BCFC381-E283-447B-9877-12F079C0726E}"/>
              </a:ext>
            </a:extLst>
          </p:cNvPr>
          <p:cNvSpPr>
            <a:spLocks noGrp="1"/>
          </p:cNvSpPr>
          <p:nvPr>
            <p:ph type="title"/>
          </p:nvPr>
        </p:nvSpPr>
        <p:spPr>
          <a:xfrm>
            <a:off x="1451579" y="1391655"/>
            <a:ext cx="9603275" cy="462099"/>
          </a:xfrm>
        </p:spPr>
        <p:txBody>
          <a:bodyPr>
            <a:normAutofit fontScale="90000"/>
          </a:bodyPr>
          <a:lstStyle/>
          <a:p>
            <a:r>
              <a:rPr lang="en-US" sz="1800" dirty="0" err="1"/>
              <a:t>Jenis</a:t>
            </a:r>
            <a:r>
              <a:rPr lang="en-US" sz="1800" dirty="0"/>
              <a:t> system </a:t>
            </a:r>
            <a:r>
              <a:rPr lang="en-US" sz="1800" dirty="0" err="1"/>
              <a:t>komputer</a:t>
            </a:r>
            <a:r>
              <a:rPr lang="id-ID" sz="1800" dirty="0"/>
              <a:t>	(7.1</a:t>
            </a:r>
            <a:r>
              <a:rPr lang="en-US" sz="1800" dirty="0"/>
              <a:t>.7</a:t>
            </a:r>
            <a:r>
              <a:rPr lang="id-ID" sz="1800" dirty="0"/>
              <a:t>)</a:t>
            </a:r>
            <a:br>
              <a:rPr lang="en-US" sz="1800" dirty="0"/>
            </a:br>
            <a:endParaRPr lang="en-US" sz="1800" dirty="0"/>
          </a:p>
        </p:txBody>
      </p:sp>
      <p:pic>
        <p:nvPicPr>
          <p:cNvPr id="8" name="Gambar 7">
            <a:extLst>
              <a:ext uri="{FF2B5EF4-FFF2-40B4-BE49-F238E27FC236}">
                <a16:creationId xmlns:a16="http://schemas.microsoft.com/office/drawing/2014/main" id="{3AE842D4-D13B-4508-BE3F-2BEE36019452}"/>
              </a:ext>
            </a:extLst>
          </p:cNvPr>
          <p:cNvPicPr>
            <a:picLocks noChangeAspect="1"/>
          </p:cNvPicPr>
          <p:nvPr/>
        </p:nvPicPr>
        <p:blipFill>
          <a:blip r:embed="rId2"/>
          <a:stretch>
            <a:fillRect/>
          </a:stretch>
        </p:blipFill>
        <p:spPr>
          <a:xfrm>
            <a:off x="1093583" y="3524063"/>
            <a:ext cx="2825137" cy="1942282"/>
          </a:xfrm>
          <a:prstGeom prst="rect">
            <a:avLst/>
          </a:prstGeom>
        </p:spPr>
      </p:pic>
      <p:pic>
        <p:nvPicPr>
          <p:cNvPr id="10" name="Gambar 9">
            <a:extLst>
              <a:ext uri="{FF2B5EF4-FFF2-40B4-BE49-F238E27FC236}">
                <a16:creationId xmlns:a16="http://schemas.microsoft.com/office/drawing/2014/main" id="{F66B9381-440B-4300-AA1F-186ABBBA4AFD}"/>
              </a:ext>
            </a:extLst>
          </p:cNvPr>
          <p:cNvPicPr>
            <a:picLocks noChangeAspect="1"/>
          </p:cNvPicPr>
          <p:nvPr/>
        </p:nvPicPr>
        <p:blipFill>
          <a:blip r:embed="rId3"/>
          <a:stretch>
            <a:fillRect/>
          </a:stretch>
        </p:blipFill>
        <p:spPr>
          <a:xfrm>
            <a:off x="4202615" y="3133962"/>
            <a:ext cx="3417411" cy="2332383"/>
          </a:xfrm>
          <a:prstGeom prst="rect">
            <a:avLst/>
          </a:prstGeom>
        </p:spPr>
      </p:pic>
      <p:pic>
        <p:nvPicPr>
          <p:cNvPr id="6" name="Gambar 5">
            <a:extLst>
              <a:ext uri="{FF2B5EF4-FFF2-40B4-BE49-F238E27FC236}">
                <a16:creationId xmlns:a16="http://schemas.microsoft.com/office/drawing/2014/main" id="{92D64B14-5D57-4C66-A1E1-500A4ABA3E19}"/>
              </a:ext>
            </a:extLst>
          </p:cNvPr>
          <p:cNvPicPr>
            <a:picLocks noChangeAspect="1"/>
          </p:cNvPicPr>
          <p:nvPr/>
        </p:nvPicPr>
        <p:blipFill>
          <a:blip r:embed="rId4"/>
          <a:stretch>
            <a:fillRect/>
          </a:stretch>
        </p:blipFill>
        <p:spPr>
          <a:xfrm>
            <a:off x="127768" y="2901765"/>
            <a:ext cx="1931630" cy="1942282"/>
          </a:xfrm>
          <a:prstGeom prst="rect">
            <a:avLst/>
          </a:prstGeom>
        </p:spPr>
      </p:pic>
      <p:cxnSp>
        <p:nvCxnSpPr>
          <p:cNvPr id="12" name="Konektor Lurus 11">
            <a:extLst>
              <a:ext uri="{FF2B5EF4-FFF2-40B4-BE49-F238E27FC236}">
                <a16:creationId xmlns:a16="http://schemas.microsoft.com/office/drawing/2014/main" id="{BFB19F30-28F3-43C1-AA9F-44B51F70FDF5}"/>
              </a:ext>
            </a:extLst>
          </p:cNvPr>
          <p:cNvCxnSpPr/>
          <p:nvPr/>
        </p:nvCxnSpPr>
        <p:spPr>
          <a:xfrm>
            <a:off x="4060667" y="1979247"/>
            <a:ext cx="0" cy="4252546"/>
          </a:xfrm>
          <a:prstGeom prst="line">
            <a:avLst/>
          </a:prstGeom>
        </p:spPr>
        <p:style>
          <a:lnRef idx="1">
            <a:schemeClr val="accent1"/>
          </a:lnRef>
          <a:fillRef idx="0">
            <a:schemeClr val="accent1"/>
          </a:fillRef>
          <a:effectRef idx="0">
            <a:schemeClr val="accent1"/>
          </a:effectRef>
          <a:fontRef idx="minor">
            <a:schemeClr val="tx1"/>
          </a:fontRef>
        </p:style>
      </p:cxnSp>
      <p:sp>
        <p:nvSpPr>
          <p:cNvPr id="13" name="Tampungan Konten 2">
            <a:extLst>
              <a:ext uri="{FF2B5EF4-FFF2-40B4-BE49-F238E27FC236}">
                <a16:creationId xmlns:a16="http://schemas.microsoft.com/office/drawing/2014/main" id="{D118BAC3-9867-4E1C-BC89-6FD9A03833C2}"/>
              </a:ext>
            </a:extLst>
          </p:cNvPr>
          <p:cNvSpPr txBox="1">
            <a:spLocks/>
          </p:cNvSpPr>
          <p:nvPr/>
        </p:nvSpPr>
        <p:spPr>
          <a:xfrm>
            <a:off x="4060667" y="2028102"/>
            <a:ext cx="3001151" cy="684299"/>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2. MIDRANGE COMPUTER</a:t>
            </a:r>
          </a:p>
        </p:txBody>
      </p:sp>
      <p:pic>
        <p:nvPicPr>
          <p:cNvPr id="15" name="Gambar 14">
            <a:extLst>
              <a:ext uri="{FF2B5EF4-FFF2-40B4-BE49-F238E27FC236}">
                <a16:creationId xmlns:a16="http://schemas.microsoft.com/office/drawing/2014/main" id="{2251C41B-BA3D-4DB4-B1E3-F0473CCBC27A}"/>
              </a:ext>
            </a:extLst>
          </p:cNvPr>
          <p:cNvPicPr>
            <a:picLocks noChangeAspect="1"/>
          </p:cNvPicPr>
          <p:nvPr/>
        </p:nvPicPr>
        <p:blipFill>
          <a:blip r:embed="rId5"/>
          <a:stretch>
            <a:fillRect/>
          </a:stretch>
        </p:blipFill>
        <p:spPr>
          <a:xfrm>
            <a:off x="7915416" y="3133962"/>
            <a:ext cx="4024793" cy="2265383"/>
          </a:xfrm>
          <a:prstGeom prst="rect">
            <a:avLst/>
          </a:prstGeom>
        </p:spPr>
      </p:pic>
      <p:cxnSp>
        <p:nvCxnSpPr>
          <p:cNvPr id="16" name="Konektor Lurus 15">
            <a:extLst>
              <a:ext uri="{FF2B5EF4-FFF2-40B4-BE49-F238E27FC236}">
                <a16:creationId xmlns:a16="http://schemas.microsoft.com/office/drawing/2014/main" id="{B2368B16-497D-4AFC-A991-DAB525DB9291}"/>
              </a:ext>
            </a:extLst>
          </p:cNvPr>
          <p:cNvCxnSpPr/>
          <p:nvPr/>
        </p:nvCxnSpPr>
        <p:spPr>
          <a:xfrm>
            <a:off x="7738146" y="1952743"/>
            <a:ext cx="0" cy="4252546"/>
          </a:xfrm>
          <a:prstGeom prst="line">
            <a:avLst/>
          </a:prstGeom>
        </p:spPr>
        <p:style>
          <a:lnRef idx="1">
            <a:schemeClr val="accent1"/>
          </a:lnRef>
          <a:fillRef idx="0">
            <a:schemeClr val="accent1"/>
          </a:fillRef>
          <a:effectRef idx="0">
            <a:schemeClr val="accent1"/>
          </a:effectRef>
          <a:fontRef idx="minor">
            <a:schemeClr val="tx1"/>
          </a:fontRef>
        </p:style>
      </p:cxnSp>
      <p:sp>
        <p:nvSpPr>
          <p:cNvPr id="17" name="Tampungan Konten 2">
            <a:extLst>
              <a:ext uri="{FF2B5EF4-FFF2-40B4-BE49-F238E27FC236}">
                <a16:creationId xmlns:a16="http://schemas.microsoft.com/office/drawing/2014/main" id="{8364C4C6-3252-438E-A542-05B63197E011}"/>
              </a:ext>
            </a:extLst>
          </p:cNvPr>
          <p:cNvSpPr txBox="1">
            <a:spLocks/>
          </p:cNvSpPr>
          <p:nvPr/>
        </p:nvSpPr>
        <p:spPr>
          <a:xfrm>
            <a:off x="7738146" y="2004609"/>
            <a:ext cx="3001151" cy="68429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3. MAINFRAME</a:t>
            </a:r>
          </a:p>
        </p:txBody>
      </p:sp>
    </p:spTree>
    <p:extLst>
      <p:ext uri="{BB962C8B-B14F-4D97-AF65-F5344CB8AC3E}">
        <p14:creationId xmlns:p14="http://schemas.microsoft.com/office/powerpoint/2010/main" val="40577532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1270</TotalTime>
  <Words>977</Words>
  <Application>Microsoft Office PowerPoint</Application>
  <PresentationFormat>Layar Lebar</PresentationFormat>
  <Paragraphs>65</Paragraphs>
  <Slides>18</Slides>
  <Notes>0</Notes>
  <HiddenSlides>0</HiddenSlides>
  <MMClips>0</MMClips>
  <ScaleCrop>false</ScaleCrop>
  <HeadingPairs>
    <vt:vector size="6" baseType="variant">
      <vt:variant>
        <vt:lpstr>Font Dipakai</vt:lpstr>
      </vt:variant>
      <vt:variant>
        <vt:i4>2</vt:i4>
      </vt:variant>
      <vt:variant>
        <vt:lpstr>Tema</vt:lpstr>
      </vt:variant>
      <vt:variant>
        <vt:i4>1</vt:i4>
      </vt:variant>
      <vt:variant>
        <vt:lpstr>Judul Slide</vt:lpstr>
      </vt:variant>
      <vt:variant>
        <vt:i4>18</vt:i4>
      </vt:variant>
    </vt:vector>
  </HeadingPairs>
  <TitlesOfParts>
    <vt:vector size="21" baseType="lpstr">
      <vt:lpstr>Arial</vt:lpstr>
      <vt:lpstr>Gill Sans MT</vt:lpstr>
      <vt:lpstr>Gallery</vt:lpstr>
      <vt:lpstr>Nama anggota : 1. Febri Ardi Saputra (1157050055)    2. Glen Nur Awaludin (1157050062)    3. Median Nur Zikri (1157050089)    4. Zahra Tsaradina S (1157050183)  ICT dan Islam – A </vt:lpstr>
      <vt:lpstr>INFOSTRUCTURE DALAM UMUM (7.0) </vt:lpstr>
      <vt:lpstr>PENGEMBANGAN PERANGKAT KERAS (7.1) </vt:lpstr>
      <vt:lpstr>TEKNOLOGI PUNCH CARD   (7.1.2) </vt:lpstr>
      <vt:lpstr>Perhitungan digital  (7.1.3) </vt:lpstr>
      <vt:lpstr>Generasi pertama von neumann machines (7.1.4) </vt:lpstr>
      <vt:lpstr>Generasi kedua : transistor (7.1.5) </vt:lpstr>
      <vt:lpstr>Pasca - 1960 : generasi ketiga dan beyond (7.1.6) </vt:lpstr>
      <vt:lpstr>Jenis system komputer (7.1.7) </vt:lpstr>
      <vt:lpstr>NEGARA-NEGARA MUSLIM DAN KOMPUTER (7.1.8) </vt:lpstr>
      <vt:lpstr>PEMBANGUNAN PERANGKAT LUNAK (7.2)</vt:lpstr>
      <vt:lpstr>Presentasi PowerPoint</vt:lpstr>
      <vt:lpstr>Presentasi PowerPoint</vt:lpstr>
      <vt:lpstr>Presentasi PowerPoint</vt:lpstr>
      <vt:lpstr>KONSEP ISLAM DALAM INFROSTRUKTUR (8.0)</vt:lpstr>
      <vt:lpstr>KONSEP ISLAM DARI KOMPUTASI DNA (9.0)  </vt:lpstr>
      <vt:lpstr>Presentasi PowerPoint</vt:lpstr>
      <vt:lpstr>Kesimpulan (10.0)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median</dc:creator>
  <cp:lastModifiedBy>ZAHRA</cp:lastModifiedBy>
  <cp:revision>28</cp:revision>
  <dcterms:created xsi:type="dcterms:W3CDTF">2018-09-30T20:38:21Z</dcterms:created>
  <dcterms:modified xsi:type="dcterms:W3CDTF">2018-11-12T01:42:26Z</dcterms:modified>
</cp:coreProperties>
</file>