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oppins"/>
      <p:regular r:id="rId19"/>
      <p:bold r:id="rId20"/>
      <p:italic r:id="rId21"/>
      <p:boldItalic r:id="rId22"/>
    </p:embeddedFont>
    <p:embeddedFont>
      <p:font typeface="Poppins Light"/>
      <p:regular r:id="rId23"/>
      <p:bold r:id="rId24"/>
      <p:italic r:id="rId25"/>
      <p:boldItalic r:id="rId26"/>
    </p:embeddedFont>
    <p:embeddedFont>
      <p:font typeface="Poppins Medium"/>
      <p:regular r:id="rId27"/>
      <p:bold r:id="rId28"/>
      <p:italic r:id="rId29"/>
      <p:boldItalic r:id="rId30"/>
    </p:embeddedFont>
    <p:embeddedFont>
      <p:font typeface="Poppins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4DA5FA-98CC-42BE-899A-74BD2422B752}">
  <a:tblStyle styleId="{584DA5FA-98CC-42BE-899A-74BD2422B7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PoppinsLight-bold.fntdata"/><Relationship Id="rId23" Type="http://schemas.openxmlformats.org/officeDocument/2006/relationships/font" Target="fonts/Poppi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Light-boldItalic.fntdata"/><Relationship Id="rId25" Type="http://schemas.openxmlformats.org/officeDocument/2006/relationships/font" Target="fonts/PoppinsLight-italic.fntdata"/><Relationship Id="rId28" Type="http://schemas.openxmlformats.org/officeDocument/2006/relationships/font" Target="fonts/PoppinsMedium-bold.fntdata"/><Relationship Id="rId27" Type="http://schemas.openxmlformats.org/officeDocument/2006/relationships/font" Target="fonts/Poppins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SemiBold-regular.fntdata"/><Relationship Id="rId30" Type="http://schemas.openxmlformats.org/officeDocument/2006/relationships/font" Target="fonts/PoppinsMedium-boldItalic.fntdata"/><Relationship Id="rId11" Type="http://schemas.openxmlformats.org/officeDocument/2006/relationships/slide" Target="slides/slide5.xml"/><Relationship Id="rId33" Type="http://schemas.openxmlformats.org/officeDocument/2006/relationships/font" Target="fonts/PoppinsSemiBold-italic.fntdata"/><Relationship Id="rId10" Type="http://schemas.openxmlformats.org/officeDocument/2006/relationships/slide" Target="slides/slide4.xml"/><Relationship Id="rId32" Type="http://schemas.openxmlformats.org/officeDocument/2006/relationships/font" Target="fonts/PoppinsSemiBold-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oppinsSemi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9129c6f4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9129c6f4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and actual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77f436e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77f436e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943fd45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943fd45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0f832465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0f832465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0f832465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0f832465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0f832465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0f832465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0f832465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0f832465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0f832465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0f832465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0f832465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0f832465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3f03a7c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3f03a7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9129c6f4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9129c6f4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archive.ics.uci.edu/dataset/350/default+of+credit+card+clie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4"/>
          <p:cNvPicPr preferRelativeResize="0"/>
          <p:nvPr/>
        </p:nvPicPr>
        <p:blipFill>
          <a:blip r:embed="rId3">
            <a:alphaModFix amt="50000"/>
          </a:blip>
          <a:stretch>
            <a:fillRect/>
          </a:stretch>
        </p:blipFill>
        <p:spPr>
          <a:xfrm>
            <a:off x="0" y="0"/>
            <a:ext cx="9144003" cy="5143499"/>
          </a:xfrm>
          <a:prstGeom prst="rect">
            <a:avLst/>
          </a:prstGeom>
          <a:noFill/>
          <a:ln>
            <a:noFill/>
          </a:ln>
        </p:spPr>
      </p:pic>
      <p:sp>
        <p:nvSpPr>
          <p:cNvPr id="56" name="Google Shape;56;p14"/>
          <p:cNvSpPr txBox="1"/>
          <p:nvPr>
            <p:ph type="ctrTitle"/>
          </p:nvPr>
        </p:nvSpPr>
        <p:spPr>
          <a:xfrm>
            <a:off x="2280600" y="1962900"/>
            <a:ext cx="4582800" cy="1099500"/>
          </a:xfrm>
          <a:prstGeom prst="rect">
            <a:avLst/>
          </a:prstGeom>
          <a:solidFill>
            <a:schemeClr val="lt1"/>
          </a:solidFill>
        </p:spPr>
        <p:txBody>
          <a:bodyPr anchorCtr="0" anchor="b" bIns="91425" lIns="91425" spcFirstLastPara="1" rIns="91425" wrap="square" tIns="91425">
            <a:normAutofit fontScale="90000"/>
          </a:bodyPr>
          <a:lstStyle/>
          <a:p>
            <a:pPr indent="0" lvl="0" marL="0" rtl="0" algn="ctr">
              <a:spcBef>
                <a:spcPts val="0"/>
              </a:spcBef>
              <a:spcAft>
                <a:spcPts val="0"/>
              </a:spcAft>
              <a:buSzPct val="32565"/>
              <a:buNone/>
            </a:pPr>
            <a:r>
              <a:rPr lang="en" sz="3040">
                <a:latin typeface="Poppins SemiBold"/>
                <a:ea typeface="Poppins SemiBold"/>
                <a:cs typeface="Poppins SemiBold"/>
                <a:sym typeface="Poppins SemiBold"/>
              </a:rPr>
              <a:t>Credit Card Default </a:t>
            </a:r>
            <a:endParaRPr sz="3040">
              <a:latin typeface="Poppins SemiBold"/>
              <a:ea typeface="Poppins SemiBold"/>
              <a:cs typeface="Poppins SemiBold"/>
              <a:sym typeface="Poppins SemiBold"/>
            </a:endParaRPr>
          </a:p>
          <a:p>
            <a:pPr indent="0" lvl="0" marL="0" rtl="0" algn="ctr">
              <a:spcBef>
                <a:spcPts val="0"/>
              </a:spcBef>
              <a:spcAft>
                <a:spcPts val="0"/>
              </a:spcAft>
              <a:buSzPct val="32565"/>
              <a:buNone/>
            </a:pPr>
            <a:r>
              <a:rPr lang="en" sz="3040">
                <a:latin typeface="Poppins SemiBold"/>
                <a:ea typeface="Poppins SemiBold"/>
                <a:cs typeface="Poppins SemiBold"/>
                <a:sym typeface="Poppins SemiBold"/>
              </a:rPr>
              <a:t>Analysis</a:t>
            </a:r>
            <a:endParaRPr sz="3040">
              <a:latin typeface="Poppins SemiBold"/>
              <a:ea typeface="Poppins SemiBold"/>
              <a:cs typeface="Poppins SemiBold"/>
              <a:sym typeface="Poppins SemiBold"/>
            </a:endParaRPr>
          </a:p>
        </p:txBody>
      </p:sp>
      <p:grpSp>
        <p:nvGrpSpPr>
          <p:cNvPr id="57" name="Google Shape;57;p14"/>
          <p:cNvGrpSpPr/>
          <p:nvPr/>
        </p:nvGrpSpPr>
        <p:grpSpPr>
          <a:xfrm>
            <a:off x="0" y="4806725"/>
            <a:ext cx="1628100" cy="277200"/>
            <a:chOff x="0" y="4806725"/>
            <a:chExt cx="1628100" cy="277200"/>
          </a:xfrm>
        </p:grpSpPr>
        <p:sp>
          <p:nvSpPr>
            <p:cNvPr id="58" name="Google Shape;58;p14"/>
            <p:cNvSpPr txBox="1"/>
            <p:nvPr/>
          </p:nvSpPr>
          <p:spPr>
            <a:xfrm>
              <a:off x="286200" y="4806725"/>
              <a:ext cx="1341900" cy="27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Poppins"/>
                  <a:ea typeface="Poppins"/>
                  <a:cs typeface="Poppins"/>
                  <a:sym typeface="Poppins"/>
                </a:rPr>
                <a:t>2024 | Portfolio Project</a:t>
              </a:r>
              <a:endParaRPr sz="800">
                <a:solidFill>
                  <a:schemeClr val="dk1"/>
                </a:solidFill>
                <a:latin typeface="Poppins"/>
                <a:ea typeface="Poppins"/>
                <a:cs typeface="Poppins"/>
                <a:sym typeface="Poppins"/>
              </a:endParaRPr>
            </a:p>
          </p:txBody>
        </p:sp>
        <p:cxnSp>
          <p:nvCxnSpPr>
            <p:cNvPr id="59" name="Google Shape;59;p14"/>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nvSpPr>
        <p:spPr>
          <a:xfrm>
            <a:off x="99925" y="178875"/>
            <a:ext cx="8927700" cy="58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Payment Performance Trends: </a:t>
            </a:r>
            <a:r>
              <a:rPr lang="en" sz="1800">
                <a:solidFill>
                  <a:schemeClr val="dk2"/>
                </a:solidFill>
                <a:latin typeface="Poppins Medium"/>
                <a:ea typeface="Poppins Medium"/>
                <a:cs typeface="Poppins Medium"/>
                <a:sym typeface="Poppins Medium"/>
              </a:rPr>
              <a:t>Balancing Outstanding Debt and Repayments</a:t>
            </a:r>
            <a:endParaRPr sz="1800">
              <a:solidFill>
                <a:schemeClr val="dk2"/>
              </a:solidFill>
              <a:latin typeface="Poppins Medium"/>
              <a:ea typeface="Poppins Medium"/>
              <a:cs typeface="Poppins Medium"/>
              <a:sym typeface="Poppins Medium"/>
            </a:endParaRPr>
          </a:p>
        </p:txBody>
      </p:sp>
      <p:pic>
        <p:nvPicPr>
          <p:cNvPr id="204" name="Google Shape;204;p23"/>
          <p:cNvPicPr preferRelativeResize="0"/>
          <p:nvPr/>
        </p:nvPicPr>
        <p:blipFill>
          <a:blip r:embed="rId3">
            <a:alphaModFix/>
          </a:blip>
          <a:stretch>
            <a:fillRect/>
          </a:stretch>
        </p:blipFill>
        <p:spPr>
          <a:xfrm>
            <a:off x="2291312" y="902725"/>
            <a:ext cx="4131824" cy="1846575"/>
          </a:xfrm>
          <a:prstGeom prst="rect">
            <a:avLst/>
          </a:prstGeom>
          <a:noFill/>
          <a:ln>
            <a:noFill/>
          </a:ln>
        </p:spPr>
      </p:pic>
      <p:grpSp>
        <p:nvGrpSpPr>
          <p:cNvPr id="205" name="Google Shape;205;p23"/>
          <p:cNvGrpSpPr/>
          <p:nvPr/>
        </p:nvGrpSpPr>
        <p:grpSpPr>
          <a:xfrm>
            <a:off x="0" y="4806725"/>
            <a:ext cx="1628100" cy="277200"/>
            <a:chOff x="0" y="4806725"/>
            <a:chExt cx="1628100" cy="277200"/>
          </a:xfrm>
        </p:grpSpPr>
        <p:sp>
          <p:nvSpPr>
            <p:cNvPr id="206" name="Google Shape;206;p23"/>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207" name="Google Shape;207;p23"/>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208" name="Google Shape;208;p23"/>
          <p:cNvSpPr txBox="1"/>
          <p:nvPr/>
        </p:nvSpPr>
        <p:spPr>
          <a:xfrm>
            <a:off x="8696300" y="4860275"/>
            <a:ext cx="3312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10</a:t>
            </a:r>
            <a:endParaRPr sz="900">
              <a:solidFill>
                <a:schemeClr val="dk2"/>
              </a:solidFill>
              <a:latin typeface="Poppins Light"/>
              <a:ea typeface="Poppins Light"/>
              <a:cs typeface="Poppins Light"/>
              <a:sym typeface="Poppins Light"/>
            </a:endParaRPr>
          </a:p>
        </p:txBody>
      </p:sp>
      <p:sp>
        <p:nvSpPr>
          <p:cNvPr id="209" name="Google Shape;209;p23"/>
          <p:cNvSpPr/>
          <p:nvPr/>
        </p:nvSpPr>
        <p:spPr>
          <a:xfrm>
            <a:off x="99925" y="3125075"/>
            <a:ext cx="8927700" cy="10107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2"/>
                </a:solidFill>
                <a:latin typeface="Poppins Medium"/>
                <a:ea typeface="Poppins Medium"/>
                <a:cs typeface="Poppins Medium"/>
                <a:sym typeface="Poppins Medium"/>
              </a:rPr>
              <a:t>Key insight:</a:t>
            </a:r>
            <a:endParaRPr sz="1000">
              <a:solidFill>
                <a:schemeClr val="dk2"/>
              </a:solidFill>
              <a:latin typeface="Poppins Medium"/>
              <a:ea typeface="Poppins Medium"/>
              <a:cs typeface="Poppins Medium"/>
              <a:sym typeface="Poppins Medium"/>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2"/>
                </a:solidFill>
                <a:latin typeface="Poppins Light"/>
                <a:ea typeface="Poppins Light"/>
                <a:cs typeface="Poppins Light"/>
                <a:sym typeface="Poppins Light"/>
              </a:rPr>
              <a:t>The graph shows a steady increase in the total outstanding balance from 1.166 billion in April to 1.537 billion in September, while the amount paid remains relatively stable, fluctuating between 0.144 billion and 0.178 billion. This growing gap between the rising outstanding balance and the consistent payment amounts suggests that payments are not keeping pace with the increasing debt, which may indicate a potential financial imbalance if this trend continues.</a:t>
            </a:r>
            <a:endParaRPr sz="1000">
              <a:solidFill>
                <a:schemeClr val="dk2"/>
              </a:solidFill>
              <a:latin typeface="Poppins Light"/>
              <a:ea typeface="Poppins Light"/>
              <a:cs typeface="Poppins Light"/>
              <a:sym typeface="Poppi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nvSpPr>
        <p:spPr>
          <a:xfrm>
            <a:off x="82025" y="178875"/>
            <a:ext cx="8945700" cy="51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Risk-Based Clustering: </a:t>
            </a:r>
            <a:r>
              <a:rPr lang="en" sz="1800">
                <a:solidFill>
                  <a:schemeClr val="dk2"/>
                </a:solidFill>
                <a:latin typeface="Poppins Medium"/>
                <a:ea typeface="Poppins Medium"/>
                <a:cs typeface="Poppins Medium"/>
                <a:sym typeface="Poppins Medium"/>
              </a:rPr>
              <a:t>A Strategic Approach to Credit Cardholders</a:t>
            </a:r>
            <a:endParaRPr sz="1300">
              <a:solidFill>
                <a:schemeClr val="dk2"/>
              </a:solidFill>
              <a:latin typeface="Poppins Medium"/>
              <a:ea typeface="Poppins Medium"/>
              <a:cs typeface="Poppins Medium"/>
              <a:sym typeface="Poppins Medium"/>
            </a:endParaRPr>
          </a:p>
        </p:txBody>
      </p:sp>
      <p:grpSp>
        <p:nvGrpSpPr>
          <p:cNvPr id="215" name="Google Shape;215;p24"/>
          <p:cNvGrpSpPr/>
          <p:nvPr/>
        </p:nvGrpSpPr>
        <p:grpSpPr>
          <a:xfrm>
            <a:off x="0" y="4806725"/>
            <a:ext cx="1628100" cy="277200"/>
            <a:chOff x="0" y="4806725"/>
            <a:chExt cx="1628100" cy="277200"/>
          </a:xfrm>
        </p:grpSpPr>
        <p:sp>
          <p:nvSpPr>
            <p:cNvPr id="216" name="Google Shape;216;p24"/>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217" name="Google Shape;217;p24"/>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218" name="Google Shape;218;p24"/>
          <p:cNvSpPr txBox="1"/>
          <p:nvPr/>
        </p:nvSpPr>
        <p:spPr>
          <a:xfrm>
            <a:off x="8696300" y="4860275"/>
            <a:ext cx="3312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11</a:t>
            </a:r>
            <a:endParaRPr sz="900">
              <a:solidFill>
                <a:schemeClr val="dk2"/>
              </a:solidFill>
              <a:latin typeface="Poppins Light"/>
              <a:ea typeface="Poppins Light"/>
              <a:cs typeface="Poppins Light"/>
              <a:sym typeface="Poppins Light"/>
            </a:endParaRPr>
          </a:p>
        </p:txBody>
      </p:sp>
      <p:sp>
        <p:nvSpPr>
          <p:cNvPr id="219" name="Google Shape;219;p24"/>
          <p:cNvSpPr txBox="1"/>
          <p:nvPr/>
        </p:nvSpPr>
        <p:spPr>
          <a:xfrm>
            <a:off x="234125" y="772100"/>
            <a:ext cx="82743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oppins"/>
                <a:ea typeface="Poppins"/>
                <a:cs typeface="Poppins"/>
                <a:sym typeface="Poppins"/>
              </a:rPr>
              <a:t>The segmentation using the KMeans clustering method resulted in three distinct groups based on their respective risk levels. The criteria for each group are as follows:</a:t>
            </a:r>
            <a:endParaRPr sz="1000">
              <a:solidFill>
                <a:schemeClr val="dk2"/>
              </a:solidFill>
              <a:latin typeface="Poppins"/>
              <a:ea typeface="Poppins"/>
              <a:cs typeface="Poppins"/>
              <a:sym typeface="Poppins"/>
            </a:endParaRPr>
          </a:p>
        </p:txBody>
      </p:sp>
      <p:sp>
        <p:nvSpPr>
          <p:cNvPr id="220" name="Google Shape;220;p24"/>
          <p:cNvSpPr/>
          <p:nvPr/>
        </p:nvSpPr>
        <p:spPr>
          <a:xfrm>
            <a:off x="3105850" y="1380600"/>
            <a:ext cx="2898000" cy="22365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oppins Medium"/>
                <a:ea typeface="Poppins Medium"/>
                <a:cs typeface="Poppins Medium"/>
                <a:sym typeface="Poppins Medium"/>
              </a:rPr>
              <a:t>Cluster 2 - </a:t>
            </a:r>
            <a:r>
              <a:rPr i="1" lang="en" sz="1000">
                <a:latin typeface="Poppins Medium"/>
                <a:ea typeface="Poppins Medium"/>
                <a:cs typeface="Poppins Medium"/>
                <a:sym typeface="Poppins Medium"/>
              </a:rPr>
              <a:t>Medium Risk</a:t>
            </a:r>
            <a:endParaRPr i="1" sz="1000">
              <a:latin typeface="Poppins Medium"/>
              <a:ea typeface="Poppins Medium"/>
              <a:cs typeface="Poppins Medium"/>
              <a:sym typeface="Poppins Medium"/>
            </a:endParaRPr>
          </a:p>
          <a:p>
            <a:pPr indent="0" lvl="0" marL="0" rtl="0" algn="l">
              <a:spcBef>
                <a:spcPts val="0"/>
              </a:spcBef>
              <a:spcAft>
                <a:spcPts val="0"/>
              </a:spcAft>
              <a:buNone/>
            </a:pPr>
            <a:r>
              <a:t/>
            </a:r>
            <a:endParaRPr sz="1000">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Default rate : 18.86%</a:t>
            </a:r>
            <a:endParaRPr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Age range : </a:t>
            </a:r>
            <a:r>
              <a:rPr i="1" lang="en" sz="1000">
                <a:solidFill>
                  <a:schemeClr val="dk1"/>
                </a:solidFill>
                <a:latin typeface="Poppins Light"/>
                <a:ea typeface="Poppins Light"/>
                <a:cs typeface="Poppins Light"/>
                <a:sym typeface="Poppins Light"/>
              </a:rPr>
              <a:t>31-40 y.o</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Most marriage status : </a:t>
            </a:r>
            <a:r>
              <a:rPr i="1" lang="en" sz="1000">
                <a:solidFill>
                  <a:schemeClr val="dk1"/>
                </a:solidFill>
                <a:latin typeface="Poppins Light"/>
                <a:ea typeface="Poppins Light"/>
                <a:cs typeface="Poppins Light"/>
                <a:sym typeface="Poppins Light"/>
              </a:rPr>
              <a:t>single</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Most education status: </a:t>
            </a:r>
            <a:r>
              <a:rPr i="1" lang="en" sz="1000">
                <a:solidFill>
                  <a:schemeClr val="dk1"/>
                </a:solidFill>
                <a:latin typeface="Poppins Light"/>
                <a:ea typeface="Poppins Light"/>
                <a:cs typeface="Poppins Light"/>
                <a:sym typeface="Poppins Light"/>
              </a:rPr>
              <a:t>univ student</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Majority gender: </a:t>
            </a:r>
            <a:r>
              <a:rPr i="1" lang="en" sz="1000">
                <a:solidFill>
                  <a:schemeClr val="dk1"/>
                </a:solidFill>
                <a:latin typeface="Poppins Light"/>
                <a:ea typeface="Poppins Light"/>
                <a:cs typeface="Poppins Light"/>
                <a:sym typeface="Poppins Light"/>
              </a:rPr>
              <a:t>woman</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Most pay history : </a:t>
            </a:r>
            <a:r>
              <a:rPr i="1" lang="en" sz="1000">
                <a:solidFill>
                  <a:schemeClr val="dk1"/>
                </a:solidFill>
                <a:latin typeface="Poppins Light"/>
                <a:ea typeface="Poppins Light"/>
                <a:cs typeface="Poppins Light"/>
                <a:sym typeface="Poppins Light"/>
              </a:rPr>
              <a:t>grace period</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Avg bill amounts : </a:t>
            </a:r>
            <a:r>
              <a:rPr i="1" lang="en" sz="1000">
                <a:solidFill>
                  <a:schemeClr val="dk1"/>
                </a:solidFill>
                <a:latin typeface="Poppins Light"/>
                <a:ea typeface="Poppins Light"/>
                <a:cs typeface="Poppins Light"/>
                <a:sym typeface="Poppins Light"/>
              </a:rPr>
              <a:t>NT$ 183,856</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Avg pay amounts : </a:t>
            </a:r>
            <a:r>
              <a:rPr i="1" lang="en" sz="1000">
                <a:solidFill>
                  <a:schemeClr val="dk1"/>
                </a:solidFill>
                <a:latin typeface="Poppins Light"/>
                <a:ea typeface="Poppins Light"/>
                <a:cs typeface="Poppins Light"/>
                <a:sym typeface="Poppins Light"/>
              </a:rPr>
              <a:t>NT$ 6,806</a:t>
            </a:r>
            <a:endParaRPr sz="1000">
              <a:latin typeface="Poppins Light"/>
              <a:ea typeface="Poppins Light"/>
              <a:cs typeface="Poppins Light"/>
              <a:sym typeface="Poppins Light"/>
            </a:endParaRPr>
          </a:p>
        </p:txBody>
      </p:sp>
      <p:sp>
        <p:nvSpPr>
          <p:cNvPr id="221" name="Google Shape;221;p24"/>
          <p:cNvSpPr/>
          <p:nvPr/>
        </p:nvSpPr>
        <p:spPr>
          <a:xfrm>
            <a:off x="82050" y="1380600"/>
            <a:ext cx="2898000" cy="22365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Poppins Medium"/>
                <a:ea typeface="Poppins Medium"/>
                <a:cs typeface="Poppins Medium"/>
                <a:sym typeface="Poppins Medium"/>
              </a:rPr>
              <a:t>Cluster 1 - </a:t>
            </a:r>
            <a:r>
              <a:rPr i="1" lang="en" sz="1000">
                <a:latin typeface="Poppins Medium"/>
                <a:ea typeface="Poppins Medium"/>
                <a:cs typeface="Poppins Medium"/>
                <a:sym typeface="Poppins Medium"/>
              </a:rPr>
              <a:t>Low Risk</a:t>
            </a:r>
            <a:endParaRPr sz="1000">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10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1000">
                <a:latin typeface="Poppins Light"/>
                <a:ea typeface="Poppins Light"/>
                <a:cs typeface="Poppins Light"/>
                <a:sym typeface="Poppins Light"/>
              </a:rPr>
              <a:t>Default rate : 16.48%</a:t>
            </a:r>
            <a:endParaRPr sz="1000">
              <a:latin typeface="Poppins Light"/>
              <a:ea typeface="Poppins Light"/>
              <a:cs typeface="Poppins Light"/>
              <a:sym typeface="Poppins Light"/>
            </a:endParaRPr>
          </a:p>
          <a:p>
            <a:pPr indent="0" lvl="0" marL="0" rtl="0" algn="l">
              <a:lnSpc>
                <a:spcPct val="115000"/>
              </a:lnSpc>
              <a:spcBef>
                <a:spcPts val="0"/>
              </a:spcBef>
              <a:spcAft>
                <a:spcPts val="0"/>
              </a:spcAft>
              <a:buNone/>
            </a:pPr>
            <a:r>
              <a:t/>
            </a:r>
            <a:endParaRPr sz="10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1000">
                <a:latin typeface="Poppins Light"/>
                <a:ea typeface="Poppins Light"/>
                <a:cs typeface="Poppins Light"/>
                <a:sym typeface="Poppins Light"/>
              </a:rPr>
              <a:t>Age range : </a:t>
            </a:r>
            <a:r>
              <a:rPr i="1" lang="en" sz="1000">
                <a:latin typeface="Poppins Light"/>
                <a:ea typeface="Poppins Light"/>
                <a:cs typeface="Poppins Light"/>
                <a:sym typeface="Poppins Light"/>
              </a:rPr>
              <a:t>31-40 y.o</a:t>
            </a:r>
            <a:endParaRPr i="1" sz="10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1000">
                <a:latin typeface="Poppins Light"/>
                <a:ea typeface="Poppins Light"/>
                <a:cs typeface="Poppins Light"/>
                <a:sym typeface="Poppins Light"/>
              </a:rPr>
              <a:t>Most marriage status : </a:t>
            </a:r>
            <a:r>
              <a:rPr i="1" lang="en" sz="1000">
                <a:latin typeface="Poppins Light"/>
                <a:ea typeface="Poppins Light"/>
                <a:cs typeface="Poppins Light"/>
                <a:sym typeface="Poppins Light"/>
              </a:rPr>
              <a:t>single</a:t>
            </a:r>
            <a:endParaRPr i="1" sz="10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1000">
                <a:latin typeface="Poppins Light"/>
                <a:ea typeface="Poppins Light"/>
                <a:cs typeface="Poppins Light"/>
                <a:sym typeface="Poppins Light"/>
              </a:rPr>
              <a:t>Most education status: </a:t>
            </a:r>
            <a:r>
              <a:rPr i="1" lang="en" sz="1000">
                <a:latin typeface="Poppins Light"/>
                <a:ea typeface="Poppins Light"/>
                <a:cs typeface="Poppins Light"/>
                <a:sym typeface="Poppins Light"/>
              </a:rPr>
              <a:t>grad school</a:t>
            </a:r>
            <a:endParaRPr i="1" sz="10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1000">
                <a:latin typeface="Poppins Light"/>
                <a:ea typeface="Poppins Light"/>
                <a:cs typeface="Poppins Light"/>
                <a:sym typeface="Poppins Light"/>
              </a:rPr>
              <a:t>Majority gender: </a:t>
            </a:r>
            <a:r>
              <a:rPr i="1" lang="en" sz="1000">
                <a:latin typeface="Poppins Light"/>
                <a:ea typeface="Poppins Light"/>
                <a:cs typeface="Poppins Light"/>
                <a:sym typeface="Poppins Light"/>
              </a:rPr>
              <a:t>woman</a:t>
            </a:r>
            <a:endParaRPr i="1" sz="10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1000">
                <a:latin typeface="Poppins Light"/>
                <a:ea typeface="Poppins Light"/>
                <a:cs typeface="Poppins Light"/>
                <a:sym typeface="Poppins Light"/>
              </a:rPr>
              <a:t>Most pay history : </a:t>
            </a:r>
            <a:r>
              <a:rPr i="1" lang="en" sz="1000">
                <a:latin typeface="Poppins Light"/>
                <a:ea typeface="Poppins Light"/>
                <a:cs typeface="Poppins Light"/>
                <a:sym typeface="Poppins Light"/>
              </a:rPr>
              <a:t>pay duly</a:t>
            </a:r>
            <a:endParaRPr i="1" sz="1000">
              <a:latin typeface="Poppins Light"/>
              <a:ea typeface="Poppins Light"/>
              <a:cs typeface="Poppins Light"/>
              <a:sym typeface="Poppins Light"/>
            </a:endParaRPr>
          </a:p>
          <a:p>
            <a:pPr indent="0" lvl="0" marL="0" rtl="0" algn="l">
              <a:lnSpc>
                <a:spcPct val="115000"/>
              </a:lnSpc>
              <a:spcBef>
                <a:spcPts val="0"/>
              </a:spcBef>
              <a:spcAft>
                <a:spcPts val="0"/>
              </a:spcAft>
              <a:buNone/>
            </a:pPr>
            <a:r>
              <a:t/>
            </a:r>
            <a:endParaRPr sz="10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1000">
                <a:solidFill>
                  <a:schemeClr val="dk1"/>
                </a:solidFill>
                <a:latin typeface="Poppins Light"/>
                <a:ea typeface="Poppins Light"/>
                <a:cs typeface="Poppins Light"/>
                <a:sym typeface="Poppins Light"/>
              </a:rPr>
              <a:t>Avg bill amounts : </a:t>
            </a:r>
            <a:r>
              <a:rPr i="1" lang="en" sz="1000">
                <a:solidFill>
                  <a:schemeClr val="dk1"/>
                </a:solidFill>
                <a:latin typeface="Poppins Light"/>
                <a:ea typeface="Poppins Light"/>
                <a:cs typeface="Poppins Light"/>
                <a:sym typeface="Poppins Light"/>
              </a:rPr>
              <a:t>NT$7,167</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Avg pay amounts : </a:t>
            </a:r>
            <a:r>
              <a:rPr i="1" lang="en" sz="1000">
                <a:solidFill>
                  <a:schemeClr val="dk1"/>
                </a:solidFill>
                <a:latin typeface="Poppins Light"/>
                <a:ea typeface="Poppins Light"/>
                <a:cs typeface="Poppins Light"/>
                <a:sym typeface="Poppins Light"/>
              </a:rPr>
              <a:t>NT$747</a:t>
            </a:r>
            <a:endParaRPr i="1" sz="1000">
              <a:solidFill>
                <a:schemeClr val="dk1"/>
              </a:solidFill>
              <a:latin typeface="Poppins Light"/>
              <a:ea typeface="Poppins Light"/>
              <a:cs typeface="Poppins Light"/>
              <a:sym typeface="Poppins Light"/>
            </a:endParaRPr>
          </a:p>
          <a:p>
            <a:pPr indent="0" lvl="0" marL="0" rtl="0" algn="l">
              <a:spcBef>
                <a:spcPts val="0"/>
              </a:spcBef>
              <a:spcAft>
                <a:spcPts val="0"/>
              </a:spcAft>
              <a:buNone/>
            </a:pPr>
            <a:r>
              <a:t/>
            </a:r>
            <a:endParaRPr sz="1000">
              <a:latin typeface="Poppins Light"/>
              <a:ea typeface="Poppins Light"/>
              <a:cs typeface="Poppins Light"/>
              <a:sym typeface="Poppins Light"/>
            </a:endParaRPr>
          </a:p>
        </p:txBody>
      </p:sp>
      <p:sp>
        <p:nvSpPr>
          <p:cNvPr id="222" name="Google Shape;222;p24"/>
          <p:cNvSpPr/>
          <p:nvPr/>
        </p:nvSpPr>
        <p:spPr>
          <a:xfrm>
            <a:off x="6129650" y="1380675"/>
            <a:ext cx="2898000" cy="22365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oppins Medium"/>
                <a:ea typeface="Poppins Medium"/>
                <a:cs typeface="Poppins Medium"/>
                <a:sym typeface="Poppins Medium"/>
              </a:rPr>
              <a:t>Cluster 3 - </a:t>
            </a:r>
            <a:r>
              <a:rPr i="1" lang="en" sz="1000">
                <a:latin typeface="Poppins Medium"/>
                <a:ea typeface="Poppins Medium"/>
                <a:cs typeface="Poppins Medium"/>
                <a:sym typeface="Poppins Medium"/>
              </a:rPr>
              <a:t>High Risk</a:t>
            </a:r>
            <a:endParaRPr i="1" sz="1000">
              <a:latin typeface="Poppins Medium"/>
              <a:ea typeface="Poppins Medium"/>
              <a:cs typeface="Poppins Medium"/>
              <a:sym typeface="Poppins Medium"/>
            </a:endParaRPr>
          </a:p>
          <a:p>
            <a:pPr indent="0" lvl="0" marL="0" rtl="0" algn="l">
              <a:spcBef>
                <a:spcPts val="0"/>
              </a:spcBef>
              <a:spcAft>
                <a:spcPts val="0"/>
              </a:spcAft>
              <a:buNone/>
            </a:pPr>
            <a:r>
              <a:t/>
            </a:r>
            <a:endParaRPr sz="1000">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Default rate : </a:t>
            </a:r>
            <a:r>
              <a:rPr i="1" lang="en" sz="1000">
                <a:solidFill>
                  <a:schemeClr val="dk1"/>
                </a:solidFill>
                <a:latin typeface="Poppins Light"/>
                <a:ea typeface="Poppins Light"/>
                <a:cs typeface="Poppins Light"/>
                <a:sym typeface="Poppins Light"/>
              </a:rPr>
              <a:t>26.57%</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Age range : </a:t>
            </a:r>
            <a:r>
              <a:rPr i="1" lang="en" sz="1000">
                <a:solidFill>
                  <a:schemeClr val="dk1"/>
                </a:solidFill>
                <a:latin typeface="Poppins Light"/>
                <a:ea typeface="Poppins Light"/>
                <a:cs typeface="Poppins Light"/>
                <a:sym typeface="Poppins Light"/>
              </a:rPr>
              <a:t>21-30 y.o</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Most marriage status : </a:t>
            </a:r>
            <a:r>
              <a:rPr i="1" lang="en" sz="1000">
                <a:solidFill>
                  <a:schemeClr val="dk1"/>
                </a:solidFill>
                <a:latin typeface="Poppins Light"/>
                <a:ea typeface="Poppins Light"/>
                <a:cs typeface="Poppins Light"/>
                <a:sym typeface="Poppins Light"/>
              </a:rPr>
              <a:t>single</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Most education status: </a:t>
            </a:r>
            <a:r>
              <a:rPr i="1" lang="en" sz="1000">
                <a:solidFill>
                  <a:schemeClr val="dk1"/>
                </a:solidFill>
                <a:latin typeface="Poppins Light"/>
                <a:ea typeface="Poppins Light"/>
                <a:cs typeface="Poppins Light"/>
                <a:sym typeface="Poppins Light"/>
              </a:rPr>
              <a:t>univ student</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Majority gender: </a:t>
            </a:r>
            <a:r>
              <a:rPr i="1" lang="en" sz="1000">
                <a:solidFill>
                  <a:schemeClr val="dk1"/>
                </a:solidFill>
                <a:latin typeface="Poppins Light"/>
                <a:ea typeface="Poppins Light"/>
                <a:cs typeface="Poppins Light"/>
                <a:sym typeface="Poppins Light"/>
              </a:rPr>
              <a:t>woman</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Most pay history : </a:t>
            </a:r>
            <a:r>
              <a:rPr i="1" lang="en" sz="1000">
                <a:solidFill>
                  <a:schemeClr val="dk1"/>
                </a:solidFill>
                <a:latin typeface="Poppins Light"/>
                <a:ea typeface="Poppins Light"/>
                <a:cs typeface="Poppins Light"/>
                <a:sym typeface="Poppins Light"/>
              </a:rPr>
              <a:t>grace period</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Avg bill amounts : </a:t>
            </a:r>
            <a:r>
              <a:rPr i="1" lang="en" sz="1000">
                <a:solidFill>
                  <a:schemeClr val="dk1"/>
                </a:solidFill>
                <a:latin typeface="Poppins Light"/>
                <a:ea typeface="Poppins Light"/>
                <a:cs typeface="Poppins Light"/>
                <a:sym typeface="Poppins Light"/>
              </a:rPr>
              <a:t>NT$ 38,935</a:t>
            </a:r>
            <a:endParaRPr i="1" sz="1000">
              <a:solidFill>
                <a:schemeClr val="dk1"/>
              </a:solidFill>
              <a:latin typeface="Poppins Light"/>
              <a:ea typeface="Poppins Light"/>
              <a:cs typeface="Poppins Light"/>
              <a:sym typeface="Poppins 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Poppins Light"/>
                <a:ea typeface="Poppins Light"/>
                <a:cs typeface="Poppins Light"/>
                <a:sym typeface="Poppins Light"/>
              </a:rPr>
              <a:t>Avg pay amounts : </a:t>
            </a:r>
            <a:r>
              <a:rPr i="1" lang="en" sz="1000">
                <a:solidFill>
                  <a:schemeClr val="dk1"/>
                </a:solidFill>
                <a:latin typeface="Poppins Light"/>
                <a:ea typeface="Poppins Light"/>
                <a:cs typeface="Poppins Light"/>
                <a:sym typeface="Poppins Light"/>
              </a:rPr>
              <a:t>NT$ 1,710</a:t>
            </a:r>
            <a:endParaRPr sz="1000">
              <a:latin typeface="Poppins Light"/>
              <a:ea typeface="Poppins Light"/>
              <a:cs typeface="Poppins Light"/>
              <a:sym typeface="Poppins Light"/>
            </a:endParaRPr>
          </a:p>
        </p:txBody>
      </p:sp>
      <p:sp>
        <p:nvSpPr>
          <p:cNvPr id="223" name="Google Shape;223;p24"/>
          <p:cNvSpPr/>
          <p:nvPr/>
        </p:nvSpPr>
        <p:spPr>
          <a:xfrm>
            <a:off x="82050" y="3715400"/>
            <a:ext cx="8945700" cy="9750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Poppins SemiBold"/>
                <a:ea typeface="Poppins SemiBold"/>
                <a:cs typeface="Poppins SemiBold"/>
                <a:sym typeface="Poppins SemiBold"/>
              </a:rPr>
              <a:t>Key Insight:</a:t>
            </a:r>
            <a:endParaRPr sz="900">
              <a:latin typeface="Poppins SemiBold"/>
              <a:ea typeface="Poppins SemiBold"/>
              <a:cs typeface="Poppins SemiBold"/>
              <a:sym typeface="Poppins SemiBold"/>
            </a:endParaRPr>
          </a:p>
          <a:p>
            <a:pPr indent="0" lvl="0" marL="0" rtl="0" algn="just">
              <a:spcBef>
                <a:spcPts val="0"/>
              </a:spcBef>
              <a:spcAft>
                <a:spcPts val="0"/>
              </a:spcAft>
              <a:buNone/>
            </a:pPr>
            <a:r>
              <a:rPr lang="en" sz="900">
                <a:latin typeface="Poppins Light"/>
                <a:ea typeface="Poppins Light"/>
                <a:cs typeface="Poppins Light"/>
                <a:sym typeface="Poppins Light"/>
              </a:rPr>
              <a:t>The analysis divides credit cardholders into three risk groups based on their age, education, and payment behavior. Cluster 1 (Low Risk) includes individuals aged 31-40 who are highly educated and manage their finances well, with the lowest default rate of 16.48%. Cluster 2 (Medium Risk) also has individuals aged 31-40, mostly university students, who show a higher default rate (18.86%) and often use the grace period, indicating a need for financial support. Cluster 3 (High Risk) consists of younger individuals aged 21-30, mostly university students, with the highest default rate (26.57%) and low bill amounts, suggesting the need for stricter credit limits and financial education to reduce risk.</a:t>
            </a:r>
            <a:endParaRPr sz="900">
              <a:latin typeface="Poppins Light"/>
              <a:ea typeface="Poppins Light"/>
              <a:cs typeface="Poppins Light"/>
              <a:sym typeface="Poppins Light"/>
            </a:endParaRPr>
          </a:p>
          <a:p>
            <a:pPr indent="0" lvl="0" marL="0" rtl="0" algn="l">
              <a:spcBef>
                <a:spcPts val="0"/>
              </a:spcBef>
              <a:spcAft>
                <a:spcPts val="0"/>
              </a:spcAft>
              <a:buNone/>
            </a:pPr>
            <a:r>
              <a:t/>
            </a:r>
            <a:endParaRPr sz="800">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nvSpPr>
        <p:spPr>
          <a:xfrm>
            <a:off x="108900" y="495150"/>
            <a:ext cx="88020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oppins Medium"/>
                <a:ea typeface="Poppins Medium"/>
                <a:cs typeface="Poppins Medium"/>
                <a:sym typeface="Poppins Medium"/>
              </a:rPr>
              <a:t>To access the full document, you can refer to the following websites:</a:t>
            </a:r>
            <a:endParaRPr sz="1800">
              <a:solidFill>
                <a:schemeClr val="dk2"/>
              </a:solidFill>
              <a:latin typeface="Poppins Medium"/>
              <a:ea typeface="Poppins Medium"/>
              <a:cs typeface="Poppins Medium"/>
              <a:sym typeface="Poppins Medium"/>
            </a:endParaRPr>
          </a:p>
        </p:txBody>
      </p:sp>
      <p:pic>
        <p:nvPicPr>
          <p:cNvPr id="229" name="Google Shape;229;p25"/>
          <p:cNvPicPr preferRelativeResize="0"/>
          <p:nvPr/>
        </p:nvPicPr>
        <p:blipFill>
          <a:blip r:embed="rId3">
            <a:alphaModFix/>
          </a:blip>
          <a:stretch>
            <a:fillRect/>
          </a:stretch>
        </p:blipFill>
        <p:spPr>
          <a:xfrm>
            <a:off x="447600" y="1496950"/>
            <a:ext cx="375750" cy="37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2881350" y="2534625"/>
            <a:ext cx="3381300" cy="82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dk2"/>
                </a:solidFill>
                <a:latin typeface="Poppins"/>
                <a:ea typeface="Poppins"/>
                <a:cs typeface="Poppins"/>
                <a:sym typeface="Poppins"/>
              </a:rPr>
              <a:t>Febri Faresi</a:t>
            </a:r>
            <a:endParaRPr b="1" sz="2800">
              <a:solidFill>
                <a:schemeClr val="dk2"/>
              </a:solidFill>
              <a:latin typeface="Poppins"/>
              <a:ea typeface="Poppins"/>
              <a:cs typeface="Poppins"/>
              <a:sym typeface="Poppins"/>
            </a:endParaRPr>
          </a:p>
          <a:p>
            <a:pPr indent="0" lvl="0" marL="0" rtl="0" algn="ctr">
              <a:spcBef>
                <a:spcPts val="0"/>
              </a:spcBef>
              <a:spcAft>
                <a:spcPts val="0"/>
              </a:spcAft>
              <a:buNone/>
            </a:pPr>
            <a:r>
              <a:rPr lang="en" sz="1800">
                <a:solidFill>
                  <a:schemeClr val="dk2"/>
                </a:solidFill>
                <a:latin typeface="Poppins"/>
                <a:ea typeface="Poppins"/>
                <a:cs typeface="Poppins"/>
                <a:sym typeface="Poppins"/>
              </a:rPr>
              <a:t>Credit Risk Analyst</a:t>
            </a:r>
            <a:endParaRPr sz="1800">
              <a:solidFill>
                <a:schemeClr val="dk2"/>
              </a:solidFill>
              <a:latin typeface="Poppins"/>
              <a:ea typeface="Poppins"/>
              <a:cs typeface="Poppins"/>
              <a:sym typeface="Poppins"/>
            </a:endParaRPr>
          </a:p>
        </p:txBody>
      </p:sp>
      <p:sp>
        <p:nvSpPr>
          <p:cNvPr id="65" name="Google Shape;65;p15"/>
          <p:cNvSpPr txBox="1"/>
          <p:nvPr/>
        </p:nvSpPr>
        <p:spPr>
          <a:xfrm>
            <a:off x="582450" y="3408025"/>
            <a:ext cx="7979100" cy="91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Poppins"/>
                <a:ea typeface="Poppins"/>
                <a:cs typeface="Poppins"/>
                <a:sym typeface="Poppins"/>
              </a:rPr>
              <a:t>I am a </a:t>
            </a:r>
            <a:r>
              <a:rPr b="1" lang="en" sz="1200">
                <a:solidFill>
                  <a:schemeClr val="dk2"/>
                </a:solidFill>
                <a:latin typeface="Poppins"/>
                <a:ea typeface="Poppins"/>
                <a:cs typeface="Poppins"/>
                <a:sym typeface="Poppins"/>
              </a:rPr>
              <a:t>Credit Risk Analyst</a:t>
            </a:r>
            <a:r>
              <a:rPr lang="en" sz="1200">
                <a:solidFill>
                  <a:schemeClr val="dk2"/>
                </a:solidFill>
                <a:latin typeface="Poppins"/>
                <a:ea typeface="Poppins"/>
                <a:cs typeface="Poppins"/>
                <a:sym typeface="Poppins"/>
              </a:rPr>
              <a:t> at private digital bank, responsible for conducting </a:t>
            </a:r>
            <a:r>
              <a:rPr b="1" lang="en" sz="1200">
                <a:solidFill>
                  <a:schemeClr val="dk2"/>
                </a:solidFill>
                <a:latin typeface="Poppins"/>
                <a:ea typeface="Poppins"/>
                <a:cs typeface="Poppins"/>
                <a:sym typeface="Poppins"/>
              </a:rPr>
              <a:t>underwriting</a:t>
            </a:r>
            <a:r>
              <a:rPr lang="en" sz="1200">
                <a:solidFill>
                  <a:schemeClr val="dk2"/>
                </a:solidFill>
                <a:latin typeface="Poppins"/>
                <a:ea typeface="Poppins"/>
                <a:cs typeface="Poppins"/>
                <a:sym typeface="Poppins"/>
              </a:rPr>
              <a:t> processes to assess borrower creditworthiness and performing </a:t>
            </a:r>
            <a:r>
              <a:rPr b="1" lang="en" sz="1200">
                <a:solidFill>
                  <a:schemeClr val="dk2"/>
                </a:solidFill>
                <a:latin typeface="Poppins"/>
                <a:ea typeface="Poppins"/>
                <a:cs typeface="Poppins"/>
                <a:sym typeface="Poppins"/>
              </a:rPr>
              <a:t>KYC</a:t>
            </a:r>
            <a:r>
              <a:rPr lang="en" sz="1200">
                <a:solidFill>
                  <a:schemeClr val="dk2"/>
                </a:solidFill>
                <a:latin typeface="Poppins"/>
                <a:ea typeface="Poppins"/>
                <a:cs typeface="Poppins"/>
                <a:sym typeface="Poppins"/>
              </a:rPr>
              <a:t> risk assessments. I work to ensure compliance with regulatory standards while managing risks effectively through data analysis and collaboration with relevant teams.</a:t>
            </a:r>
            <a:endParaRPr sz="1200">
              <a:solidFill>
                <a:schemeClr val="dk2"/>
              </a:solidFill>
              <a:latin typeface="Poppins"/>
              <a:ea typeface="Poppins"/>
              <a:cs typeface="Poppins"/>
              <a:sym typeface="Poppins"/>
            </a:endParaRPr>
          </a:p>
        </p:txBody>
      </p:sp>
      <p:grpSp>
        <p:nvGrpSpPr>
          <p:cNvPr id="66" name="Google Shape;66;p15"/>
          <p:cNvGrpSpPr/>
          <p:nvPr/>
        </p:nvGrpSpPr>
        <p:grpSpPr>
          <a:xfrm>
            <a:off x="0" y="4806725"/>
            <a:ext cx="1628100" cy="277200"/>
            <a:chOff x="0" y="4806725"/>
            <a:chExt cx="1628100" cy="277200"/>
          </a:xfrm>
        </p:grpSpPr>
        <p:sp>
          <p:nvSpPr>
            <p:cNvPr id="67" name="Google Shape;67;p15"/>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68" name="Google Shape;68;p15"/>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69" name="Google Shape;69;p15"/>
          <p:cNvSpPr txBox="1"/>
          <p:nvPr/>
        </p:nvSpPr>
        <p:spPr>
          <a:xfrm>
            <a:off x="8758900" y="4860275"/>
            <a:ext cx="2685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2</a:t>
            </a:r>
            <a:endParaRPr sz="900">
              <a:solidFill>
                <a:schemeClr val="dk2"/>
              </a:solidFill>
              <a:latin typeface="Poppins Light"/>
              <a:ea typeface="Poppins Light"/>
              <a:cs typeface="Poppins Light"/>
              <a:sym typeface="Poppins Light"/>
            </a:endParaRPr>
          </a:p>
        </p:txBody>
      </p:sp>
      <p:pic>
        <p:nvPicPr>
          <p:cNvPr id="70" name="Google Shape;70;p15"/>
          <p:cNvPicPr preferRelativeResize="0"/>
          <p:nvPr/>
        </p:nvPicPr>
        <p:blipFill>
          <a:blip r:embed="rId3">
            <a:alphaModFix/>
          </a:blip>
          <a:stretch>
            <a:fillRect/>
          </a:stretch>
        </p:blipFill>
        <p:spPr>
          <a:xfrm>
            <a:off x="3461388" y="313400"/>
            <a:ext cx="2221225" cy="222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269900" y="450400"/>
            <a:ext cx="8489100" cy="43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dk2"/>
                </a:solidFill>
                <a:latin typeface="Poppins"/>
                <a:ea typeface="Poppins"/>
                <a:cs typeface="Poppins"/>
                <a:sym typeface="Poppins"/>
              </a:rPr>
              <a:t>Outlines:</a:t>
            </a:r>
            <a:endParaRPr b="1" sz="2700">
              <a:solidFill>
                <a:schemeClr val="dk2"/>
              </a:solidFill>
              <a:latin typeface="Poppins"/>
              <a:ea typeface="Poppins"/>
              <a:cs typeface="Poppins"/>
              <a:sym typeface="Poppins"/>
            </a:endParaRPr>
          </a:p>
          <a:p>
            <a:pPr indent="-317500" lvl="0" marL="457200" rtl="0" algn="l">
              <a:lnSpc>
                <a:spcPct val="150000"/>
              </a:lnSpc>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Profile Background</a:t>
            </a:r>
            <a:endParaRPr>
              <a:solidFill>
                <a:schemeClr val="dk2"/>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Medium"/>
                <a:ea typeface="Poppins Medium"/>
                <a:cs typeface="Poppins Medium"/>
                <a:sym typeface="Poppins Medium"/>
              </a:rPr>
              <a:t>Taiwan’s Debt Crisis:</a:t>
            </a:r>
            <a:r>
              <a:rPr lang="en">
                <a:solidFill>
                  <a:schemeClr val="dk1"/>
                </a:solidFill>
                <a:latin typeface="Poppins"/>
                <a:ea typeface="Poppins"/>
                <a:cs typeface="Poppins"/>
                <a:sym typeface="Poppins"/>
              </a:rPr>
              <a:t> Uncovering the Root Causes</a:t>
            </a:r>
            <a:endParaRPr>
              <a:solidFill>
                <a:schemeClr val="dk2"/>
              </a:solidFill>
              <a:latin typeface="Poppins"/>
              <a:ea typeface="Poppins"/>
              <a:cs typeface="Poppins"/>
              <a:sym typeface="Poppins"/>
            </a:endParaRPr>
          </a:p>
          <a:p>
            <a:pPr indent="-317500" lvl="0" marL="457200" rtl="0" algn="l">
              <a:lnSpc>
                <a:spcPct val="150000"/>
              </a:lnSpc>
              <a:spcBef>
                <a:spcPts val="0"/>
              </a:spcBef>
              <a:spcAft>
                <a:spcPts val="0"/>
              </a:spcAft>
              <a:buClr>
                <a:schemeClr val="dk1"/>
              </a:buClr>
              <a:buSzPts val="1400"/>
              <a:buFont typeface="Poppins"/>
              <a:buChar char="❏"/>
            </a:pPr>
            <a:r>
              <a:rPr lang="en">
                <a:solidFill>
                  <a:schemeClr val="dk1"/>
                </a:solidFill>
                <a:latin typeface="Poppins Medium"/>
                <a:ea typeface="Poppins Medium"/>
                <a:cs typeface="Poppins Medium"/>
                <a:sym typeface="Poppins Medium"/>
              </a:rPr>
              <a:t>Credit Cardholder Transaction Data:</a:t>
            </a:r>
            <a:r>
              <a:rPr lang="en">
                <a:solidFill>
                  <a:schemeClr val="dk1"/>
                </a:solidFill>
                <a:latin typeface="Poppins"/>
                <a:ea typeface="Poppins"/>
                <a:cs typeface="Poppins"/>
                <a:sym typeface="Poppins"/>
              </a:rPr>
              <a:t> A Comprehensive Overview</a:t>
            </a:r>
            <a:endParaRPr>
              <a:solidFill>
                <a:schemeClr val="dk1"/>
              </a:solidFill>
              <a:latin typeface="Poppins"/>
              <a:ea typeface="Poppins"/>
              <a:cs typeface="Poppins"/>
              <a:sym typeface="Poppins"/>
            </a:endParaRPr>
          </a:p>
          <a:p>
            <a:pPr indent="-317500" lvl="0" marL="457200" rtl="0" algn="l">
              <a:lnSpc>
                <a:spcPct val="150000"/>
              </a:lnSpc>
              <a:spcBef>
                <a:spcPts val="0"/>
              </a:spcBef>
              <a:spcAft>
                <a:spcPts val="0"/>
              </a:spcAft>
              <a:buSzPts val="1400"/>
              <a:buFont typeface="Poppins"/>
              <a:buChar char="❏"/>
            </a:pPr>
            <a:r>
              <a:rPr lang="en">
                <a:solidFill>
                  <a:schemeClr val="dk1"/>
                </a:solidFill>
                <a:latin typeface="Poppins Medium"/>
                <a:ea typeface="Poppins Medium"/>
                <a:cs typeface="Poppins Medium"/>
                <a:sym typeface="Poppins Medium"/>
              </a:rPr>
              <a:t>Gender-Based Demographic Insights:</a:t>
            </a:r>
            <a:r>
              <a:rPr lang="en">
                <a:solidFill>
                  <a:schemeClr val="dk1"/>
                </a:solidFill>
                <a:latin typeface="Poppins"/>
                <a:ea typeface="Poppins"/>
                <a:cs typeface="Poppins"/>
                <a:sym typeface="Poppins"/>
              </a:rPr>
              <a:t> Credit Cardholder Default Risk</a:t>
            </a:r>
            <a:r>
              <a:rPr lang="en">
                <a:solidFill>
                  <a:schemeClr val="dk2"/>
                </a:solidFill>
                <a:latin typeface="Poppins"/>
                <a:ea typeface="Poppins"/>
                <a:cs typeface="Poppins"/>
                <a:sym typeface="Poppins"/>
              </a:rPr>
              <a:t> </a:t>
            </a:r>
            <a:endParaRPr>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lang="en">
                <a:solidFill>
                  <a:schemeClr val="dk1"/>
                </a:solidFill>
                <a:latin typeface="Poppins Medium"/>
                <a:ea typeface="Poppins Medium"/>
                <a:cs typeface="Poppins Medium"/>
                <a:sym typeface="Poppins Medium"/>
              </a:rPr>
              <a:t>Transaction Status Breakdown:</a:t>
            </a:r>
            <a:r>
              <a:rPr lang="en">
                <a:solidFill>
                  <a:schemeClr val="dk1"/>
                </a:solidFill>
                <a:latin typeface="Poppins"/>
                <a:ea typeface="Poppins"/>
                <a:cs typeface="Poppins"/>
                <a:sym typeface="Poppins"/>
              </a:rPr>
              <a:t> Insights into Credit Cardholder Behavior</a:t>
            </a:r>
            <a:endParaRPr>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lang="en">
                <a:solidFill>
                  <a:schemeClr val="dk1"/>
                </a:solidFill>
                <a:latin typeface="Poppins Medium"/>
                <a:ea typeface="Poppins Medium"/>
                <a:cs typeface="Poppins Medium"/>
                <a:sym typeface="Poppins Medium"/>
              </a:rPr>
              <a:t>Default Progression:</a:t>
            </a:r>
            <a:r>
              <a:rPr lang="en">
                <a:solidFill>
                  <a:schemeClr val="dk1"/>
                </a:solidFill>
                <a:latin typeface="Poppins"/>
                <a:ea typeface="Poppins"/>
                <a:cs typeface="Poppins"/>
                <a:sym typeface="Poppins"/>
              </a:rPr>
              <a:t> Analyzing Payment Trends Over Time</a:t>
            </a:r>
            <a:endParaRPr>
              <a:solidFill>
                <a:schemeClr val="dk1"/>
              </a:solidFill>
              <a:latin typeface="Poppins"/>
              <a:ea typeface="Poppins"/>
              <a:cs typeface="Poppins"/>
              <a:sym typeface="Poppins"/>
            </a:endParaRPr>
          </a:p>
          <a:p>
            <a:pPr indent="-317500" lvl="0" marL="457200" marR="0" rtl="0" algn="l">
              <a:lnSpc>
                <a:spcPct val="150000"/>
              </a:lnSpc>
              <a:spcBef>
                <a:spcPts val="0"/>
              </a:spcBef>
              <a:spcAft>
                <a:spcPts val="0"/>
              </a:spcAft>
              <a:buClr>
                <a:schemeClr val="dk1"/>
              </a:buClr>
              <a:buSzPts val="1400"/>
              <a:buFont typeface="Poppins"/>
              <a:buChar char="❏"/>
            </a:pPr>
            <a:r>
              <a:rPr lang="en">
                <a:solidFill>
                  <a:schemeClr val="dk1"/>
                </a:solidFill>
                <a:latin typeface="Poppins Medium"/>
                <a:ea typeface="Poppins Medium"/>
                <a:cs typeface="Poppins Medium"/>
                <a:sym typeface="Poppins Medium"/>
              </a:rPr>
              <a:t>Payment Performance Trends:</a:t>
            </a:r>
            <a:r>
              <a:rPr lang="en">
                <a:solidFill>
                  <a:schemeClr val="dk1"/>
                </a:solidFill>
                <a:latin typeface="Poppins"/>
                <a:ea typeface="Poppins"/>
                <a:cs typeface="Poppins"/>
                <a:sym typeface="Poppins"/>
              </a:rPr>
              <a:t> Balancing Outstanding Debt and Repayments</a:t>
            </a:r>
            <a:endParaRPr>
              <a:solidFill>
                <a:schemeClr val="dk2"/>
              </a:solidFill>
              <a:latin typeface="Poppins"/>
              <a:ea typeface="Poppins"/>
              <a:cs typeface="Poppins"/>
              <a:sym typeface="Poppins"/>
            </a:endParaRPr>
          </a:p>
          <a:p>
            <a:pPr indent="0" lvl="0" marL="0" rtl="0" algn="l">
              <a:lnSpc>
                <a:spcPct val="150000"/>
              </a:lnSpc>
              <a:spcBef>
                <a:spcPts val="0"/>
              </a:spcBef>
              <a:spcAft>
                <a:spcPts val="0"/>
              </a:spcAft>
              <a:buNone/>
            </a:pPr>
            <a:r>
              <a:t/>
            </a:r>
            <a:endParaRPr sz="18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sz="1800">
              <a:solidFill>
                <a:schemeClr val="dk1"/>
              </a:solidFill>
              <a:latin typeface="Poppins"/>
              <a:ea typeface="Poppins"/>
              <a:cs typeface="Poppins"/>
              <a:sym typeface="Poppins"/>
            </a:endParaRPr>
          </a:p>
        </p:txBody>
      </p:sp>
      <p:grpSp>
        <p:nvGrpSpPr>
          <p:cNvPr id="76" name="Google Shape;76;p16"/>
          <p:cNvGrpSpPr/>
          <p:nvPr/>
        </p:nvGrpSpPr>
        <p:grpSpPr>
          <a:xfrm>
            <a:off x="0" y="4806725"/>
            <a:ext cx="1628100" cy="277200"/>
            <a:chOff x="0" y="4806725"/>
            <a:chExt cx="1628100" cy="277200"/>
          </a:xfrm>
        </p:grpSpPr>
        <p:sp>
          <p:nvSpPr>
            <p:cNvPr id="77" name="Google Shape;77;p16"/>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78" name="Google Shape;78;p16"/>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79" name="Google Shape;79;p16"/>
          <p:cNvSpPr txBox="1"/>
          <p:nvPr/>
        </p:nvSpPr>
        <p:spPr>
          <a:xfrm>
            <a:off x="8758900" y="4860275"/>
            <a:ext cx="2685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3</a:t>
            </a:r>
            <a:endParaRPr sz="900">
              <a:solidFill>
                <a:schemeClr val="dk2"/>
              </a:solidFill>
              <a:latin typeface="Poppins Light"/>
              <a:ea typeface="Poppins Light"/>
              <a:cs typeface="Poppins Light"/>
              <a:sym typeface="Poppi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mt="25000"/>
          </a:blip>
          <a:stretch>
            <a:fillRect/>
          </a:stretch>
        </p:blipFill>
        <p:spPr>
          <a:xfrm>
            <a:off x="0" y="0"/>
            <a:ext cx="9144003" cy="5143501"/>
          </a:xfrm>
          <a:prstGeom prst="rect">
            <a:avLst/>
          </a:prstGeom>
          <a:noFill/>
          <a:ln>
            <a:noFill/>
          </a:ln>
        </p:spPr>
      </p:pic>
      <p:sp>
        <p:nvSpPr>
          <p:cNvPr id="85" name="Google Shape;85;p17"/>
          <p:cNvSpPr txBox="1"/>
          <p:nvPr/>
        </p:nvSpPr>
        <p:spPr>
          <a:xfrm>
            <a:off x="225450" y="976850"/>
            <a:ext cx="7227600" cy="109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Poppins"/>
                <a:ea typeface="Poppins"/>
                <a:cs typeface="Poppins"/>
                <a:sym typeface="Poppins"/>
              </a:rPr>
              <a:t>In past years, credit card issuers in Taiwan faced a debt crisis, with delinquency expected to peak by the third quarter of 2006 (Chou, 2006). To boost market share, banks over-issued credit and cash cards to unqualified applicants. Many cardholders, regardless of their ability to repay, overused their cards and built up large debts. This crisis hurt consumer confidence in finance and posed a major challenge for both banks and cardholders (Cheng, 2009).</a:t>
            </a:r>
            <a:endParaRPr sz="1200">
              <a:solidFill>
                <a:schemeClr val="dk2"/>
              </a:solidFill>
              <a:latin typeface="Poppins"/>
              <a:ea typeface="Poppins"/>
              <a:cs typeface="Poppins"/>
              <a:sym typeface="Poppins"/>
            </a:endParaRPr>
          </a:p>
        </p:txBody>
      </p:sp>
      <p:grpSp>
        <p:nvGrpSpPr>
          <p:cNvPr id="86" name="Google Shape;86;p17"/>
          <p:cNvGrpSpPr/>
          <p:nvPr/>
        </p:nvGrpSpPr>
        <p:grpSpPr>
          <a:xfrm>
            <a:off x="0" y="4806725"/>
            <a:ext cx="1628100" cy="277200"/>
            <a:chOff x="0" y="4806725"/>
            <a:chExt cx="1628100" cy="277200"/>
          </a:xfrm>
        </p:grpSpPr>
        <p:sp>
          <p:nvSpPr>
            <p:cNvPr id="87" name="Google Shape;87;p17"/>
            <p:cNvSpPr txBox="1"/>
            <p:nvPr/>
          </p:nvSpPr>
          <p:spPr>
            <a:xfrm>
              <a:off x="286200" y="4806725"/>
              <a:ext cx="1341900" cy="27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88" name="Google Shape;88;p17"/>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89" name="Google Shape;89;p17"/>
          <p:cNvSpPr txBox="1"/>
          <p:nvPr/>
        </p:nvSpPr>
        <p:spPr>
          <a:xfrm>
            <a:off x="1628100" y="3343000"/>
            <a:ext cx="7093500" cy="867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Poppins"/>
                <a:ea typeface="Poppins"/>
                <a:cs typeface="Poppins"/>
                <a:sym typeface="Poppins"/>
              </a:rPr>
              <a:t>In a strong financial system, crisis management comes after risk prediction. The main goal of risk prediction is to use financial data, like business statements and customer transaction records, to foresee business performance or credit risk and minimize potential losses.</a:t>
            </a:r>
            <a:endParaRPr sz="1200">
              <a:solidFill>
                <a:schemeClr val="dk2"/>
              </a:solidFill>
              <a:latin typeface="Poppins"/>
              <a:ea typeface="Poppins"/>
              <a:cs typeface="Poppins"/>
              <a:sym typeface="Poppins"/>
            </a:endParaRPr>
          </a:p>
        </p:txBody>
      </p:sp>
      <p:sp>
        <p:nvSpPr>
          <p:cNvPr id="90" name="Google Shape;90;p17"/>
          <p:cNvSpPr txBox="1"/>
          <p:nvPr/>
        </p:nvSpPr>
        <p:spPr>
          <a:xfrm>
            <a:off x="8758900" y="4860275"/>
            <a:ext cx="2685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4</a:t>
            </a:r>
            <a:endParaRPr sz="900">
              <a:solidFill>
                <a:schemeClr val="dk2"/>
              </a:solidFill>
              <a:latin typeface="Poppins Light"/>
              <a:ea typeface="Poppins Light"/>
              <a:cs typeface="Poppins Light"/>
              <a:sym typeface="Poppins Light"/>
            </a:endParaRPr>
          </a:p>
        </p:txBody>
      </p:sp>
      <p:sp>
        <p:nvSpPr>
          <p:cNvPr id="91" name="Google Shape;91;p17"/>
          <p:cNvSpPr txBox="1"/>
          <p:nvPr/>
        </p:nvSpPr>
        <p:spPr>
          <a:xfrm>
            <a:off x="225450" y="191000"/>
            <a:ext cx="8739300" cy="53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Taiwan's Debt Crisis: </a:t>
            </a:r>
            <a:r>
              <a:rPr lang="en" sz="1800">
                <a:solidFill>
                  <a:schemeClr val="dk2"/>
                </a:solidFill>
                <a:latin typeface="Poppins Medium"/>
                <a:ea typeface="Poppins Medium"/>
                <a:cs typeface="Poppins Medium"/>
                <a:sym typeface="Poppins Medium"/>
              </a:rPr>
              <a:t>Uncovering the Root Causes</a:t>
            </a:r>
            <a:endParaRPr sz="1800">
              <a:solidFill>
                <a:schemeClr val="dk2"/>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18"/>
          <p:cNvGrpSpPr/>
          <p:nvPr/>
        </p:nvGrpSpPr>
        <p:grpSpPr>
          <a:xfrm>
            <a:off x="0" y="4806725"/>
            <a:ext cx="1628100" cy="277200"/>
            <a:chOff x="0" y="4806725"/>
            <a:chExt cx="1628100" cy="277200"/>
          </a:xfrm>
        </p:grpSpPr>
        <p:sp>
          <p:nvSpPr>
            <p:cNvPr id="97" name="Google Shape;97;p18"/>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98" name="Google Shape;98;p18"/>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99" name="Google Shape;99;p18"/>
          <p:cNvSpPr txBox="1"/>
          <p:nvPr/>
        </p:nvSpPr>
        <p:spPr>
          <a:xfrm>
            <a:off x="225450" y="131025"/>
            <a:ext cx="8694600" cy="53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Credit Cardholder Transaction Data: </a:t>
            </a:r>
            <a:r>
              <a:rPr lang="en" sz="1800">
                <a:solidFill>
                  <a:schemeClr val="dk2"/>
                </a:solidFill>
                <a:latin typeface="Poppins Medium"/>
                <a:ea typeface="Poppins Medium"/>
                <a:cs typeface="Poppins Medium"/>
                <a:sym typeface="Poppins Medium"/>
              </a:rPr>
              <a:t>A Comprehensive Overview</a:t>
            </a:r>
            <a:endParaRPr sz="1800">
              <a:solidFill>
                <a:schemeClr val="dk2"/>
              </a:solidFill>
              <a:latin typeface="Poppins Medium"/>
              <a:ea typeface="Poppins Medium"/>
              <a:cs typeface="Poppins Medium"/>
              <a:sym typeface="Poppins Medium"/>
            </a:endParaRPr>
          </a:p>
        </p:txBody>
      </p:sp>
      <p:sp>
        <p:nvSpPr>
          <p:cNvPr id="100" name="Google Shape;100;p18"/>
          <p:cNvSpPr txBox="1"/>
          <p:nvPr/>
        </p:nvSpPr>
        <p:spPr>
          <a:xfrm>
            <a:off x="8758900" y="4860275"/>
            <a:ext cx="2685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5</a:t>
            </a:r>
            <a:endParaRPr sz="900">
              <a:solidFill>
                <a:schemeClr val="dk2"/>
              </a:solidFill>
              <a:latin typeface="Poppins Light"/>
              <a:ea typeface="Poppins Light"/>
              <a:cs typeface="Poppins Light"/>
              <a:sym typeface="Poppins Light"/>
            </a:endParaRPr>
          </a:p>
        </p:txBody>
      </p:sp>
      <p:sp>
        <p:nvSpPr>
          <p:cNvPr id="101" name="Google Shape;101;p18"/>
          <p:cNvSpPr txBox="1"/>
          <p:nvPr/>
        </p:nvSpPr>
        <p:spPr>
          <a:xfrm>
            <a:off x="225450" y="727700"/>
            <a:ext cx="8516700" cy="120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Poppins"/>
                <a:ea typeface="Poppins"/>
                <a:cs typeface="Poppins"/>
                <a:sym typeface="Poppins"/>
              </a:rPr>
              <a:t>This dataset consists of transaction records from Taiwanese individuals in October 2005, acquired from a major bank (a cash and credit card issuer). The dataset includes 30,000 observations, categorized as either default or non-default, which will be processed for analysis.</a:t>
            </a:r>
            <a:endParaRPr sz="1200">
              <a:solidFill>
                <a:schemeClr val="dk2"/>
              </a:solidFill>
              <a:latin typeface="Poppins"/>
              <a:ea typeface="Poppins"/>
              <a:cs typeface="Poppins"/>
              <a:sym typeface="Poppins"/>
            </a:endParaRPr>
          </a:p>
          <a:p>
            <a:pPr indent="0" lvl="0" marL="0" rtl="0" algn="just">
              <a:spcBef>
                <a:spcPts val="0"/>
              </a:spcBef>
              <a:spcAft>
                <a:spcPts val="0"/>
              </a:spcAft>
              <a:buNone/>
            </a:pPr>
            <a:r>
              <a:t/>
            </a:r>
            <a:endParaRPr sz="1200">
              <a:solidFill>
                <a:schemeClr val="dk2"/>
              </a:solidFill>
              <a:latin typeface="Poppins"/>
              <a:ea typeface="Poppins"/>
              <a:cs typeface="Poppins"/>
              <a:sym typeface="Poppins"/>
            </a:endParaRPr>
          </a:p>
          <a:p>
            <a:pPr indent="0" lvl="0" marL="0" rtl="0" algn="just">
              <a:spcBef>
                <a:spcPts val="0"/>
              </a:spcBef>
              <a:spcAft>
                <a:spcPts val="0"/>
              </a:spcAft>
              <a:buNone/>
            </a:pPr>
            <a:r>
              <a:rPr lang="en" sz="1200">
                <a:solidFill>
                  <a:schemeClr val="dk2"/>
                </a:solidFill>
                <a:latin typeface="Poppins"/>
                <a:ea typeface="Poppins"/>
                <a:cs typeface="Poppins"/>
                <a:sym typeface="Poppins"/>
              </a:rPr>
              <a:t>Dataset was obtained from the </a:t>
            </a:r>
            <a:r>
              <a:rPr lang="en" sz="1200" u="sng">
                <a:solidFill>
                  <a:schemeClr val="hlink"/>
                </a:solidFill>
                <a:latin typeface="Poppins"/>
                <a:ea typeface="Poppins"/>
                <a:cs typeface="Poppins"/>
                <a:sym typeface="Poppins"/>
                <a:hlinkClick r:id="rId3"/>
              </a:rPr>
              <a:t>UC Irvine Machine Learning Repository</a:t>
            </a:r>
            <a:r>
              <a:rPr lang="en" sz="1200">
                <a:solidFill>
                  <a:schemeClr val="dk2"/>
                </a:solidFill>
                <a:latin typeface="Poppins"/>
                <a:ea typeface="Poppins"/>
                <a:cs typeface="Poppins"/>
                <a:sym typeface="Poppins"/>
              </a:rPr>
              <a:t> (donated on 1/25/2016) and consists of 25 variables as follows:</a:t>
            </a:r>
            <a:endParaRPr sz="1200">
              <a:solidFill>
                <a:schemeClr val="dk2"/>
              </a:solidFill>
              <a:latin typeface="Poppins"/>
              <a:ea typeface="Poppins"/>
              <a:cs typeface="Poppins"/>
              <a:sym typeface="Poppins"/>
            </a:endParaRPr>
          </a:p>
        </p:txBody>
      </p:sp>
      <p:graphicFrame>
        <p:nvGraphicFramePr>
          <p:cNvPr id="102" name="Google Shape;102;p18"/>
          <p:cNvGraphicFramePr/>
          <p:nvPr/>
        </p:nvGraphicFramePr>
        <p:xfrm>
          <a:off x="272700" y="2243363"/>
          <a:ext cx="3000000" cy="3000000"/>
        </p:xfrm>
        <a:graphic>
          <a:graphicData uri="http://schemas.openxmlformats.org/drawingml/2006/table">
            <a:tbl>
              <a:tblPr>
                <a:noFill/>
                <a:tableStyleId>{584DA5FA-98CC-42BE-899A-74BD2422B752}</a:tableStyleId>
              </a:tblPr>
              <a:tblGrid>
                <a:gridCol w="814500"/>
                <a:gridCol w="2351700"/>
              </a:tblGrid>
              <a:tr h="179500">
                <a:tc>
                  <a:txBody>
                    <a:bodyPr/>
                    <a:lstStyle/>
                    <a:p>
                      <a:pPr indent="0" lvl="0" marL="0" rtl="0" algn="ctr">
                        <a:spcBef>
                          <a:spcPts val="0"/>
                        </a:spcBef>
                        <a:spcAft>
                          <a:spcPts val="0"/>
                        </a:spcAft>
                        <a:buNone/>
                      </a:pPr>
                      <a:r>
                        <a:rPr b="1" lang="en" sz="800">
                          <a:latin typeface="Poppins"/>
                          <a:ea typeface="Poppins"/>
                          <a:cs typeface="Poppins"/>
                          <a:sym typeface="Poppins"/>
                        </a:rPr>
                        <a:t>Variable</a:t>
                      </a:r>
                      <a:endParaRPr b="1" sz="8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800">
                          <a:latin typeface="Poppins"/>
                          <a:ea typeface="Poppins"/>
                          <a:cs typeface="Poppins"/>
                          <a:sym typeface="Poppins"/>
                        </a:rPr>
                        <a:t>Description</a:t>
                      </a:r>
                      <a:endParaRPr b="1" sz="8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240400">
                <a:tc>
                  <a:txBody>
                    <a:bodyPr/>
                    <a:lstStyle/>
                    <a:p>
                      <a:pPr indent="0" lvl="0" marL="0" rtl="0" algn="l">
                        <a:spcBef>
                          <a:spcPts val="0"/>
                        </a:spcBef>
                        <a:spcAft>
                          <a:spcPts val="0"/>
                        </a:spcAft>
                        <a:buNone/>
                      </a:pPr>
                      <a:r>
                        <a:rPr lang="en" sz="800">
                          <a:latin typeface="Poppins Light"/>
                          <a:ea typeface="Poppins Light"/>
                          <a:cs typeface="Poppins Light"/>
                          <a:sym typeface="Poppins Light"/>
                        </a:rPr>
                        <a:t>ID</a:t>
                      </a:r>
                      <a:endParaRPr sz="800">
                        <a:latin typeface="Poppins Light"/>
                        <a:ea typeface="Poppins Light"/>
                        <a:cs typeface="Poppins Light"/>
                        <a:sym typeface="Poppins Light"/>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Unique number of each clients</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03" name="Google Shape;103;p18"/>
          <p:cNvGraphicFramePr/>
          <p:nvPr/>
        </p:nvGraphicFramePr>
        <p:xfrm>
          <a:off x="272700" y="3267750"/>
          <a:ext cx="3000000" cy="3000000"/>
        </p:xfrm>
        <a:graphic>
          <a:graphicData uri="http://schemas.openxmlformats.org/drawingml/2006/table">
            <a:tbl>
              <a:tblPr>
                <a:noFill/>
                <a:tableStyleId>{584DA5FA-98CC-42BE-899A-74BD2422B752}</a:tableStyleId>
              </a:tblPr>
              <a:tblGrid>
                <a:gridCol w="814500"/>
                <a:gridCol w="2351700"/>
              </a:tblGrid>
              <a:tr h="248450">
                <a:tc>
                  <a:txBody>
                    <a:bodyPr/>
                    <a:lstStyle/>
                    <a:p>
                      <a:pPr indent="0" lvl="0" marL="0" marR="0" rtl="0" algn="ctr">
                        <a:lnSpc>
                          <a:spcPct val="100000"/>
                        </a:lnSpc>
                        <a:spcBef>
                          <a:spcPts val="0"/>
                        </a:spcBef>
                        <a:spcAft>
                          <a:spcPts val="0"/>
                        </a:spcAft>
                        <a:buNone/>
                      </a:pPr>
                      <a:r>
                        <a:rPr b="1" lang="en" sz="800">
                          <a:latin typeface="Poppins"/>
                          <a:ea typeface="Poppins"/>
                          <a:cs typeface="Poppins"/>
                          <a:sym typeface="Poppins"/>
                        </a:rPr>
                        <a:t>Variable</a:t>
                      </a:r>
                      <a:endParaRPr b="1" sz="8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 sz="800">
                          <a:latin typeface="Poppins"/>
                          <a:ea typeface="Poppins"/>
                          <a:cs typeface="Poppins"/>
                          <a:sym typeface="Poppins"/>
                        </a:rPr>
                        <a:t>Description</a:t>
                      </a:r>
                      <a:endParaRPr b="1" sz="8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248450">
                <a:tc>
                  <a:txBody>
                    <a:bodyPr/>
                    <a:lstStyle/>
                    <a:p>
                      <a:pPr indent="0" lvl="0" marL="0" rtl="0" algn="l">
                        <a:spcBef>
                          <a:spcPts val="0"/>
                        </a:spcBef>
                        <a:spcAft>
                          <a:spcPts val="0"/>
                        </a:spcAft>
                        <a:buNone/>
                      </a:pPr>
                      <a:r>
                        <a:rPr lang="en" sz="800">
                          <a:latin typeface="Poppins Light"/>
                          <a:ea typeface="Poppins Light"/>
                          <a:cs typeface="Poppins Light"/>
                          <a:sym typeface="Poppins Light"/>
                        </a:rPr>
                        <a:t>SEX</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Gender of clients</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8450">
                <a:tc>
                  <a:txBody>
                    <a:bodyPr/>
                    <a:lstStyle/>
                    <a:p>
                      <a:pPr indent="0" lvl="0" marL="0" rtl="0" algn="l">
                        <a:spcBef>
                          <a:spcPts val="0"/>
                        </a:spcBef>
                        <a:spcAft>
                          <a:spcPts val="0"/>
                        </a:spcAft>
                        <a:buNone/>
                      </a:pPr>
                      <a:r>
                        <a:rPr lang="en" sz="800">
                          <a:latin typeface="Poppins Light"/>
                          <a:ea typeface="Poppins Light"/>
                          <a:cs typeface="Poppins Light"/>
                          <a:sym typeface="Poppins Light"/>
                        </a:rPr>
                        <a:t>EDUCATION</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Highest level of education</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8450">
                <a:tc>
                  <a:txBody>
                    <a:bodyPr/>
                    <a:lstStyle/>
                    <a:p>
                      <a:pPr indent="0" lvl="0" marL="0" rtl="0" algn="l">
                        <a:spcBef>
                          <a:spcPts val="0"/>
                        </a:spcBef>
                        <a:spcAft>
                          <a:spcPts val="0"/>
                        </a:spcAft>
                        <a:buNone/>
                      </a:pPr>
                      <a:r>
                        <a:rPr lang="en" sz="800">
                          <a:latin typeface="Poppins Light"/>
                          <a:ea typeface="Poppins Light"/>
                          <a:cs typeface="Poppins Light"/>
                          <a:sym typeface="Poppins Light"/>
                        </a:rPr>
                        <a:t>MARRIAGE</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Marital status</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8450">
                <a:tc>
                  <a:txBody>
                    <a:bodyPr/>
                    <a:lstStyle/>
                    <a:p>
                      <a:pPr indent="0" lvl="0" marL="0" rtl="0" algn="l">
                        <a:spcBef>
                          <a:spcPts val="0"/>
                        </a:spcBef>
                        <a:spcAft>
                          <a:spcPts val="0"/>
                        </a:spcAft>
                        <a:buNone/>
                      </a:pPr>
                      <a:r>
                        <a:rPr lang="en" sz="800">
                          <a:latin typeface="Poppins Light"/>
                          <a:ea typeface="Poppins Light"/>
                          <a:cs typeface="Poppins Light"/>
                          <a:sym typeface="Poppins Light"/>
                        </a:rPr>
                        <a:t>AGE</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Age in years</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4" name="Google Shape;104;p18"/>
          <p:cNvSpPr txBox="1"/>
          <p:nvPr/>
        </p:nvSpPr>
        <p:spPr>
          <a:xfrm>
            <a:off x="225450" y="3055350"/>
            <a:ext cx="2612100" cy="212400"/>
          </a:xfrm>
          <a:prstGeom prst="rect">
            <a:avLst/>
          </a:prstGeom>
          <a:noFill/>
          <a:ln>
            <a:noFill/>
          </a:ln>
        </p:spPr>
        <p:txBody>
          <a:bodyPr anchorCtr="0" anchor="ctr" bIns="91425" lIns="91425" spcFirstLastPara="1" rIns="91425" wrap="square" tIns="91425">
            <a:noAutofit/>
          </a:bodyPr>
          <a:lstStyle/>
          <a:p>
            <a:pPr indent="-57150" lvl="0" marL="0" rtl="0" algn="l">
              <a:spcBef>
                <a:spcPts val="0"/>
              </a:spcBef>
              <a:spcAft>
                <a:spcPts val="0"/>
              </a:spcAft>
              <a:buNone/>
            </a:pPr>
            <a:r>
              <a:rPr lang="en" sz="900">
                <a:solidFill>
                  <a:schemeClr val="dk2"/>
                </a:solidFill>
                <a:latin typeface="Poppins Medium"/>
                <a:ea typeface="Poppins Medium"/>
                <a:cs typeface="Poppins Medium"/>
                <a:sym typeface="Poppins Medium"/>
              </a:rPr>
              <a:t>3. Demographic variables</a:t>
            </a:r>
            <a:endParaRPr sz="900">
              <a:solidFill>
                <a:schemeClr val="dk2"/>
              </a:solidFill>
              <a:latin typeface="Poppins Medium"/>
              <a:ea typeface="Poppins Medium"/>
              <a:cs typeface="Poppins Medium"/>
              <a:sym typeface="Poppins Medium"/>
            </a:endParaRPr>
          </a:p>
        </p:txBody>
      </p:sp>
      <p:sp>
        <p:nvSpPr>
          <p:cNvPr id="105" name="Google Shape;105;p18"/>
          <p:cNvSpPr txBox="1"/>
          <p:nvPr/>
        </p:nvSpPr>
        <p:spPr>
          <a:xfrm>
            <a:off x="272700" y="2030975"/>
            <a:ext cx="2612100" cy="212400"/>
          </a:xfrm>
          <a:prstGeom prst="rect">
            <a:avLst/>
          </a:prstGeom>
          <a:noFill/>
          <a:ln>
            <a:noFill/>
          </a:ln>
        </p:spPr>
        <p:txBody>
          <a:bodyPr anchorCtr="0" anchor="ctr" bIns="91425" lIns="91425" spcFirstLastPara="1" rIns="91425" wrap="square" tIns="91425">
            <a:noAutofit/>
          </a:bodyPr>
          <a:lstStyle/>
          <a:p>
            <a:pPr indent="-114300" lvl="0" marL="57150" rtl="0" algn="l">
              <a:spcBef>
                <a:spcPts val="0"/>
              </a:spcBef>
              <a:spcAft>
                <a:spcPts val="0"/>
              </a:spcAft>
              <a:buClr>
                <a:schemeClr val="dk2"/>
              </a:buClr>
              <a:buSzPts val="900"/>
              <a:buFont typeface="Poppins Medium"/>
              <a:buAutoNum type="arabicPeriod"/>
            </a:pPr>
            <a:r>
              <a:rPr lang="en" sz="900">
                <a:solidFill>
                  <a:schemeClr val="dk2"/>
                </a:solidFill>
                <a:latin typeface="Poppins Medium"/>
                <a:ea typeface="Poppins Medium"/>
                <a:cs typeface="Poppins Medium"/>
                <a:sym typeface="Poppins Medium"/>
              </a:rPr>
              <a:t>Key</a:t>
            </a:r>
            <a:r>
              <a:rPr lang="en" sz="900">
                <a:solidFill>
                  <a:schemeClr val="dk2"/>
                </a:solidFill>
                <a:latin typeface="Poppins Medium"/>
                <a:ea typeface="Poppins Medium"/>
                <a:cs typeface="Poppins Medium"/>
                <a:sym typeface="Poppins Medium"/>
              </a:rPr>
              <a:t> variable</a:t>
            </a:r>
            <a:endParaRPr sz="900">
              <a:solidFill>
                <a:schemeClr val="dk2"/>
              </a:solidFill>
              <a:latin typeface="Poppins Medium"/>
              <a:ea typeface="Poppins Medium"/>
              <a:cs typeface="Poppins Medium"/>
              <a:sym typeface="Poppins Medium"/>
            </a:endParaRPr>
          </a:p>
        </p:txBody>
      </p:sp>
      <p:sp>
        <p:nvSpPr>
          <p:cNvPr id="106" name="Google Shape;106;p18"/>
          <p:cNvSpPr txBox="1"/>
          <p:nvPr/>
        </p:nvSpPr>
        <p:spPr>
          <a:xfrm>
            <a:off x="4544525" y="2030975"/>
            <a:ext cx="2612100" cy="212400"/>
          </a:xfrm>
          <a:prstGeom prst="rect">
            <a:avLst/>
          </a:prstGeom>
          <a:noFill/>
          <a:ln>
            <a:noFill/>
          </a:ln>
        </p:spPr>
        <p:txBody>
          <a:bodyPr anchorCtr="0" anchor="ctr" bIns="91425" lIns="91425" spcFirstLastPara="1" rIns="91425" wrap="square" tIns="91425">
            <a:noAutofit/>
          </a:bodyPr>
          <a:lstStyle/>
          <a:p>
            <a:pPr indent="-57150" lvl="0" marL="0" rtl="0" algn="l">
              <a:spcBef>
                <a:spcPts val="0"/>
              </a:spcBef>
              <a:spcAft>
                <a:spcPts val="0"/>
              </a:spcAft>
              <a:buNone/>
            </a:pPr>
            <a:r>
              <a:rPr lang="en" sz="900">
                <a:solidFill>
                  <a:schemeClr val="dk2"/>
                </a:solidFill>
                <a:latin typeface="Poppins Medium"/>
                <a:ea typeface="Poppins Medium"/>
                <a:cs typeface="Poppins Medium"/>
                <a:sym typeface="Poppins Medium"/>
              </a:rPr>
              <a:t>2. Payment history variables</a:t>
            </a:r>
            <a:endParaRPr sz="900">
              <a:solidFill>
                <a:schemeClr val="dk2"/>
              </a:solidFill>
              <a:latin typeface="Poppins Medium"/>
              <a:ea typeface="Poppins Medium"/>
              <a:cs typeface="Poppins Medium"/>
              <a:sym typeface="Poppins Medium"/>
            </a:endParaRPr>
          </a:p>
        </p:txBody>
      </p:sp>
      <p:graphicFrame>
        <p:nvGraphicFramePr>
          <p:cNvPr id="107" name="Google Shape;107;p18"/>
          <p:cNvGraphicFramePr/>
          <p:nvPr/>
        </p:nvGraphicFramePr>
        <p:xfrm>
          <a:off x="4544525" y="2243375"/>
          <a:ext cx="3000000" cy="3000000"/>
        </p:xfrm>
        <a:graphic>
          <a:graphicData uri="http://schemas.openxmlformats.org/drawingml/2006/table">
            <a:tbl>
              <a:tblPr>
                <a:noFill/>
                <a:tableStyleId>{584DA5FA-98CC-42BE-899A-74BD2422B752}</a:tableStyleId>
              </a:tblPr>
              <a:tblGrid>
                <a:gridCol w="814500"/>
                <a:gridCol w="2351700"/>
              </a:tblGrid>
              <a:tr h="258225">
                <a:tc>
                  <a:txBody>
                    <a:bodyPr/>
                    <a:lstStyle/>
                    <a:p>
                      <a:pPr indent="0" lvl="0" marL="0" marR="0" rtl="0" algn="ctr">
                        <a:lnSpc>
                          <a:spcPct val="100000"/>
                        </a:lnSpc>
                        <a:spcBef>
                          <a:spcPts val="0"/>
                        </a:spcBef>
                        <a:spcAft>
                          <a:spcPts val="0"/>
                        </a:spcAft>
                        <a:buNone/>
                      </a:pPr>
                      <a:r>
                        <a:rPr b="1" lang="en" sz="800">
                          <a:latin typeface="Poppins"/>
                          <a:ea typeface="Poppins"/>
                          <a:cs typeface="Poppins"/>
                          <a:sym typeface="Poppins"/>
                        </a:rPr>
                        <a:t>Variables</a:t>
                      </a:r>
                      <a:endParaRPr b="1" sz="8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 sz="800">
                          <a:latin typeface="Poppins"/>
                          <a:ea typeface="Poppins"/>
                          <a:cs typeface="Poppins"/>
                          <a:sym typeface="Poppins"/>
                        </a:rPr>
                        <a:t>Description</a:t>
                      </a:r>
                      <a:endParaRPr b="1" sz="8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PAY_1</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Repayment status in September</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PAY_2</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Repayment status in August</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ctr">
                        <a:spcBef>
                          <a:spcPts val="0"/>
                        </a:spcBef>
                        <a:spcAft>
                          <a:spcPts val="0"/>
                        </a:spcAft>
                        <a:buNone/>
                      </a:pPr>
                      <a:r>
                        <a:rPr lang="en" sz="800">
                          <a:latin typeface="Poppins Light"/>
                          <a:ea typeface="Poppins Light"/>
                          <a:cs typeface="Poppins Light"/>
                          <a:sym typeface="Poppins Light"/>
                        </a:rPr>
                        <a:t>………</a:t>
                      </a:r>
                      <a:endParaRPr sz="800">
                        <a:latin typeface="Poppins Light"/>
                        <a:ea typeface="Poppins Light"/>
                        <a:cs typeface="Poppins Light"/>
                        <a:sym typeface="Poppins Light"/>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Poppins Light"/>
                          <a:ea typeface="Poppins Light"/>
                          <a:cs typeface="Poppins Light"/>
                          <a:sym typeface="Poppins Light"/>
                        </a:rPr>
                        <a:t>………………………………</a:t>
                      </a:r>
                      <a:endParaRPr sz="800">
                        <a:latin typeface="Poppins Light"/>
                        <a:ea typeface="Poppins Light"/>
                        <a:cs typeface="Poppins Light"/>
                        <a:sym typeface="Poppi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PAY_6</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Repayment status in April</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08" name="Google Shape;108;p18"/>
          <p:cNvGraphicFramePr/>
          <p:nvPr/>
        </p:nvGraphicFramePr>
        <p:xfrm>
          <a:off x="4544525" y="4123700"/>
          <a:ext cx="3000000" cy="3000000"/>
        </p:xfrm>
        <a:graphic>
          <a:graphicData uri="http://schemas.openxmlformats.org/drawingml/2006/table">
            <a:tbl>
              <a:tblPr>
                <a:noFill/>
                <a:tableStyleId>{584DA5FA-98CC-42BE-899A-74BD2422B752}</a:tableStyleId>
              </a:tblPr>
              <a:tblGrid>
                <a:gridCol w="814500"/>
                <a:gridCol w="2351700"/>
              </a:tblGrid>
              <a:tr h="248450">
                <a:tc>
                  <a:txBody>
                    <a:bodyPr/>
                    <a:lstStyle/>
                    <a:p>
                      <a:pPr indent="0" lvl="0" marL="0" marR="0" rtl="0" algn="ctr">
                        <a:lnSpc>
                          <a:spcPct val="100000"/>
                        </a:lnSpc>
                        <a:spcBef>
                          <a:spcPts val="0"/>
                        </a:spcBef>
                        <a:spcAft>
                          <a:spcPts val="0"/>
                        </a:spcAft>
                        <a:buNone/>
                      </a:pPr>
                      <a:r>
                        <a:rPr b="1" lang="en" sz="800">
                          <a:latin typeface="Poppins"/>
                          <a:ea typeface="Poppins"/>
                          <a:cs typeface="Poppins"/>
                          <a:sym typeface="Poppins"/>
                        </a:rPr>
                        <a:t>Variable</a:t>
                      </a:r>
                      <a:endParaRPr b="1" sz="8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 sz="800">
                          <a:latin typeface="Poppins"/>
                          <a:ea typeface="Poppins"/>
                          <a:cs typeface="Poppins"/>
                          <a:sym typeface="Poppins"/>
                        </a:rPr>
                        <a:t>Description</a:t>
                      </a:r>
                      <a:endParaRPr b="1" sz="8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248450">
                <a:tc>
                  <a:txBody>
                    <a:bodyPr/>
                    <a:lstStyle/>
                    <a:p>
                      <a:pPr indent="0" lvl="0" marL="0" rtl="0" algn="l">
                        <a:spcBef>
                          <a:spcPts val="0"/>
                        </a:spcBef>
                        <a:spcAft>
                          <a:spcPts val="0"/>
                        </a:spcAft>
                        <a:buNone/>
                      </a:pPr>
                      <a:r>
                        <a:rPr lang="en" sz="800">
                          <a:latin typeface="Poppins Light"/>
                          <a:ea typeface="Poppins Light"/>
                          <a:cs typeface="Poppins Light"/>
                          <a:sym typeface="Poppins Light"/>
                        </a:rPr>
                        <a:t>LIMIT_BAL</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Amount of given credit</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9" name="Google Shape;109;p18"/>
          <p:cNvSpPr txBox="1"/>
          <p:nvPr/>
        </p:nvSpPr>
        <p:spPr>
          <a:xfrm>
            <a:off x="4544525" y="3911300"/>
            <a:ext cx="2612100" cy="212400"/>
          </a:xfrm>
          <a:prstGeom prst="rect">
            <a:avLst/>
          </a:prstGeom>
          <a:noFill/>
          <a:ln>
            <a:noFill/>
          </a:ln>
        </p:spPr>
        <p:txBody>
          <a:bodyPr anchorCtr="0" anchor="ctr" bIns="91425" lIns="91425" spcFirstLastPara="1" rIns="91425" wrap="square" tIns="91425">
            <a:noAutofit/>
          </a:bodyPr>
          <a:lstStyle/>
          <a:p>
            <a:pPr indent="-57150" lvl="0" marL="0" rtl="0" algn="l">
              <a:spcBef>
                <a:spcPts val="0"/>
              </a:spcBef>
              <a:spcAft>
                <a:spcPts val="0"/>
              </a:spcAft>
              <a:buNone/>
            </a:pPr>
            <a:r>
              <a:rPr lang="en" sz="900">
                <a:solidFill>
                  <a:schemeClr val="dk2"/>
                </a:solidFill>
                <a:latin typeface="Poppins Medium"/>
                <a:ea typeface="Poppins Medium"/>
                <a:cs typeface="Poppins Medium"/>
                <a:sym typeface="Poppins Medium"/>
              </a:rPr>
              <a:t>4. Credit limit</a:t>
            </a:r>
            <a:r>
              <a:rPr lang="en" sz="900">
                <a:solidFill>
                  <a:schemeClr val="dk2"/>
                </a:solidFill>
                <a:latin typeface="Poppins Medium"/>
                <a:ea typeface="Poppins Medium"/>
                <a:cs typeface="Poppins Medium"/>
                <a:sym typeface="Poppins Medium"/>
              </a:rPr>
              <a:t> variable</a:t>
            </a:r>
            <a:endParaRPr sz="900">
              <a:solidFill>
                <a:schemeClr val="dk2"/>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aphicFrame>
        <p:nvGraphicFramePr>
          <p:cNvPr id="114" name="Google Shape;114;p19"/>
          <p:cNvGraphicFramePr/>
          <p:nvPr/>
        </p:nvGraphicFramePr>
        <p:xfrm>
          <a:off x="510850" y="1043475"/>
          <a:ext cx="3000000" cy="3000000"/>
        </p:xfrm>
        <a:graphic>
          <a:graphicData uri="http://schemas.openxmlformats.org/drawingml/2006/table">
            <a:tbl>
              <a:tblPr>
                <a:noFill/>
                <a:tableStyleId>{584DA5FA-98CC-42BE-899A-74BD2422B752}</a:tableStyleId>
              </a:tblPr>
              <a:tblGrid>
                <a:gridCol w="814500"/>
                <a:gridCol w="2351700"/>
              </a:tblGrid>
              <a:tr h="258225">
                <a:tc>
                  <a:txBody>
                    <a:bodyPr/>
                    <a:lstStyle/>
                    <a:p>
                      <a:pPr indent="0" lvl="0" marL="0" rtl="0" algn="ctr">
                        <a:spcBef>
                          <a:spcPts val="0"/>
                        </a:spcBef>
                        <a:spcAft>
                          <a:spcPts val="0"/>
                        </a:spcAft>
                        <a:buNone/>
                      </a:pPr>
                      <a:r>
                        <a:rPr b="1" lang="en" sz="800">
                          <a:latin typeface="Poppins"/>
                          <a:ea typeface="Poppins"/>
                          <a:cs typeface="Poppins"/>
                          <a:sym typeface="Poppins"/>
                        </a:rPr>
                        <a:t>Variables</a:t>
                      </a:r>
                      <a:endParaRPr b="1" sz="8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800">
                          <a:latin typeface="Poppins"/>
                          <a:ea typeface="Poppins"/>
                          <a:cs typeface="Poppins"/>
                          <a:sym typeface="Poppins"/>
                        </a:rPr>
                        <a:t>Description</a:t>
                      </a:r>
                      <a:endParaRPr b="1" sz="8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BILL_AMT1</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Amount of bill statement </a:t>
                      </a:r>
                      <a:r>
                        <a:rPr lang="en" sz="800">
                          <a:latin typeface="Poppins Light"/>
                          <a:ea typeface="Poppins Light"/>
                          <a:cs typeface="Poppins Light"/>
                          <a:sym typeface="Poppins Light"/>
                        </a:rPr>
                        <a:t>in September</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BILL_AMT2</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chemeClr val="dk1"/>
                          </a:solidFill>
                          <a:latin typeface="Poppins Light"/>
                          <a:ea typeface="Poppins Light"/>
                          <a:cs typeface="Poppins Light"/>
                          <a:sym typeface="Poppins Light"/>
                        </a:rPr>
                        <a:t>Amount of bill statement</a:t>
                      </a:r>
                      <a:r>
                        <a:rPr lang="en" sz="800">
                          <a:latin typeface="Poppins Light"/>
                          <a:ea typeface="Poppins Light"/>
                          <a:cs typeface="Poppins Light"/>
                          <a:sym typeface="Poppins Light"/>
                        </a:rPr>
                        <a:t> in August</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ctr">
                        <a:spcBef>
                          <a:spcPts val="0"/>
                        </a:spcBef>
                        <a:spcAft>
                          <a:spcPts val="0"/>
                        </a:spcAft>
                        <a:buNone/>
                      </a:pPr>
                      <a:r>
                        <a:rPr lang="en" sz="800">
                          <a:latin typeface="Poppins Light"/>
                          <a:ea typeface="Poppins Light"/>
                          <a:cs typeface="Poppins Light"/>
                          <a:sym typeface="Poppins Light"/>
                        </a:rPr>
                        <a:t>………</a:t>
                      </a:r>
                      <a:endParaRPr sz="800">
                        <a:latin typeface="Poppins Light"/>
                        <a:ea typeface="Poppins Light"/>
                        <a:cs typeface="Poppins Light"/>
                        <a:sym typeface="Poppins Light"/>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Poppins Light"/>
                          <a:ea typeface="Poppins Light"/>
                          <a:cs typeface="Poppins Light"/>
                          <a:sym typeface="Poppins Light"/>
                        </a:rPr>
                        <a:t>………………………………</a:t>
                      </a:r>
                      <a:endParaRPr sz="800">
                        <a:latin typeface="Poppins Light"/>
                        <a:ea typeface="Poppins Light"/>
                        <a:cs typeface="Poppins Light"/>
                        <a:sym typeface="Poppi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BILL_AMT6</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chemeClr val="dk1"/>
                          </a:solidFill>
                          <a:latin typeface="Poppins Light"/>
                          <a:ea typeface="Poppins Light"/>
                          <a:cs typeface="Poppins Light"/>
                          <a:sym typeface="Poppins Light"/>
                        </a:rPr>
                        <a:t>Amount of bill statement</a:t>
                      </a:r>
                      <a:r>
                        <a:rPr lang="en" sz="800">
                          <a:latin typeface="Poppins Light"/>
                          <a:ea typeface="Poppins Light"/>
                          <a:cs typeface="Poppins Light"/>
                          <a:sym typeface="Poppins Light"/>
                        </a:rPr>
                        <a:t> in April</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5" name="Google Shape;115;p19"/>
          <p:cNvSpPr txBox="1"/>
          <p:nvPr/>
        </p:nvSpPr>
        <p:spPr>
          <a:xfrm>
            <a:off x="510850" y="831075"/>
            <a:ext cx="2612100" cy="212400"/>
          </a:xfrm>
          <a:prstGeom prst="rect">
            <a:avLst/>
          </a:prstGeom>
          <a:noFill/>
          <a:ln>
            <a:noFill/>
          </a:ln>
        </p:spPr>
        <p:txBody>
          <a:bodyPr anchorCtr="0" anchor="ctr" bIns="91425" lIns="91425" spcFirstLastPara="1" rIns="91425" wrap="square" tIns="91425">
            <a:noAutofit/>
          </a:bodyPr>
          <a:lstStyle/>
          <a:p>
            <a:pPr indent="-57150" lvl="0" marL="0" rtl="0" algn="l">
              <a:spcBef>
                <a:spcPts val="0"/>
              </a:spcBef>
              <a:spcAft>
                <a:spcPts val="0"/>
              </a:spcAft>
              <a:buNone/>
            </a:pPr>
            <a:r>
              <a:rPr lang="en" sz="900">
                <a:solidFill>
                  <a:schemeClr val="dk2"/>
                </a:solidFill>
                <a:latin typeface="Poppins Medium"/>
                <a:ea typeface="Poppins Medium"/>
                <a:cs typeface="Poppins Medium"/>
                <a:sym typeface="Poppins Medium"/>
              </a:rPr>
              <a:t>5. Amount of bill</a:t>
            </a:r>
            <a:r>
              <a:rPr lang="en" sz="900">
                <a:solidFill>
                  <a:schemeClr val="dk2"/>
                </a:solidFill>
                <a:latin typeface="Poppins Medium"/>
                <a:ea typeface="Poppins Medium"/>
                <a:cs typeface="Poppins Medium"/>
                <a:sym typeface="Poppins Medium"/>
              </a:rPr>
              <a:t> variables</a:t>
            </a:r>
            <a:endParaRPr sz="900">
              <a:solidFill>
                <a:schemeClr val="dk2"/>
              </a:solidFill>
              <a:latin typeface="Poppins Medium"/>
              <a:ea typeface="Poppins Medium"/>
              <a:cs typeface="Poppins Medium"/>
              <a:sym typeface="Poppins Medium"/>
            </a:endParaRPr>
          </a:p>
        </p:txBody>
      </p:sp>
      <p:graphicFrame>
        <p:nvGraphicFramePr>
          <p:cNvPr id="116" name="Google Shape;116;p19"/>
          <p:cNvGraphicFramePr/>
          <p:nvPr/>
        </p:nvGraphicFramePr>
        <p:xfrm>
          <a:off x="4092250" y="1043475"/>
          <a:ext cx="3000000" cy="3000000"/>
        </p:xfrm>
        <a:graphic>
          <a:graphicData uri="http://schemas.openxmlformats.org/drawingml/2006/table">
            <a:tbl>
              <a:tblPr>
                <a:noFill/>
                <a:tableStyleId>{584DA5FA-98CC-42BE-899A-74BD2422B752}</a:tableStyleId>
              </a:tblPr>
              <a:tblGrid>
                <a:gridCol w="814500"/>
                <a:gridCol w="2351700"/>
              </a:tblGrid>
              <a:tr h="258225">
                <a:tc>
                  <a:txBody>
                    <a:bodyPr/>
                    <a:lstStyle/>
                    <a:p>
                      <a:pPr indent="0" lvl="0" marL="0" rtl="0" algn="ctr">
                        <a:spcBef>
                          <a:spcPts val="0"/>
                        </a:spcBef>
                        <a:spcAft>
                          <a:spcPts val="0"/>
                        </a:spcAft>
                        <a:buNone/>
                      </a:pPr>
                      <a:r>
                        <a:rPr b="1" lang="en" sz="800">
                          <a:latin typeface="Poppins"/>
                          <a:ea typeface="Poppins"/>
                          <a:cs typeface="Poppins"/>
                          <a:sym typeface="Poppins"/>
                        </a:rPr>
                        <a:t>Variables</a:t>
                      </a:r>
                      <a:endParaRPr b="1" sz="8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800">
                          <a:latin typeface="Poppins"/>
                          <a:ea typeface="Poppins"/>
                          <a:cs typeface="Poppins"/>
                          <a:sym typeface="Poppins"/>
                        </a:rPr>
                        <a:t>Description</a:t>
                      </a:r>
                      <a:endParaRPr b="1" sz="8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PAY</a:t>
                      </a:r>
                      <a:r>
                        <a:rPr lang="en" sz="800">
                          <a:latin typeface="Poppins Light"/>
                          <a:ea typeface="Poppins Light"/>
                          <a:cs typeface="Poppins Light"/>
                          <a:sym typeface="Poppins Light"/>
                        </a:rPr>
                        <a:t>_AMT1</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Amount of prev payment in September</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PAY</a:t>
                      </a:r>
                      <a:r>
                        <a:rPr lang="en" sz="800">
                          <a:latin typeface="Poppins Light"/>
                          <a:ea typeface="Poppins Light"/>
                          <a:cs typeface="Poppins Light"/>
                          <a:sym typeface="Poppins Light"/>
                        </a:rPr>
                        <a:t>_AMT2</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chemeClr val="dk1"/>
                          </a:solidFill>
                          <a:latin typeface="Poppins Light"/>
                          <a:ea typeface="Poppins Light"/>
                          <a:cs typeface="Poppins Light"/>
                          <a:sym typeface="Poppins Light"/>
                        </a:rPr>
                        <a:t>Amount of </a:t>
                      </a:r>
                      <a:r>
                        <a:rPr lang="en" sz="800">
                          <a:solidFill>
                            <a:schemeClr val="dk1"/>
                          </a:solidFill>
                          <a:latin typeface="Poppins Light"/>
                          <a:ea typeface="Poppins Light"/>
                          <a:cs typeface="Poppins Light"/>
                          <a:sym typeface="Poppins Light"/>
                        </a:rPr>
                        <a:t>prev payment</a:t>
                      </a:r>
                      <a:r>
                        <a:rPr lang="en" sz="800">
                          <a:latin typeface="Poppins Light"/>
                          <a:ea typeface="Poppins Light"/>
                          <a:cs typeface="Poppins Light"/>
                          <a:sym typeface="Poppins Light"/>
                        </a:rPr>
                        <a:t> in August</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ctr">
                        <a:spcBef>
                          <a:spcPts val="0"/>
                        </a:spcBef>
                        <a:spcAft>
                          <a:spcPts val="0"/>
                        </a:spcAft>
                        <a:buNone/>
                      </a:pPr>
                      <a:r>
                        <a:rPr lang="en" sz="800">
                          <a:latin typeface="Poppins Light"/>
                          <a:ea typeface="Poppins Light"/>
                          <a:cs typeface="Poppins Light"/>
                          <a:sym typeface="Poppins Light"/>
                        </a:rPr>
                        <a:t>………</a:t>
                      </a:r>
                      <a:endParaRPr sz="800">
                        <a:latin typeface="Poppins Light"/>
                        <a:ea typeface="Poppins Light"/>
                        <a:cs typeface="Poppins Light"/>
                        <a:sym typeface="Poppins Light"/>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Poppins Light"/>
                          <a:ea typeface="Poppins Light"/>
                          <a:cs typeface="Poppins Light"/>
                          <a:sym typeface="Poppins Light"/>
                        </a:rPr>
                        <a:t>………………………………</a:t>
                      </a:r>
                      <a:endParaRPr sz="800">
                        <a:latin typeface="Poppins Light"/>
                        <a:ea typeface="Poppins Light"/>
                        <a:cs typeface="Poppins Light"/>
                        <a:sym typeface="Poppi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225">
                <a:tc>
                  <a:txBody>
                    <a:bodyPr/>
                    <a:lstStyle/>
                    <a:p>
                      <a:pPr indent="0" lvl="0" marL="0" rtl="0" algn="l">
                        <a:spcBef>
                          <a:spcPts val="0"/>
                        </a:spcBef>
                        <a:spcAft>
                          <a:spcPts val="0"/>
                        </a:spcAft>
                        <a:buNone/>
                      </a:pPr>
                      <a:r>
                        <a:rPr lang="en" sz="800">
                          <a:latin typeface="Poppins Light"/>
                          <a:ea typeface="Poppins Light"/>
                          <a:cs typeface="Poppins Light"/>
                          <a:sym typeface="Poppins Light"/>
                        </a:rPr>
                        <a:t>PAY</a:t>
                      </a:r>
                      <a:r>
                        <a:rPr lang="en" sz="800">
                          <a:latin typeface="Poppins Light"/>
                          <a:ea typeface="Poppins Light"/>
                          <a:cs typeface="Poppins Light"/>
                          <a:sym typeface="Poppins Light"/>
                        </a:rPr>
                        <a:t>_AMT6</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chemeClr val="dk1"/>
                          </a:solidFill>
                          <a:latin typeface="Poppins Light"/>
                          <a:ea typeface="Poppins Light"/>
                          <a:cs typeface="Poppins Light"/>
                          <a:sym typeface="Poppins Light"/>
                        </a:rPr>
                        <a:t>Amount of </a:t>
                      </a:r>
                      <a:r>
                        <a:rPr lang="en" sz="800">
                          <a:solidFill>
                            <a:schemeClr val="dk1"/>
                          </a:solidFill>
                          <a:latin typeface="Poppins Light"/>
                          <a:ea typeface="Poppins Light"/>
                          <a:cs typeface="Poppins Light"/>
                          <a:sym typeface="Poppins Light"/>
                        </a:rPr>
                        <a:t>prev payment</a:t>
                      </a:r>
                      <a:r>
                        <a:rPr lang="en" sz="800">
                          <a:latin typeface="Poppins Light"/>
                          <a:ea typeface="Poppins Light"/>
                          <a:cs typeface="Poppins Light"/>
                          <a:sym typeface="Poppins Light"/>
                        </a:rPr>
                        <a:t> in April</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7" name="Google Shape;117;p19"/>
          <p:cNvSpPr txBox="1"/>
          <p:nvPr/>
        </p:nvSpPr>
        <p:spPr>
          <a:xfrm>
            <a:off x="4092250" y="831075"/>
            <a:ext cx="2612100" cy="212400"/>
          </a:xfrm>
          <a:prstGeom prst="rect">
            <a:avLst/>
          </a:prstGeom>
          <a:noFill/>
          <a:ln>
            <a:noFill/>
          </a:ln>
        </p:spPr>
        <p:txBody>
          <a:bodyPr anchorCtr="0" anchor="ctr" bIns="91425" lIns="91425" spcFirstLastPara="1" rIns="91425" wrap="square" tIns="91425">
            <a:noAutofit/>
          </a:bodyPr>
          <a:lstStyle/>
          <a:p>
            <a:pPr indent="-57150" lvl="0" marL="0" rtl="0" algn="l">
              <a:spcBef>
                <a:spcPts val="0"/>
              </a:spcBef>
              <a:spcAft>
                <a:spcPts val="0"/>
              </a:spcAft>
              <a:buNone/>
            </a:pPr>
            <a:r>
              <a:rPr lang="en" sz="900">
                <a:solidFill>
                  <a:schemeClr val="dk2"/>
                </a:solidFill>
                <a:latin typeface="Poppins Medium"/>
                <a:ea typeface="Poppins Medium"/>
                <a:cs typeface="Poppins Medium"/>
                <a:sym typeface="Poppins Medium"/>
              </a:rPr>
              <a:t>6. </a:t>
            </a:r>
            <a:r>
              <a:rPr lang="en" sz="900">
                <a:solidFill>
                  <a:schemeClr val="dk2"/>
                </a:solidFill>
                <a:latin typeface="Poppins Medium"/>
                <a:ea typeface="Poppins Medium"/>
                <a:cs typeface="Poppins Medium"/>
                <a:sym typeface="Poppins Medium"/>
              </a:rPr>
              <a:t>Amount of prev payment variables</a:t>
            </a:r>
            <a:endParaRPr sz="900">
              <a:solidFill>
                <a:schemeClr val="dk2"/>
              </a:solidFill>
              <a:latin typeface="Poppins Medium"/>
              <a:ea typeface="Poppins Medium"/>
              <a:cs typeface="Poppins Medium"/>
              <a:sym typeface="Poppins Medium"/>
            </a:endParaRPr>
          </a:p>
        </p:txBody>
      </p:sp>
      <p:graphicFrame>
        <p:nvGraphicFramePr>
          <p:cNvPr id="118" name="Google Shape;118;p19"/>
          <p:cNvGraphicFramePr/>
          <p:nvPr/>
        </p:nvGraphicFramePr>
        <p:xfrm>
          <a:off x="510850" y="3019175"/>
          <a:ext cx="3000000" cy="3000000"/>
        </p:xfrm>
        <a:graphic>
          <a:graphicData uri="http://schemas.openxmlformats.org/drawingml/2006/table">
            <a:tbl>
              <a:tblPr>
                <a:noFill/>
                <a:tableStyleId>{584DA5FA-98CC-42BE-899A-74BD2422B752}</a:tableStyleId>
              </a:tblPr>
              <a:tblGrid>
                <a:gridCol w="814500"/>
                <a:gridCol w="2351700"/>
              </a:tblGrid>
              <a:tr h="233200">
                <a:tc>
                  <a:txBody>
                    <a:bodyPr/>
                    <a:lstStyle/>
                    <a:p>
                      <a:pPr indent="0" lvl="0" marL="0" rtl="0" algn="ctr">
                        <a:spcBef>
                          <a:spcPts val="0"/>
                        </a:spcBef>
                        <a:spcAft>
                          <a:spcPts val="0"/>
                        </a:spcAft>
                        <a:buNone/>
                      </a:pPr>
                      <a:r>
                        <a:rPr b="1" lang="en" sz="800">
                          <a:latin typeface="Poppins"/>
                          <a:ea typeface="Poppins"/>
                          <a:cs typeface="Poppins"/>
                          <a:sym typeface="Poppins"/>
                        </a:rPr>
                        <a:t>Variable</a:t>
                      </a:r>
                      <a:endParaRPr b="1" sz="8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800">
                          <a:latin typeface="Poppins"/>
                          <a:ea typeface="Poppins"/>
                          <a:cs typeface="Poppins"/>
                          <a:sym typeface="Poppins"/>
                        </a:rPr>
                        <a:t>Description</a:t>
                      </a:r>
                      <a:endParaRPr b="1" sz="8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233200">
                <a:tc>
                  <a:txBody>
                    <a:bodyPr/>
                    <a:lstStyle/>
                    <a:p>
                      <a:pPr indent="0" lvl="0" marL="0" rtl="0" algn="l">
                        <a:spcBef>
                          <a:spcPts val="0"/>
                        </a:spcBef>
                        <a:spcAft>
                          <a:spcPts val="0"/>
                        </a:spcAft>
                        <a:buNone/>
                      </a:pPr>
                      <a:r>
                        <a:rPr lang="en" sz="800">
                          <a:latin typeface="Poppins Light"/>
                          <a:ea typeface="Poppins Light"/>
                          <a:cs typeface="Poppins Light"/>
                          <a:sym typeface="Poppins Light"/>
                        </a:rPr>
                        <a:t>def_status</a:t>
                      </a:r>
                      <a:endParaRPr sz="800">
                        <a:latin typeface="Poppins Light"/>
                        <a:ea typeface="Poppins Light"/>
                        <a:cs typeface="Poppins Light"/>
                        <a:sym typeface="Poppins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Poppins Light"/>
                          <a:ea typeface="Poppins Light"/>
                          <a:cs typeface="Poppins Light"/>
                          <a:sym typeface="Poppins Light"/>
                        </a:rPr>
                        <a:t>Whether default or not</a:t>
                      </a:r>
                      <a:endParaRPr sz="800">
                        <a:latin typeface="Poppins Light"/>
                        <a:ea typeface="Poppins Light"/>
                        <a:cs typeface="Poppins Light"/>
                        <a:sym typeface="Poppi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19" name="Google Shape;119;p19"/>
          <p:cNvSpPr txBox="1"/>
          <p:nvPr/>
        </p:nvSpPr>
        <p:spPr>
          <a:xfrm>
            <a:off x="510850" y="2806775"/>
            <a:ext cx="2612100" cy="212400"/>
          </a:xfrm>
          <a:prstGeom prst="rect">
            <a:avLst/>
          </a:prstGeom>
          <a:noFill/>
          <a:ln>
            <a:noFill/>
          </a:ln>
        </p:spPr>
        <p:txBody>
          <a:bodyPr anchorCtr="0" anchor="ctr" bIns="91425" lIns="91425" spcFirstLastPara="1" rIns="91425" wrap="square" tIns="91425">
            <a:noAutofit/>
          </a:bodyPr>
          <a:lstStyle/>
          <a:p>
            <a:pPr indent="-57150" lvl="0" marL="0" rtl="0" algn="l">
              <a:spcBef>
                <a:spcPts val="0"/>
              </a:spcBef>
              <a:spcAft>
                <a:spcPts val="0"/>
              </a:spcAft>
              <a:buNone/>
            </a:pPr>
            <a:r>
              <a:rPr lang="en" sz="900">
                <a:solidFill>
                  <a:schemeClr val="dk2"/>
                </a:solidFill>
                <a:latin typeface="Poppins Medium"/>
                <a:ea typeface="Poppins Medium"/>
                <a:cs typeface="Poppins Medium"/>
                <a:sym typeface="Poppins Medium"/>
              </a:rPr>
              <a:t>7. Dependent</a:t>
            </a:r>
            <a:r>
              <a:rPr lang="en" sz="900">
                <a:solidFill>
                  <a:schemeClr val="dk2"/>
                </a:solidFill>
                <a:latin typeface="Poppins Medium"/>
                <a:ea typeface="Poppins Medium"/>
                <a:cs typeface="Poppins Medium"/>
                <a:sym typeface="Poppins Medium"/>
              </a:rPr>
              <a:t> variable</a:t>
            </a:r>
            <a:endParaRPr sz="900">
              <a:solidFill>
                <a:schemeClr val="dk2"/>
              </a:solidFill>
              <a:latin typeface="Poppins Medium"/>
              <a:ea typeface="Poppins Medium"/>
              <a:cs typeface="Poppins Medium"/>
              <a:sym typeface="Poppins Medium"/>
            </a:endParaRPr>
          </a:p>
        </p:txBody>
      </p:sp>
      <p:sp>
        <p:nvSpPr>
          <p:cNvPr id="120" name="Google Shape;120;p19"/>
          <p:cNvSpPr/>
          <p:nvPr/>
        </p:nvSpPr>
        <p:spPr>
          <a:xfrm>
            <a:off x="4098450" y="2892450"/>
            <a:ext cx="4141500" cy="14670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Poppins"/>
                <a:ea typeface="Poppins"/>
                <a:cs typeface="Poppins"/>
                <a:sym typeface="Poppins"/>
              </a:rPr>
              <a:t>Note:</a:t>
            </a:r>
            <a:endParaRPr sz="800">
              <a:latin typeface="Poppins"/>
              <a:ea typeface="Poppins"/>
              <a:cs typeface="Poppins"/>
              <a:sym typeface="Poppins"/>
            </a:endParaRPr>
          </a:p>
          <a:p>
            <a:pPr indent="-107950" lvl="0" marL="114300" rtl="0" algn="l">
              <a:lnSpc>
                <a:spcPct val="115000"/>
              </a:lnSpc>
              <a:spcBef>
                <a:spcPts val="0"/>
              </a:spcBef>
              <a:spcAft>
                <a:spcPts val="0"/>
              </a:spcAft>
              <a:buSzPts val="800"/>
              <a:buFont typeface="Poppins"/>
              <a:buAutoNum type="arabicPeriod"/>
            </a:pPr>
            <a:r>
              <a:rPr lang="en" sz="800">
                <a:latin typeface="Poppins"/>
                <a:ea typeface="Poppins"/>
                <a:cs typeface="Poppins"/>
                <a:sym typeface="Poppins"/>
              </a:rPr>
              <a:t>‘SEX’ -&gt; 1 = man, 2 = woman</a:t>
            </a:r>
            <a:endParaRPr sz="800">
              <a:latin typeface="Poppins"/>
              <a:ea typeface="Poppins"/>
              <a:cs typeface="Poppins"/>
              <a:sym typeface="Poppins"/>
            </a:endParaRPr>
          </a:p>
          <a:p>
            <a:pPr indent="-107950" lvl="0" marL="114300" rtl="0" algn="l">
              <a:lnSpc>
                <a:spcPct val="115000"/>
              </a:lnSpc>
              <a:spcBef>
                <a:spcPts val="0"/>
              </a:spcBef>
              <a:spcAft>
                <a:spcPts val="0"/>
              </a:spcAft>
              <a:buSzPts val="800"/>
              <a:buFont typeface="Poppins"/>
              <a:buAutoNum type="arabicPeriod"/>
            </a:pPr>
            <a:r>
              <a:rPr lang="en" sz="800">
                <a:latin typeface="Poppins"/>
                <a:ea typeface="Poppins"/>
                <a:cs typeface="Poppins"/>
                <a:sym typeface="Poppins"/>
              </a:rPr>
              <a:t>‘EDUCATION’ -&gt; 1 = grad school, 2 = univ stud, 3 = high school, 4 - 6 = others</a:t>
            </a:r>
            <a:endParaRPr sz="800">
              <a:latin typeface="Poppins"/>
              <a:ea typeface="Poppins"/>
              <a:cs typeface="Poppins"/>
              <a:sym typeface="Poppins"/>
            </a:endParaRPr>
          </a:p>
          <a:p>
            <a:pPr indent="-107950" lvl="0" marL="114300" rtl="0" algn="l">
              <a:lnSpc>
                <a:spcPct val="115000"/>
              </a:lnSpc>
              <a:spcBef>
                <a:spcPts val="0"/>
              </a:spcBef>
              <a:spcAft>
                <a:spcPts val="0"/>
              </a:spcAft>
              <a:buSzPts val="800"/>
              <a:buFont typeface="Poppins"/>
              <a:buAutoNum type="arabicPeriod"/>
            </a:pPr>
            <a:r>
              <a:rPr lang="en" sz="800">
                <a:latin typeface="Poppins"/>
                <a:ea typeface="Poppins"/>
                <a:cs typeface="Poppins"/>
                <a:sym typeface="Poppins"/>
              </a:rPr>
              <a:t>‘MARRIAGE’ -&gt; 1 = married, 2 = single, 3 = others</a:t>
            </a:r>
            <a:endParaRPr sz="800">
              <a:latin typeface="Poppins"/>
              <a:ea typeface="Poppins"/>
              <a:cs typeface="Poppins"/>
              <a:sym typeface="Poppins"/>
            </a:endParaRPr>
          </a:p>
          <a:p>
            <a:pPr indent="-107950" lvl="0" marL="114300" rtl="0" algn="l">
              <a:lnSpc>
                <a:spcPct val="115000"/>
              </a:lnSpc>
              <a:spcBef>
                <a:spcPts val="0"/>
              </a:spcBef>
              <a:spcAft>
                <a:spcPts val="0"/>
              </a:spcAft>
              <a:buSzPts val="800"/>
              <a:buFont typeface="Poppins"/>
              <a:buAutoNum type="arabicPeriod"/>
            </a:pPr>
            <a:r>
              <a:rPr lang="en" sz="800">
                <a:latin typeface="Poppins"/>
                <a:ea typeface="Poppins"/>
                <a:cs typeface="Poppins"/>
                <a:sym typeface="Poppins"/>
              </a:rPr>
              <a:t>‘PAY_0’ - ‘PAY_6’ -&gt; -2 = prepayment, -1 = pay duly, 0 = grace payment,</a:t>
            </a:r>
            <a:endParaRPr sz="800">
              <a:latin typeface="Poppins"/>
              <a:ea typeface="Poppins"/>
              <a:cs typeface="Poppins"/>
              <a:sym typeface="Poppins"/>
            </a:endParaRPr>
          </a:p>
          <a:p>
            <a:pPr indent="0" lvl="0" marL="457200" rtl="0" algn="l">
              <a:lnSpc>
                <a:spcPct val="115000"/>
              </a:lnSpc>
              <a:spcBef>
                <a:spcPts val="0"/>
              </a:spcBef>
              <a:spcAft>
                <a:spcPts val="0"/>
              </a:spcAft>
              <a:buNone/>
            </a:pPr>
            <a:r>
              <a:rPr lang="en" sz="800">
                <a:latin typeface="Poppins"/>
                <a:ea typeface="Poppins"/>
                <a:cs typeface="Poppins"/>
                <a:sym typeface="Poppins"/>
              </a:rPr>
              <a:t>	       1 - 8 = delay 1-8 month</a:t>
            </a:r>
            <a:endParaRPr sz="800">
              <a:latin typeface="Poppins"/>
              <a:ea typeface="Poppins"/>
              <a:cs typeface="Poppins"/>
              <a:sym typeface="Poppins"/>
            </a:endParaRPr>
          </a:p>
          <a:p>
            <a:pPr indent="-107950" lvl="0" marL="114300" rtl="0" algn="l">
              <a:lnSpc>
                <a:spcPct val="115000"/>
              </a:lnSpc>
              <a:spcBef>
                <a:spcPts val="0"/>
              </a:spcBef>
              <a:spcAft>
                <a:spcPts val="0"/>
              </a:spcAft>
              <a:buSzPts val="800"/>
              <a:buFont typeface="Poppins"/>
              <a:buAutoNum type="arabicPeriod"/>
            </a:pPr>
            <a:r>
              <a:rPr lang="en" sz="800">
                <a:latin typeface="Poppins"/>
                <a:ea typeface="Poppins"/>
                <a:cs typeface="Poppins"/>
                <a:sym typeface="Poppins"/>
              </a:rPr>
              <a:t>‘BILL_AMT’ -&gt; In period time of month from September - April 2005 (NT$)</a:t>
            </a:r>
            <a:endParaRPr sz="800">
              <a:latin typeface="Poppins"/>
              <a:ea typeface="Poppins"/>
              <a:cs typeface="Poppins"/>
              <a:sym typeface="Poppins"/>
            </a:endParaRPr>
          </a:p>
          <a:p>
            <a:pPr indent="-107950" lvl="0" marL="114300" rtl="0" algn="l">
              <a:lnSpc>
                <a:spcPct val="115000"/>
              </a:lnSpc>
              <a:spcBef>
                <a:spcPts val="0"/>
              </a:spcBef>
              <a:spcAft>
                <a:spcPts val="0"/>
              </a:spcAft>
              <a:buSzPts val="800"/>
              <a:buFont typeface="Poppins"/>
              <a:buAutoNum type="arabicPeriod"/>
            </a:pPr>
            <a:r>
              <a:rPr lang="en" sz="800">
                <a:latin typeface="Poppins"/>
                <a:ea typeface="Poppins"/>
                <a:cs typeface="Poppins"/>
                <a:sym typeface="Poppins"/>
              </a:rPr>
              <a:t>‘PAY_AMT’ -&gt; In period time of month from September - April 2005 (NT$)</a:t>
            </a:r>
            <a:endParaRPr sz="800">
              <a:latin typeface="Poppins"/>
              <a:ea typeface="Poppins"/>
              <a:cs typeface="Poppins"/>
              <a:sym typeface="Poppins"/>
            </a:endParaRPr>
          </a:p>
          <a:p>
            <a:pPr indent="-107950" lvl="0" marL="114300" rtl="0" algn="l">
              <a:lnSpc>
                <a:spcPct val="115000"/>
              </a:lnSpc>
              <a:spcBef>
                <a:spcPts val="0"/>
              </a:spcBef>
              <a:spcAft>
                <a:spcPts val="0"/>
              </a:spcAft>
              <a:buSzPts val="800"/>
              <a:buFont typeface="Poppins"/>
              <a:buAutoNum type="arabicPeriod"/>
            </a:pPr>
            <a:r>
              <a:rPr lang="en" sz="800">
                <a:latin typeface="Poppins"/>
                <a:ea typeface="Poppins"/>
                <a:cs typeface="Poppins"/>
                <a:sym typeface="Poppins"/>
              </a:rPr>
              <a:t>‘default.payment.next.month’ -&gt; 1 = default, 0 = not default</a:t>
            </a:r>
            <a:endParaRPr sz="800">
              <a:latin typeface="Poppins"/>
              <a:ea typeface="Poppins"/>
              <a:cs typeface="Poppins"/>
              <a:sym typeface="Poppins"/>
            </a:endParaRPr>
          </a:p>
          <a:p>
            <a:pPr indent="0" lvl="0" marL="914400" rtl="0" algn="l">
              <a:spcBef>
                <a:spcPts val="0"/>
              </a:spcBef>
              <a:spcAft>
                <a:spcPts val="0"/>
              </a:spcAft>
              <a:buNone/>
            </a:pPr>
            <a:r>
              <a:rPr lang="en" sz="800">
                <a:latin typeface="Poppins"/>
                <a:ea typeface="Poppins"/>
                <a:cs typeface="Poppins"/>
                <a:sym typeface="Poppins"/>
              </a:rPr>
              <a:t>       </a:t>
            </a:r>
            <a:endParaRPr sz="800">
              <a:latin typeface="Poppins"/>
              <a:ea typeface="Poppins"/>
              <a:cs typeface="Poppins"/>
              <a:sym typeface="Poppins"/>
            </a:endParaRPr>
          </a:p>
        </p:txBody>
      </p:sp>
      <p:grpSp>
        <p:nvGrpSpPr>
          <p:cNvPr id="121" name="Google Shape;121;p19"/>
          <p:cNvGrpSpPr/>
          <p:nvPr/>
        </p:nvGrpSpPr>
        <p:grpSpPr>
          <a:xfrm>
            <a:off x="0" y="4806725"/>
            <a:ext cx="1628100" cy="277200"/>
            <a:chOff x="0" y="4806725"/>
            <a:chExt cx="1628100" cy="277200"/>
          </a:xfrm>
        </p:grpSpPr>
        <p:sp>
          <p:nvSpPr>
            <p:cNvPr id="122" name="Google Shape;122;p19"/>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123" name="Google Shape;123;p19"/>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124" name="Google Shape;124;p19"/>
          <p:cNvSpPr txBox="1"/>
          <p:nvPr/>
        </p:nvSpPr>
        <p:spPr>
          <a:xfrm>
            <a:off x="8758900" y="4860275"/>
            <a:ext cx="2685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6</a:t>
            </a:r>
            <a:endParaRPr sz="900">
              <a:solidFill>
                <a:schemeClr val="dk2"/>
              </a:solidFill>
              <a:latin typeface="Poppins Light"/>
              <a:ea typeface="Poppins Light"/>
              <a:cs typeface="Poppins Light"/>
              <a:sym typeface="Poppins Light"/>
            </a:endParaRPr>
          </a:p>
        </p:txBody>
      </p:sp>
      <p:sp>
        <p:nvSpPr>
          <p:cNvPr id="125" name="Google Shape;125;p19"/>
          <p:cNvSpPr txBox="1"/>
          <p:nvPr/>
        </p:nvSpPr>
        <p:spPr>
          <a:xfrm>
            <a:off x="225450" y="131025"/>
            <a:ext cx="8658600" cy="53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Credit Cardholder Transaction Data: </a:t>
            </a:r>
            <a:r>
              <a:rPr lang="en" sz="1800">
                <a:solidFill>
                  <a:schemeClr val="dk2"/>
                </a:solidFill>
                <a:latin typeface="Poppins Medium"/>
                <a:ea typeface="Poppins Medium"/>
                <a:cs typeface="Poppins Medium"/>
                <a:sym typeface="Poppins Medium"/>
              </a:rPr>
              <a:t>A Comprehensive Overview </a:t>
            </a:r>
            <a:r>
              <a:rPr lang="en" sz="800">
                <a:solidFill>
                  <a:schemeClr val="dk2"/>
                </a:solidFill>
                <a:latin typeface="Poppins Medium"/>
                <a:ea typeface="Poppins Medium"/>
                <a:cs typeface="Poppins Medium"/>
                <a:sym typeface="Poppins Medium"/>
              </a:rPr>
              <a:t>(2)</a:t>
            </a:r>
            <a:endParaRPr sz="800">
              <a:solidFill>
                <a:schemeClr val="dk2"/>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20"/>
          <p:cNvGrpSpPr/>
          <p:nvPr/>
        </p:nvGrpSpPr>
        <p:grpSpPr>
          <a:xfrm>
            <a:off x="0" y="4806725"/>
            <a:ext cx="1628100" cy="277200"/>
            <a:chOff x="0" y="4806725"/>
            <a:chExt cx="1628100" cy="277200"/>
          </a:xfrm>
        </p:grpSpPr>
        <p:sp>
          <p:nvSpPr>
            <p:cNvPr id="131" name="Google Shape;131;p20"/>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132" name="Google Shape;132;p20"/>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133" name="Google Shape;133;p20"/>
          <p:cNvSpPr txBox="1"/>
          <p:nvPr/>
        </p:nvSpPr>
        <p:spPr>
          <a:xfrm>
            <a:off x="8758900" y="4860275"/>
            <a:ext cx="2685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7</a:t>
            </a:r>
            <a:endParaRPr sz="900">
              <a:solidFill>
                <a:schemeClr val="dk2"/>
              </a:solidFill>
              <a:latin typeface="Poppins Light"/>
              <a:ea typeface="Poppins Light"/>
              <a:cs typeface="Poppins Light"/>
              <a:sym typeface="Poppins Light"/>
            </a:endParaRPr>
          </a:p>
        </p:txBody>
      </p:sp>
      <p:sp>
        <p:nvSpPr>
          <p:cNvPr id="134" name="Google Shape;134;p20"/>
          <p:cNvSpPr txBox="1"/>
          <p:nvPr/>
        </p:nvSpPr>
        <p:spPr>
          <a:xfrm>
            <a:off x="108900" y="119425"/>
            <a:ext cx="8918400" cy="643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Gender-Based Demographic Insights: </a:t>
            </a:r>
            <a:r>
              <a:rPr lang="en" sz="1800">
                <a:solidFill>
                  <a:schemeClr val="dk2"/>
                </a:solidFill>
                <a:latin typeface="Poppins Medium"/>
                <a:ea typeface="Poppins Medium"/>
                <a:cs typeface="Poppins Medium"/>
                <a:sym typeface="Poppins Medium"/>
              </a:rPr>
              <a:t>Credit Cardholder Default Risk</a:t>
            </a:r>
            <a:r>
              <a:rPr lang="en">
                <a:solidFill>
                  <a:schemeClr val="dk2"/>
                </a:solidFill>
                <a:latin typeface="Poppins SemiBold"/>
                <a:ea typeface="Poppins SemiBold"/>
                <a:cs typeface="Poppins SemiBold"/>
                <a:sym typeface="Poppins SemiBold"/>
              </a:rPr>
              <a:t> </a:t>
            </a:r>
            <a:endParaRPr>
              <a:solidFill>
                <a:schemeClr val="dk2"/>
              </a:solidFill>
              <a:latin typeface="Poppins SemiBold"/>
              <a:ea typeface="Poppins SemiBold"/>
              <a:cs typeface="Poppins SemiBold"/>
              <a:sym typeface="Poppins SemiBold"/>
            </a:endParaRPr>
          </a:p>
        </p:txBody>
      </p:sp>
      <p:sp>
        <p:nvSpPr>
          <p:cNvPr id="135" name="Google Shape;135;p20"/>
          <p:cNvSpPr txBox="1"/>
          <p:nvPr/>
        </p:nvSpPr>
        <p:spPr>
          <a:xfrm>
            <a:off x="1131850" y="1790763"/>
            <a:ext cx="526800" cy="2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Poppins Light"/>
                <a:ea typeface="Poppins Light"/>
                <a:cs typeface="Poppins Light"/>
                <a:sym typeface="Poppins Light"/>
              </a:rPr>
              <a:t>75.8</a:t>
            </a:r>
            <a:r>
              <a:rPr lang="en" sz="800">
                <a:solidFill>
                  <a:schemeClr val="lt1"/>
                </a:solidFill>
                <a:latin typeface="Poppins Light"/>
                <a:ea typeface="Poppins Light"/>
                <a:cs typeface="Poppins Light"/>
                <a:sym typeface="Poppins Light"/>
              </a:rPr>
              <a:t>%</a:t>
            </a:r>
            <a:endParaRPr sz="800">
              <a:solidFill>
                <a:schemeClr val="lt1"/>
              </a:solidFill>
              <a:latin typeface="Poppins Light"/>
              <a:ea typeface="Poppins Light"/>
              <a:cs typeface="Poppins Light"/>
              <a:sym typeface="Poppins Light"/>
            </a:endParaRPr>
          </a:p>
        </p:txBody>
      </p:sp>
      <p:sp>
        <p:nvSpPr>
          <p:cNvPr id="136" name="Google Shape;136;p20"/>
          <p:cNvSpPr txBox="1"/>
          <p:nvPr/>
        </p:nvSpPr>
        <p:spPr>
          <a:xfrm>
            <a:off x="2733250" y="1045563"/>
            <a:ext cx="526800" cy="27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Poppins Light"/>
                <a:ea typeface="Poppins Light"/>
                <a:cs typeface="Poppins Light"/>
                <a:sym typeface="Poppins Light"/>
              </a:rPr>
              <a:t>79.2%</a:t>
            </a:r>
            <a:endParaRPr sz="800">
              <a:solidFill>
                <a:schemeClr val="lt1"/>
              </a:solidFill>
              <a:latin typeface="Poppins Light"/>
              <a:ea typeface="Poppins Light"/>
              <a:cs typeface="Poppins Light"/>
              <a:sym typeface="Poppins Light"/>
            </a:endParaRPr>
          </a:p>
        </p:txBody>
      </p:sp>
      <p:grpSp>
        <p:nvGrpSpPr>
          <p:cNvPr id="137" name="Google Shape;137;p20"/>
          <p:cNvGrpSpPr/>
          <p:nvPr/>
        </p:nvGrpSpPr>
        <p:grpSpPr>
          <a:xfrm>
            <a:off x="4546941" y="992109"/>
            <a:ext cx="4480333" cy="967805"/>
            <a:chOff x="4546941" y="1144509"/>
            <a:chExt cx="4480333" cy="967805"/>
          </a:xfrm>
        </p:grpSpPr>
        <p:grpSp>
          <p:nvGrpSpPr>
            <p:cNvPr id="138" name="Google Shape;138;p20"/>
            <p:cNvGrpSpPr/>
            <p:nvPr/>
          </p:nvGrpSpPr>
          <p:grpSpPr>
            <a:xfrm>
              <a:off x="4546941" y="1144509"/>
              <a:ext cx="4480333" cy="967805"/>
              <a:chOff x="4318400" y="763536"/>
              <a:chExt cx="4866225" cy="967805"/>
            </a:xfrm>
          </p:grpSpPr>
          <p:grpSp>
            <p:nvGrpSpPr>
              <p:cNvPr id="139" name="Google Shape;139;p20"/>
              <p:cNvGrpSpPr/>
              <p:nvPr/>
            </p:nvGrpSpPr>
            <p:grpSpPr>
              <a:xfrm>
                <a:off x="4318400" y="763536"/>
                <a:ext cx="4866225" cy="358206"/>
                <a:chOff x="4318400" y="763525"/>
                <a:chExt cx="4866225" cy="434400"/>
              </a:xfrm>
            </p:grpSpPr>
            <p:sp>
              <p:nvSpPr>
                <p:cNvPr id="140" name="Google Shape;140;p20"/>
                <p:cNvSpPr txBox="1"/>
                <p:nvPr/>
              </p:nvSpPr>
              <p:spPr>
                <a:xfrm>
                  <a:off x="4318400" y="763525"/>
                  <a:ext cx="739500" cy="43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2"/>
                      </a:solidFill>
                      <a:latin typeface="Poppins Medium"/>
                      <a:ea typeface="Poppins Medium"/>
                      <a:cs typeface="Poppins Medium"/>
                      <a:sym typeface="Poppins Medium"/>
                    </a:rPr>
                    <a:t>51%</a:t>
                  </a:r>
                  <a:endParaRPr sz="1500">
                    <a:solidFill>
                      <a:schemeClr val="dk2"/>
                    </a:solidFill>
                    <a:latin typeface="Poppins Medium"/>
                    <a:ea typeface="Poppins Medium"/>
                    <a:cs typeface="Poppins Medium"/>
                    <a:sym typeface="Poppins Medium"/>
                  </a:endParaRPr>
                </a:p>
              </p:txBody>
            </p:sp>
            <p:sp>
              <p:nvSpPr>
                <p:cNvPr id="141" name="Google Shape;141;p20"/>
                <p:cNvSpPr txBox="1"/>
                <p:nvPr/>
              </p:nvSpPr>
              <p:spPr>
                <a:xfrm>
                  <a:off x="4959125" y="763525"/>
                  <a:ext cx="4225500" cy="4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oppins Light"/>
                      <a:ea typeface="Poppins Light"/>
                      <a:cs typeface="Poppins Light"/>
                      <a:sym typeface="Poppins Light"/>
                    </a:rPr>
                    <a:t>o</a:t>
                  </a:r>
                  <a:r>
                    <a:rPr lang="en" sz="1000">
                      <a:solidFill>
                        <a:schemeClr val="dk2"/>
                      </a:solidFill>
                      <a:latin typeface="Poppins Light"/>
                      <a:ea typeface="Poppins Light"/>
                      <a:cs typeface="Poppins Light"/>
                      <a:sym typeface="Poppins Light"/>
                    </a:rPr>
                    <a:t>f individuals have attained a </a:t>
                  </a:r>
                  <a:r>
                    <a:rPr b="1" lang="en" sz="1000">
                      <a:solidFill>
                        <a:schemeClr val="dk2"/>
                      </a:solidFill>
                      <a:latin typeface="Poppins"/>
                      <a:ea typeface="Poppins"/>
                      <a:cs typeface="Poppins"/>
                      <a:sym typeface="Poppins"/>
                    </a:rPr>
                    <a:t>University</a:t>
                  </a:r>
                  <a:r>
                    <a:rPr lang="en" sz="1000">
                      <a:solidFill>
                        <a:schemeClr val="dk2"/>
                      </a:solidFill>
                      <a:latin typeface="Poppins Light"/>
                      <a:ea typeface="Poppins Light"/>
                      <a:cs typeface="Poppins Light"/>
                      <a:sym typeface="Poppins Light"/>
                    </a:rPr>
                    <a:t> education.</a:t>
                  </a:r>
                  <a:endParaRPr sz="1000">
                    <a:solidFill>
                      <a:schemeClr val="dk2"/>
                    </a:solidFill>
                    <a:latin typeface="Poppins Light"/>
                    <a:ea typeface="Poppins Light"/>
                    <a:cs typeface="Poppins Light"/>
                    <a:sym typeface="Poppins Light"/>
                  </a:endParaRPr>
                </a:p>
              </p:txBody>
            </p:sp>
          </p:grpSp>
          <p:grpSp>
            <p:nvGrpSpPr>
              <p:cNvPr id="142" name="Google Shape;142;p20"/>
              <p:cNvGrpSpPr/>
              <p:nvPr/>
            </p:nvGrpSpPr>
            <p:grpSpPr>
              <a:xfrm>
                <a:off x="4318400" y="1068292"/>
                <a:ext cx="4866225" cy="358206"/>
                <a:chOff x="4318400" y="671117"/>
                <a:chExt cx="4866225" cy="434400"/>
              </a:xfrm>
            </p:grpSpPr>
            <p:sp>
              <p:nvSpPr>
                <p:cNvPr id="143" name="Google Shape;143;p20"/>
                <p:cNvSpPr txBox="1"/>
                <p:nvPr/>
              </p:nvSpPr>
              <p:spPr>
                <a:xfrm>
                  <a:off x="4318400" y="671117"/>
                  <a:ext cx="739500" cy="43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2"/>
                      </a:solidFill>
                      <a:latin typeface="Poppins Medium"/>
                      <a:ea typeface="Poppins Medium"/>
                      <a:cs typeface="Poppins Medium"/>
                      <a:sym typeface="Poppins Medium"/>
                    </a:rPr>
                    <a:t>49</a:t>
                  </a:r>
                  <a:r>
                    <a:rPr lang="en" sz="1500">
                      <a:solidFill>
                        <a:schemeClr val="dk2"/>
                      </a:solidFill>
                      <a:latin typeface="Poppins Medium"/>
                      <a:ea typeface="Poppins Medium"/>
                      <a:cs typeface="Poppins Medium"/>
                      <a:sym typeface="Poppins Medium"/>
                    </a:rPr>
                    <a:t>%</a:t>
                  </a:r>
                  <a:endParaRPr sz="1500">
                    <a:solidFill>
                      <a:schemeClr val="dk2"/>
                    </a:solidFill>
                    <a:latin typeface="Poppins Medium"/>
                    <a:ea typeface="Poppins Medium"/>
                    <a:cs typeface="Poppins Medium"/>
                    <a:sym typeface="Poppins Medium"/>
                  </a:endParaRPr>
                </a:p>
              </p:txBody>
            </p:sp>
            <p:sp>
              <p:nvSpPr>
                <p:cNvPr id="144" name="Google Shape;144;p20"/>
                <p:cNvSpPr txBox="1"/>
                <p:nvPr/>
              </p:nvSpPr>
              <p:spPr>
                <a:xfrm>
                  <a:off x="4959125" y="671117"/>
                  <a:ext cx="4225500" cy="4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oppins Light"/>
                      <a:ea typeface="Poppins Light"/>
                      <a:cs typeface="Poppins Light"/>
                      <a:sym typeface="Poppins Light"/>
                    </a:rPr>
                    <a:t>o</a:t>
                  </a:r>
                  <a:r>
                    <a:rPr lang="en" sz="1000">
                      <a:solidFill>
                        <a:schemeClr val="dk2"/>
                      </a:solidFill>
                      <a:latin typeface="Poppins Light"/>
                      <a:ea typeface="Poppins Light"/>
                      <a:cs typeface="Poppins Light"/>
                      <a:sym typeface="Poppins Light"/>
                    </a:rPr>
                    <a:t>f individuals are </a:t>
                  </a:r>
                  <a:r>
                    <a:rPr b="1" lang="en" sz="1000">
                      <a:solidFill>
                        <a:schemeClr val="dk2"/>
                      </a:solidFill>
                      <a:latin typeface="Poppins"/>
                      <a:ea typeface="Poppins"/>
                      <a:cs typeface="Poppins"/>
                      <a:sym typeface="Poppins"/>
                    </a:rPr>
                    <a:t>“married”</a:t>
                  </a:r>
                  <a:r>
                    <a:rPr lang="en" sz="1000">
                      <a:solidFill>
                        <a:schemeClr val="dk2"/>
                      </a:solidFill>
                      <a:latin typeface="Poppins Light"/>
                      <a:ea typeface="Poppins Light"/>
                      <a:cs typeface="Poppins Light"/>
                      <a:sym typeface="Poppins Light"/>
                    </a:rPr>
                    <a:t>.</a:t>
                  </a:r>
                  <a:endParaRPr sz="1000">
                    <a:solidFill>
                      <a:schemeClr val="dk2"/>
                    </a:solidFill>
                    <a:latin typeface="Poppins Light"/>
                    <a:ea typeface="Poppins Light"/>
                    <a:cs typeface="Poppins Light"/>
                    <a:sym typeface="Poppins Light"/>
                  </a:endParaRPr>
                </a:p>
              </p:txBody>
            </p:sp>
          </p:grpSp>
          <p:grpSp>
            <p:nvGrpSpPr>
              <p:cNvPr id="145" name="Google Shape;145;p20"/>
              <p:cNvGrpSpPr/>
              <p:nvPr/>
            </p:nvGrpSpPr>
            <p:grpSpPr>
              <a:xfrm>
                <a:off x="4318400" y="1373135"/>
                <a:ext cx="4866225" cy="358206"/>
                <a:chOff x="4318400" y="502508"/>
                <a:chExt cx="4866225" cy="434400"/>
              </a:xfrm>
            </p:grpSpPr>
            <p:sp>
              <p:nvSpPr>
                <p:cNvPr id="146" name="Google Shape;146;p20"/>
                <p:cNvSpPr txBox="1"/>
                <p:nvPr/>
              </p:nvSpPr>
              <p:spPr>
                <a:xfrm>
                  <a:off x="4318400" y="502508"/>
                  <a:ext cx="739500" cy="43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2"/>
                      </a:solidFill>
                      <a:latin typeface="Poppins Medium"/>
                      <a:ea typeface="Poppins Medium"/>
                      <a:cs typeface="Poppins Medium"/>
                      <a:sym typeface="Poppins Medium"/>
                    </a:rPr>
                    <a:t>33</a:t>
                  </a:r>
                  <a:r>
                    <a:rPr lang="en" sz="1500">
                      <a:solidFill>
                        <a:schemeClr val="dk2"/>
                      </a:solidFill>
                      <a:latin typeface="Poppins Medium"/>
                      <a:ea typeface="Poppins Medium"/>
                      <a:cs typeface="Poppins Medium"/>
                      <a:sym typeface="Poppins Medium"/>
                    </a:rPr>
                    <a:t>%</a:t>
                  </a:r>
                  <a:endParaRPr sz="1500">
                    <a:solidFill>
                      <a:schemeClr val="dk2"/>
                    </a:solidFill>
                    <a:latin typeface="Poppins Medium"/>
                    <a:ea typeface="Poppins Medium"/>
                    <a:cs typeface="Poppins Medium"/>
                    <a:sym typeface="Poppins Medium"/>
                  </a:endParaRPr>
                </a:p>
              </p:txBody>
            </p:sp>
            <p:sp>
              <p:nvSpPr>
                <p:cNvPr id="147" name="Google Shape;147;p20"/>
                <p:cNvSpPr txBox="1"/>
                <p:nvPr/>
              </p:nvSpPr>
              <p:spPr>
                <a:xfrm>
                  <a:off x="4959125" y="502508"/>
                  <a:ext cx="4225500" cy="4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oppins Light"/>
                      <a:ea typeface="Poppins Light"/>
                      <a:cs typeface="Poppins Light"/>
                      <a:sym typeface="Poppins Light"/>
                    </a:rPr>
                    <a:t>o</a:t>
                  </a:r>
                  <a:r>
                    <a:rPr lang="en" sz="1000">
                      <a:solidFill>
                        <a:schemeClr val="dk2"/>
                      </a:solidFill>
                      <a:latin typeface="Poppins Light"/>
                      <a:ea typeface="Poppins Light"/>
                      <a:cs typeface="Poppins Light"/>
                      <a:sym typeface="Poppins Light"/>
                    </a:rPr>
                    <a:t>f individuals are between the ages of</a:t>
                  </a:r>
                  <a:r>
                    <a:rPr lang="en" sz="1000">
                      <a:solidFill>
                        <a:schemeClr val="dk2"/>
                      </a:solidFill>
                      <a:latin typeface="Poppins Light"/>
                      <a:ea typeface="Poppins Light"/>
                      <a:cs typeface="Poppins Light"/>
                      <a:sym typeface="Poppins Light"/>
                    </a:rPr>
                    <a:t> </a:t>
                  </a:r>
                  <a:r>
                    <a:rPr b="1" lang="en" sz="1000">
                      <a:solidFill>
                        <a:schemeClr val="dk2"/>
                      </a:solidFill>
                      <a:latin typeface="Poppins"/>
                      <a:ea typeface="Poppins"/>
                      <a:cs typeface="Poppins"/>
                      <a:sym typeface="Poppins"/>
                    </a:rPr>
                    <a:t>31 and 40</a:t>
                  </a:r>
                  <a:r>
                    <a:rPr lang="en" sz="1000">
                      <a:solidFill>
                        <a:schemeClr val="dk2"/>
                      </a:solidFill>
                      <a:latin typeface="Poppins Light"/>
                      <a:ea typeface="Poppins Light"/>
                      <a:cs typeface="Poppins Light"/>
                      <a:sym typeface="Poppins Light"/>
                    </a:rPr>
                    <a:t>.</a:t>
                  </a:r>
                  <a:endParaRPr sz="1000">
                    <a:solidFill>
                      <a:schemeClr val="dk2"/>
                    </a:solidFill>
                    <a:latin typeface="Poppins Light"/>
                    <a:ea typeface="Poppins Light"/>
                    <a:cs typeface="Poppins Light"/>
                    <a:sym typeface="Poppins Light"/>
                  </a:endParaRPr>
                </a:p>
              </p:txBody>
            </p:sp>
          </p:grpSp>
        </p:grpSp>
        <p:sp>
          <p:nvSpPr>
            <p:cNvPr id="148" name="Google Shape;148;p20"/>
            <p:cNvSpPr/>
            <p:nvPr/>
          </p:nvSpPr>
          <p:spPr>
            <a:xfrm>
              <a:off x="4597250" y="1248150"/>
              <a:ext cx="143100" cy="858600"/>
            </a:xfrm>
            <a:prstGeom prst="leftBrace">
              <a:avLst>
                <a:gd fmla="val 50000" name="adj1"/>
                <a:gd fmla="val 4956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49" name="Google Shape;149;p20"/>
          <p:cNvGrpSpPr/>
          <p:nvPr/>
        </p:nvGrpSpPr>
        <p:grpSpPr>
          <a:xfrm>
            <a:off x="4547007" y="2287509"/>
            <a:ext cx="4480333" cy="967805"/>
            <a:chOff x="4547007" y="2363709"/>
            <a:chExt cx="4480333" cy="967805"/>
          </a:xfrm>
        </p:grpSpPr>
        <p:grpSp>
          <p:nvGrpSpPr>
            <p:cNvPr id="150" name="Google Shape;150;p20"/>
            <p:cNvGrpSpPr/>
            <p:nvPr/>
          </p:nvGrpSpPr>
          <p:grpSpPr>
            <a:xfrm>
              <a:off x="4547007" y="2363709"/>
              <a:ext cx="4480333" cy="967805"/>
              <a:chOff x="4318400" y="763536"/>
              <a:chExt cx="4866225" cy="967805"/>
            </a:xfrm>
          </p:grpSpPr>
          <p:grpSp>
            <p:nvGrpSpPr>
              <p:cNvPr id="151" name="Google Shape;151;p20"/>
              <p:cNvGrpSpPr/>
              <p:nvPr/>
            </p:nvGrpSpPr>
            <p:grpSpPr>
              <a:xfrm>
                <a:off x="4318400" y="763536"/>
                <a:ext cx="4866225" cy="358206"/>
                <a:chOff x="4318400" y="763525"/>
                <a:chExt cx="4866225" cy="434400"/>
              </a:xfrm>
            </p:grpSpPr>
            <p:sp>
              <p:nvSpPr>
                <p:cNvPr id="152" name="Google Shape;152;p20"/>
                <p:cNvSpPr txBox="1"/>
                <p:nvPr/>
              </p:nvSpPr>
              <p:spPr>
                <a:xfrm>
                  <a:off x="4318400" y="763525"/>
                  <a:ext cx="739500" cy="43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2"/>
                      </a:solidFill>
                      <a:latin typeface="Poppins Medium"/>
                      <a:ea typeface="Poppins Medium"/>
                      <a:cs typeface="Poppins Medium"/>
                      <a:sym typeface="Poppins Medium"/>
                    </a:rPr>
                    <a:t>49</a:t>
                  </a:r>
                  <a:r>
                    <a:rPr lang="en" sz="1500">
                      <a:solidFill>
                        <a:schemeClr val="dk2"/>
                      </a:solidFill>
                      <a:latin typeface="Poppins Medium"/>
                      <a:ea typeface="Poppins Medium"/>
                      <a:cs typeface="Poppins Medium"/>
                      <a:sym typeface="Poppins Medium"/>
                    </a:rPr>
                    <a:t>%</a:t>
                  </a:r>
                  <a:endParaRPr sz="1500">
                    <a:solidFill>
                      <a:schemeClr val="dk2"/>
                    </a:solidFill>
                    <a:latin typeface="Poppins Medium"/>
                    <a:ea typeface="Poppins Medium"/>
                    <a:cs typeface="Poppins Medium"/>
                    <a:sym typeface="Poppins Medium"/>
                  </a:endParaRPr>
                </a:p>
              </p:txBody>
            </p:sp>
            <p:sp>
              <p:nvSpPr>
                <p:cNvPr id="153" name="Google Shape;153;p20"/>
                <p:cNvSpPr txBox="1"/>
                <p:nvPr/>
              </p:nvSpPr>
              <p:spPr>
                <a:xfrm>
                  <a:off x="4959125" y="763525"/>
                  <a:ext cx="4225500" cy="4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oppins Light"/>
                      <a:ea typeface="Poppins Light"/>
                      <a:cs typeface="Poppins Light"/>
                      <a:sym typeface="Poppins Light"/>
                    </a:rPr>
                    <a:t>o</a:t>
                  </a:r>
                  <a:r>
                    <a:rPr lang="en" sz="1000">
                      <a:solidFill>
                        <a:schemeClr val="dk2"/>
                      </a:solidFill>
                      <a:latin typeface="Poppins Light"/>
                      <a:ea typeface="Poppins Light"/>
                      <a:cs typeface="Poppins Light"/>
                      <a:sym typeface="Poppins Light"/>
                    </a:rPr>
                    <a:t>f individuals have attained a </a:t>
                  </a:r>
                  <a:r>
                    <a:rPr b="1" lang="en" sz="1000">
                      <a:solidFill>
                        <a:schemeClr val="dk2"/>
                      </a:solidFill>
                      <a:latin typeface="Poppins"/>
                      <a:ea typeface="Poppins"/>
                      <a:cs typeface="Poppins"/>
                      <a:sym typeface="Poppins"/>
                    </a:rPr>
                    <a:t>University</a:t>
                  </a:r>
                  <a:r>
                    <a:rPr lang="en" sz="1000">
                      <a:solidFill>
                        <a:schemeClr val="dk2"/>
                      </a:solidFill>
                      <a:latin typeface="Poppins Light"/>
                      <a:ea typeface="Poppins Light"/>
                      <a:cs typeface="Poppins Light"/>
                      <a:sym typeface="Poppins Light"/>
                    </a:rPr>
                    <a:t> education</a:t>
                  </a:r>
                  <a:r>
                    <a:rPr lang="en" sz="1000">
                      <a:solidFill>
                        <a:schemeClr val="dk2"/>
                      </a:solidFill>
                      <a:latin typeface="Poppins Light"/>
                      <a:ea typeface="Poppins Light"/>
                      <a:cs typeface="Poppins Light"/>
                      <a:sym typeface="Poppins Light"/>
                    </a:rPr>
                    <a:t>.</a:t>
                  </a:r>
                  <a:endParaRPr sz="1000">
                    <a:solidFill>
                      <a:schemeClr val="dk2"/>
                    </a:solidFill>
                    <a:latin typeface="Poppins Light"/>
                    <a:ea typeface="Poppins Light"/>
                    <a:cs typeface="Poppins Light"/>
                    <a:sym typeface="Poppins Light"/>
                  </a:endParaRPr>
                </a:p>
              </p:txBody>
            </p:sp>
          </p:grpSp>
          <p:grpSp>
            <p:nvGrpSpPr>
              <p:cNvPr id="154" name="Google Shape;154;p20"/>
              <p:cNvGrpSpPr/>
              <p:nvPr/>
            </p:nvGrpSpPr>
            <p:grpSpPr>
              <a:xfrm>
                <a:off x="4318400" y="1068292"/>
                <a:ext cx="4866225" cy="358206"/>
                <a:chOff x="4318400" y="671117"/>
                <a:chExt cx="4866225" cy="434400"/>
              </a:xfrm>
            </p:grpSpPr>
            <p:sp>
              <p:nvSpPr>
                <p:cNvPr id="155" name="Google Shape;155;p20"/>
                <p:cNvSpPr txBox="1"/>
                <p:nvPr/>
              </p:nvSpPr>
              <p:spPr>
                <a:xfrm>
                  <a:off x="4318400" y="671117"/>
                  <a:ext cx="739500" cy="43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2"/>
                      </a:solidFill>
                      <a:latin typeface="Poppins Medium"/>
                      <a:ea typeface="Poppins Medium"/>
                      <a:cs typeface="Poppins Medium"/>
                      <a:sym typeface="Poppins Medium"/>
                    </a:rPr>
                    <a:t>52</a:t>
                  </a:r>
                  <a:r>
                    <a:rPr lang="en" sz="1500">
                      <a:solidFill>
                        <a:schemeClr val="dk2"/>
                      </a:solidFill>
                      <a:latin typeface="Poppins Medium"/>
                      <a:ea typeface="Poppins Medium"/>
                      <a:cs typeface="Poppins Medium"/>
                      <a:sym typeface="Poppins Medium"/>
                    </a:rPr>
                    <a:t>%</a:t>
                  </a:r>
                  <a:endParaRPr sz="1500">
                    <a:solidFill>
                      <a:schemeClr val="dk2"/>
                    </a:solidFill>
                    <a:latin typeface="Poppins Medium"/>
                    <a:ea typeface="Poppins Medium"/>
                    <a:cs typeface="Poppins Medium"/>
                    <a:sym typeface="Poppins Medium"/>
                  </a:endParaRPr>
                </a:p>
              </p:txBody>
            </p:sp>
            <p:sp>
              <p:nvSpPr>
                <p:cNvPr id="156" name="Google Shape;156;p20"/>
                <p:cNvSpPr txBox="1"/>
                <p:nvPr/>
              </p:nvSpPr>
              <p:spPr>
                <a:xfrm>
                  <a:off x="4959125" y="671117"/>
                  <a:ext cx="4225500" cy="4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oppins Light"/>
                      <a:ea typeface="Poppins Light"/>
                      <a:cs typeface="Poppins Light"/>
                      <a:sym typeface="Poppins Light"/>
                    </a:rPr>
                    <a:t>o</a:t>
                  </a:r>
                  <a:r>
                    <a:rPr lang="en" sz="1000">
                      <a:solidFill>
                        <a:schemeClr val="dk2"/>
                      </a:solidFill>
                      <a:latin typeface="Poppins Light"/>
                      <a:ea typeface="Poppins Light"/>
                      <a:cs typeface="Poppins Light"/>
                      <a:sym typeface="Poppins Light"/>
                    </a:rPr>
                    <a:t>f individuals are</a:t>
                  </a:r>
                  <a:r>
                    <a:rPr lang="en" sz="1000">
                      <a:solidFill>
                        <a:schemeClr val="dk2"/>
                      </a:solidFill>
                      <a:latin typeface="Poppins Light"/>
                      <a:ea typeface="Poppins Light"/>
                      <a:cs typeface="Poppins Light"/>
                      <a:sym typeface="Poppins Light"/>
                    </a:rPr>
                    <a:t> </a:t>
                  </a:r>
                  <a:r>
                    <a:rPr b="1" lang="en" sz="1000">
                      <a:solidFill>
                        <a:schemeClr val="dk2"/>
                      </a:solidFill>
                      <a:latin typeface="Poppins"/>
                      <a:ea typeface="Poppins"/>
                      <a:cs typeface="Poppins"/>
                      <a:sym typeface="Poppins"/>
                    </a:rPr>
                    <a:t>“single”</a:t>
                  </a:r>
                  <a:r>
                    <a:rPr lang="en" sz="1000">
                      <a:solidFill>
                        <a:schemeClr val="dk2"/>
                      </a:solidFill>
                      <a:latin typeface="Poppins Light"/>
                      <a:ea typeface="Poppins Light"/>
                      <a:cs typeface="Poppins Light"/>
                      <a:sym typeface="Poppins Light"/>
                    </a:rPr>
                    <a:t>.</a:t>
                  </a:r>
                  <a:endParaRPr sz="1000">
                    <a:solidFill>
                      <a:schemeClr val="dk2"/>
                    </a:solidFill>
                    <a:latin typeface="Poppins Light"/>
                    <a:ea typeface="Poppins Light"/>
                    <a:cs typeface="Poppins Light"/>
                    <a:sym typeface="Poppins Light"/>
                  </a:endParaRPr>
                </a:p>
              </p:txBody>
            </p:sp>
          </p:grpSp>
          <p:grpSp>
            <p:nvGrpSpPr>
              <p:cNvPr id="157" name="Google Shape;157;p20"/>
              <p:cNvGrpSpPr/>
              <p:nvPr/>
            </p:nvGrpSpPr>
            <p:grpSpPr>
              <a:xfrm>
                <a:off x="4318400" y="1373135"/>
                <a:ext cx="4866225" cy="358206"/>
                <a:chOff x="4318400" y="502508"/>
                <a:chExt cx="4866225" cy="434400"/>
              </a:xfrm>
            </p:grpSpPr>
            <p:sp>
              <p:nvSpPr>
                <p:cNvPr id="158" name="Google Shape;158;p20"/>
                <p:cNvSpPr txBox="1"/>
                <p:nvPr/>
              </p:nvSpPr>
              <p:spPr>
                <a:xfrm>
                  <a:off x="4318400" y="502508"/>
                  <a:ext cx="739500" cy="43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2"/>
                      </a:solidFill>
                      <a:latin typeface="Poppins Medium"/>
                      <a:ea typeface="Poppins Medium"/>
                      <a:cs typeface="Poppins Medium"/>
                      <a:sym typeface="Poppins Medium"/>
                    </a:rPr>
                    <a:t>37%</a:t>
                  </a:r>
                  <a:endParaRPr sz="1500">
                    <a:solidFill>
                      <a:schemeClr val="dk2"/>
                    </a:solidFill>
                    <a:latin typeface="Poppins Medium"/>
                    <a:ea typeface="Poppins Medium"/>
                    <a:cs typeface="Poppins Medium"/>
                    <a:sym typeface="Poppins Medium"/>
                  </a:endParaRPr>
                </a:p>
              </p:txBody>
            </p:sp>
            <p:sp>
              <p:nvSpPr>
                <p:cNvPr id="159" name="Google Shape;159;p20"/>
                <p:cNvSpPr txBox="1"/>
                <p:nvPr/>
              </p:nvSpPr>
              <p:spPr>
                <a:xfrm>
                  <a:off x="4959125" y="502508"/>
                  <a:ext cx="4225500" cy="43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Poppins Light"/>
                      <a:ea typeface="Poppins Light"/>
                      <a:cs typeface="Poppins Light"/>
                      <a:sym typeface="Poppins Light"/>
                    </a:rPr>
                    <a:t>o</a:t>
                  </a:r>
                  <a:r>
                    <a:rPr lang="en" sz="1000">
                      <a:solidFill>
                        <a:schemeClr val="dk2"/>
                      </a:solidFill>
                      <a:latin typeface="Poppins Light"/>
                      <a:ea typeface="Poppins Light"/>
                      <a:cs typeface="Poppins Light"/>
                      <a:sym typeface="Poppins Light"/>
                    </a:rPr>
                    <a:t>f individuals are between the ages of </a:t>
                  </a:r>
                  <a:r>
                    <a:rPr b="1" lang="en" sz="1000">
                      <a:solidFill>
                        <a:schemeClr val="dk2"/>
                      </a:solidFill>
                      <a:latin typeface="Poppins"/>
                      <a:ea typeface="Poppins"/>
                      <a:cs typeface="Poppins"/>
                      <a:sym typeface="Poppins"/>
                    </a:rPr>
                    <a:t>31 and 40</a:t>
                  </a:r>
                  <a:r>
                    <a:rPr lang="en" sz="1000">
                      <a:solidFill>
                        <a:schemeClr val="dk2"/>
                      </a:solidFill>
                      <a:latin typeface="Poppins Light"/>
                      <a:ea typeface="Poppins Light"/>
                      <a:cs typeface="Poppins Light"/>
                      <a:sym typeface="Poppins Light"/>
                    </a:rPr>
                    <a:t>.</a:t>
                  </a:r>
                  <a:endParaRPr sz="1000">
                    <a:solidFill>
                      <a:schemeClr val="dk2"/>
                    </a:solidFill>
                    <a:latin typeface="Poppins Light"/>
                    <a:ea typeface="Poppins Light"/>
                    <a:cs typeface="Poppins Light"/>
                    <a:sym typeface="Poppins Light"/>
                  </a:endParaRPr>
                </a:p>
              </p:txBody>
            </p:sp>
          </p:grpSp>
        </p:grpSp>
        <p:sp>
          <p:nvSpPr>
            <p:cNvPr id="160" name="Google Shape;160;p20"/>
            <p:cNvSpPr/>
            <p:nvPr/>
          </p:nvSpPr>
          <p:spPr>
            <a:xfrm>
              <a:off x="4597250" y="2391150"/>
              <a:ext cx="143100" cy="858600"/>
            </a:xfrm>
            <a:prstGeom prst="leftBrace">
              <a:avLst>
                <a:gd fmla="val 50000" name="adj1"/>
                <a:gd fmla="val 4956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1" name="Google Shape;161;p20"/>
          <p:cNvSpPr txBox="1"/>
          <p:nvPr/>
        </p:nvSpPr>
        <p:spPr>
          <a:xfrm>
            <a:off x="3832550" y="1357800"/>
            <a:ext cx="8409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dk2"/>
                </a:solidFill>
              </a:rPr>
              <a:t>A detailed distribution of default status</a:t>
            </a:r>
            <a:endParaRPr sz="600">
              <a:solidFill>
                <a:schemeClr val="dk2"/>
              </a:solidFill>
            </a:endParaRPr>
          </a:p>
        </p:txBody>
      </p:sp>
      <p:sp>
        <p:nvSpPr>
          <p:cNvPr id="162" name="Google Shape;162;p20"/>
          <p:cNvSpPr txBox="1"/>
          <p:nvPr/>
        </p:nvSpPr>
        <p:spPr>
          <a:xfrm>
            <a:off x="3832550" y="2577000"/>
            <a:ext cx="8409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dk2"/>
                </a:solidFill>
              </a:rPr>
              <a:t>A detailed distribution of default status</a:t>
            </a:r>
            <a:endParaRPr sz="600">
              <a:solidFill>
                <a:schemeClr val="dk2"/>
              </a:solidFill>
            </a:endParaRPr>
          </a:p>
        </p:txBody>
      </p:sp>
      <p:sp>
        <p:nvSpPr>
          <p:cNvPr id="163" name="Google Shape;163;p20"/>
          <p:cNvSpPr/>
          <p:nvPr/>
        </p:nvSpPr>
        <p:spPr>
          <a:xfrm>
            <a:off x="390450" y="3830450"/>
            <a:ext cx="8319900" cy="913500"/>
          </a:xfrm>
          <a:prstGeom prst="rect">
            <a:avLst/>
          </a:pr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900">
                <a:solidFill>
                  <a:schemeClr val="dk2"/>
                </a:solidFill>
                <a:latin typeface="Poppins"/>
                <a:ea typeface="Poppins"/>
                <a:cs typeface="Poppins"/>
                <a:sym typeface="Poppins"/>
              </a:rPr>
              <a:t>Key insight:</a:t>
            </a:r>
            <a:endParaRPr b="1" sz="900">
              <a:solidFill>
                <a:schemeClr val="dk2"/>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 sz="900">
                <a:solidFill>
                  <a:schemeClr val="dk2"/>
                </a:solidFill>
                <a:latin typeface="Poppins Light"/>
                <a:ea typeface="Poppins Light"/>
                <a:cs typeface="Poppins Light"/>
                <a:sym typeface="Poppins Light"/>
              </a:rPr>
              <a:t>The analysis indicates that male clients exhibit a higher default rate compared to female clients, despite a balanced representation between the two. Among defaulters, the majority possess a university-level education. Single clients show a greater likelihood of default compared to married clients, while the 31-40 age group emerges as the most susceptible to default, likely due to heightened financial obligations, positioning them as the highest credit risk demographic.</a:t>
            </a:r>
            <a:endParaRPr sz="900">
              <a:solidFill>
                <a:schemeClr val="dk2"/>
              </a:solidFill>
              <a:latin typeface="Poppins Light"/>
              <a:ea typeface="Poppins Light"/>
              <a:cs typeface="Poppins Light"/>
              <a:sym typeface="Poppins Light"/>
            </a:endParaRPr>
          </a:p>
        </p:txBody>
      </p:sp>
      <p:pic>
        <p:nvPicPr>
          <p:cNvPr id="164" name="Google Shape;164;p20"/>
          <p:cNvPicPr preferRelativeResize="0"/>
          <p:nvPr/>
        </p:nvPicPr>
        <p:blipFill>
          <a:blip r:embed="rId3">
            <a:alphaModFix/>
          </a:blip>
          <a:stretch>
            <a:fillRect/>
          </a:stretch>
        </p:blipFill>
        <p:spPr>
          <a:xfrm>
            <a:off x="108900" y="858101"/>
            <a:ext cx="3844149" cy="274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p21"/>
          <p:cNvGraphicFramePr/>
          <p:nvPr/>
        </p:nvGraphicFramePr>
        <p:xfrm>
          <a:off x="223525" y="907225"/>
          <a:ext cx="3000000" cy="3000000"/>
        </p:xfrm>
        <a:graphic>
          <a:graphicData uri="http://schemas.openxmlformats.org/drawingml/2006/table">
            <a:tbl>
              <a:tblPr>
                <a:noFill/>
                <a:tableStyleId>{584DA5FA-98CC-42BE-899A-74BD2422B752}</a:tableStyleId>
              </a:tblPr>
              <a:tblGrid>
                <a:gridCol w="677200"/>
                <a:gridCol w="458050"/>
                <a:gridCol w="538375"/>
                <a:gridCol w="674825"/>
                <a:gridCol w="523425"/>
                <a:gridCol w="660500"/>
                <a:gridCol w="707450"/>
              </a:tblGrid>
              <a:tr h="200050">
                <a:tc>
                  <a:txBody>
                    <a:bodyPr/>
                    <a:lstStyle/>
                    <a:p>
                      <a:pPr indent="0" lvl="0" marL="0" rtl="0" algn="l">
                        <a:spcBef>
                          <a:spcPts val="0"/>
                        </a:spcBef>
                        <a:spcAft>
                          <a:spcPts val="0"/>
                        </a:spcAft>
                        <a:buNone/>
                      </a:pPr>
                      <a:r>
                        <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latin typeface="Poppins"/>
                          <a:ea typeface="Poppins"/>
                          <a:cs typeface="Poppins"/>
                          <a:sym typeface="Poppins"/>
                        </a:rPr>
                        <a:t>April</a:t>
                      </a:r>
                      <a:endParaRPr b="1" sz="600">
                        <a:latin typeface="Poppins"/>
                        <a:ea typeface="Poppins"/>
                        <a:cs typeface="Poppins"/>
                        <a:sym typeface="Poppins"/>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latin typeface="Poppins"/>
                          <a:ea typeface="Poppins"/>
                          <a:cs typeface="Poppins"/>
                          <a:sym typeface="Poppins"/>
                        </a:rPr>
                        <a:t>May</a:t>
                      </a:r>
                      <a:endParaRPr b="1" sz="600">
                        <a:latin typeface="Poppins"/>
                        <a:ea typeface="Poppins"/>
                        <a:cs typeface="Poppins"/>
                        <a:sym typeface="Poppins"/>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latin typeface="Poppins"/>
                          <a:ea typeface="Poppins"/>
                          <a:cs typeface="Poppins"/>
                          <a:sym typeface="Poppins"/>
                        </a:rPr>
                        <a:t>June</a:t>
                      </a:r>
                      <a:endParaRPr b="1" sz="600">
                        <a:latin typeface="Poppins"/>
                        <a:ea typeface="Poppins"/>
                        <a:cs typeface="Poppins"/>
                        <a:sym typeface="Poppins"/>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latin typeface="Poppins"/>
                          <a:ea typeface="Poppins"/>
                          <a:cs typeface="Poppins"/>
                          <a:sym typeface="Poppins"/>
                        </a:rPr>
                        <a:t>July</a:t>
                      </a:r>
                      <a:endParaRPr b="1" sz="600">
                        <a:latin typeface="Poppins"/>
                        <a:ea typeface="Poppins"/>
                        <a:cs typeface="Poppins"/>
                        <a:sym typeface="Poppins"/>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latin typeface="Poppins"/>
                          <a:ea typeface="Poppins"/>
                          <a:cs typeface="Poppins"/>
                          <a:sym typeface="Poppins"/>
                        </a:rPr>
                        <a:t>August</a:t>
                      </a:r>
                      <a:endParaRPr b="1" sz="600">
                        <a:latin typeface="Poppins"/>
                        <a:ea typeface="Poppins"/>
                        <a:cs typeface="Poppins"/>
                        <a:sym typeface="Poppins"/>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latin typeface="Poppins"/>
                          <a:ea typeface="Poppins"/>
                          <a:cs typeface="Poppins"/>
                          <a:sym typeface="Poppins"/>
                        </a:rPr>
                        <a:t>September</a:t>
                      </a:r>
                      <a:endParaRPr b="1" sz="600">
                        <a:latin typeface="Poppins"/>
                        <a:ea typeface="Poppins"/>
                        <a:cs typeface="Poppins"/>
                        <a:sym typeface="Poppins"/>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00000">
                <a:tc>
                  <a:txBody>
                    <a:bodyPr/>
                    <a:lstStyle/>
                    <a:p>
                      <a:pPr indent="0" lvl="0" marL="0" rtl="0" algn="l">
                        <a:spcBef>
                          <a:spcPts val="0"/>
                        </a:spcBef>
                        <a:spcAft>
                          <a:spcPts val="0"/>
                        </a:spcAft>
                        <a:buNone/>
                      </a:pPr>
                      <a:r>
                        <a:rPr lang="en" sz="600">
                          <a:latin typeface="Poppins Light"/>
                          <a:ea typeface="Poppins Light"/>
                          <a:cs typeface="Poppins Light"/>
                          <a:sym typeface="Poppins Light"/>
                        </a:rPr>
                        <a:t>Prepayment</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rgbClr val="D9D2E9"/>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4,895</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rgbClr val="D9D2E9"/>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4,546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rgbClr val="D9D2E9"/>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4,348</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rgbClr val="D9D2E9"/>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4,085</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rgbClr val="D9D2E9"/>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3,782</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rgbClr val="D9D2E9"/>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2,759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2"/>
                      </a:solidFill>
                      <a:prstDash val="solid"/>
                      <a:round/>
                      <a:headEnd len="sm" w="sm" type="none"/>
                      <a:tailEnd len="sm" w="sm" type="none"/>
                    </a:lnB>
                    <a:solidFill>
                      <a:srgbClr val="D9D2E9"/>
                    </a:solidFill>
                  </a:tcPr>
                </a:tc>
              </a:tr>
              <a:tr h="100000">
                <a:tc>
                  <a:txBody>
                    <a:bodyPr/>
                    <a:lstStyle/>
                    <a:p>
                      <a:pPr indent="0" lvl="0" marL="0" rtl="0" algn="l">
                        <a:spcBef>
                          <a:spcPts val="0"/>
                        </a:spcBef>
                        <a:spcAft>
                          <a:spcPts val="0"/>
                        </a:spcAft>
                        <a:buNone/>
                      </a:pPr>
                      <a:r>
                        <a:rPr lang="en" sz="600">
                          <a:latin typeface="Poppins Light"/>
                          <a:ea typeface="Poppins Light"/>
                          <a:cs typeface="Poppins Light"/>
                          <a:sym typeface="Poppins Light"/>
                        </a:rPr>
                        <a:t>Pay Duly</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6,740</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5,539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5,687</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5,938</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6,050</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5,686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D9EAD3"/>
                    </a:solidFill>
                  </a:tcPr>
                </a:tc>
              </a:tr>
              <a:tr h="100000">
                <a:tc>
                  <a:txBody>
                    <a:bodyPr/>
                    <a:lstStyle/>
                    <a:p>
                      <a:pPr indent="0" lvl="0" marL="0" rtl="0" algn="l">
                        <a:spcBef>
                          <a:spcPts val="0"/>
                        </a:spcBef>
                        <a:spcAft>
                          <a:spcPts val="0"/>
                        </a:spcAft>
                        <a:buNone/>
                      </a:pPr>
                      <a:r>
                        <a:rPr lang="en" sz="600">
                          <a:latin typeface="Poppins Light"/>
                          <a:ea typeface="Poppins Light"/>
                          <a:cs typeface="Poppins Light"/>
                          <a:sym typeface="Poppins Light"/>
                        </a:rPr>
                        <a:t>Grace Period</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9DAF8"/>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16,286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9DAF8"/>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16,947</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9DAF8"/>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16,455</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9DAF8"/>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15,764</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9DAF8"/>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15,730</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9DAF8"/>
                    </a:solidFill>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14,737</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9DAF8"/>
                    </a:solidFill>
                  </a:tcPr>
                </a:tc>
              </a:tr>
              <a:tr h="134050">
                <a:tc>
                  <a:txBody>
                    <a:bodyPr/>
                    <a:lstStyle/>
                    <a:p>
                      <a:pPr indent="0" lvl="0" marL="0" rtl="0" algn="ctr">
                        <a:spcBef>
                          <a:spcPts val="0"/>
                        </a:spcBef>
                        <a:spcAft>
                          <a:spcPts val="0"/>
                        </a:spcAft>
                        <a:buNone/>
                      </a:pPr>
                      <a:r>
                        <a:rPr lang="en" sz="600">
                          <a:latin typeface="Poppins Light"/>
                          <a:ea typeface="Poppins Light"/>
                          <a:cs typeface="Poppins Light"/>
                          <a:sym typeface="Poppins Light"/>
                        </a:rPr>
                        <a:t>1</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0</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0</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4</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28</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3,688</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600">
                          <a:latin typeface="Poppins Light"/>
                          <a:ea typeface="Poppins Light"/>
                          <a:cs typeface="Poppins Light"/>
                          <a:sym typeface="Poppins Light"/>
                        </a:rPr>
                        <a:t>2</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2,766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2,626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3,159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3,819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3,927</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2,667</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2000">
                <a:tc>
                  <a:txBody>
                    <a:bodyPr/>
                    <a:lstStyle/>
                    <a:p>
                      <a:pPr indent="0" lvl="0" marL="0" rtl="0" algn="ctr">
                        <a:spcBef>
                          <a:spcPts val="0"/>
                        </a:spcBef>
                        <a:spcAft>
                          <a:spcPts val="0"/>
                        </a:spcAft>
                        <a:buNone/>
                      </a:pPr>
                      <a:r>
                        <a:rPr lang="en" sz="600">
                          <a:latin typeface="Poppins Light"/>
                          <a:ea typeface="Poppins Light"/>
                          <a:cs typeface="Poppins Light"/>
                          <a:sym typeface="Poppins Light"/>
                        </a:rPr>
                        <a:t>3</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184</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178</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180</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240</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326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322</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600">
                          <a:latin typeface="Poppins Light"/>
                          <a:ea typeface="Poppins Light"/>
                          <a:cs typeface="Poppins Light"/>
                          <a:sym typeface="Poppins Light"/>
                        </a:rPr>
                        <a:t>4</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49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84</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69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76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99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76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600">
                          <a:latin typeface="Poppins Light"/>
                          <a:ea typeface="Poppins Light"/>
                          <a:cs typeface="Poppins Light"/>
                          <a:sym typeface="Poppins Light"/>
                        </a:rPr>
                        <a:t>5</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13</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17</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35</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21</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25</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600">
                          <a:latin typeface="Poppins Light"/>
                          <a:ea typeface="Poppins Light"/>
                          <a:cs typeface="Poppins Light"/>
                          <a:sym typeface="Poppins Light"/>
                        </a:rPr>
                        <a:t>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4</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5</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23</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12</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11</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14550">
                <a:tc>
                  <a:txBody>
                    <a:bodyPr/>
                    <a:lstStyle/>
                    <a:p>
                      <a:pPr indent="0" lvl="0" marL="0" rtl="0" algn="ctr">
                        <a:spcBef>
                          <a:spcPts val="0"/>
                        </a:spcBef>
                        <a:spcAft>
                          <a:spcPts val="0"/>
                        </a:spcAft>
                        <a:buNone/>
                      </a:pPr>
                      <a:r>
                        <a:rPr lang="en" sz="600">
                          <a:latin typeface="Poppins Light"/>
                          <a:ea typeface="Poppins Light"/>
                          <a:cs typeface="Poppins Light"/>
                          <a:sym typeface="Poppins Light"/>
                        </a:rPr>
                        <a:t>7</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46</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58</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58</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27</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20</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600">
                          <a:latin typeface="Poppins Light"/>
                          <a:ea typeface="Poppins Light"/>
                          <a:cs typeface="Poppins Light"/>
                          <a:sym typeface="Poppins Light"/>
                        </a:rPr>
                        <a:t>8</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2</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3</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Light"/>
                          <a:ea typeface="Poppins Light"/>
                          <a:cs typeface="Poppins Light"/>
                          <a:sym typeface="Poppins Light"/>
                        </a:rPr>
                        <a:t>19</a:t>
                      </a:r>
                      <a:endParaRPr sz="600">
                        <a:latin typeface="Poppins Light"/>
                        <a:ea typeface="Poppins Light"/>
                        <a:cs typeface="Poppins Light"/>
                        <a:sym typeface="Poppins Light"/>
                      </a:endParaRPr>
                    </a:p>
                  </a:txBody>
                  <a:tcPr marT="45700" marB="45700" marR="45700" marL="4570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170" name="Google Shape;170;p21"/>
          <p:cNvSpPr txBox="1"/>
          <p:nvPr/>
        </p:nvSpPr>
        <p:spPr>
          <a:xfrm>
            <a:off x="110525" y="178875"/>
            <a:ext cx="8827200" cy="51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Transaction Status Breakdown: </a:t>
            </a:r>
            <a:r>
              <a:rPr lang="en" sz="1800">
                <a:solidFill>
                  <a:schemeClr val="dk2"/>
                </a:solidFill>
                <a:latin typeface="Poppins Medium"/>
                <a:ea typeface="Poppins Medium"/>
                <a:cs typeface="Poppins Medium"/>
                <a:sym typeface="Poppins Medium"/>
              </a:rPr>
              <a:t>Insights into Credit Cardholder Behavior</a:t>
            </a:r>
            <a:endParaRPr sz="1800">
              <a:solidFill>
                <a:schemeClr val="dk2"/>
              </a:solidFill>
              <a:latin typeface="Poppins Medium"/>
              <a:ea typeface="Poppins Medium"/>
              <a:cs typeface="Poppins Medium"/>
              <a:sym typeface="Poppins Medium"/>
            </a:endParaRPr>
          </a:p>
        </p:txBody>
      </p:sp>
      <p:grpSp>
        <p:nvGrpSpPr>
          <p:cNvPr id="171" name="Google Shape;171;p21"/>
          <p:cNvGrpSpPr/>
          <p:nvPr/>
        </p:nvGrpSpPr>
        <p:grpSpPr>
          <a:xfrm>
            <a:off x="0" y="4806725"/>
            <a:ext cx="1628100" cy="277200"/>
            <a:chOff x="0" y="4806725"/>
            <a:chExt cx="1628100" cy="277200"/>
          </a:xfrm>
        </p:grpSpPr>
        <p:sp>
          <p:nvSpPr>
            <p:cNvPr id="172" name="Google Shape;172;p21"/>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173" name="Google Shape;173;p21"/>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grpSp>
        <p:nvGrpSpPr>
          <p:cNvPr id="174" name="Google Shape;174;p21"/>
          <p:cNvGrpSpPr/>
          <p:nvPr/>
        </p:nvGrpSpPr>
        <p:grpSpPr>
          <a:xfrm>
            <a:off x="4790550" y="1715725"/>
            <a:ext cx="3795300" cy="472800"/>
            <a:chOff x="4866750" y="877525"/>
            <a:chExt cx="3795300" cy="472800"/>
          </a:xfrm>
        </p:grpSpPr>
        <p:sp>
          <p:nvSpPr>
            <p:cNvPr id="175" name="Google Shape;175;p21"/>
            <p:cNvSpPr txBox="1"/>
            <p:nvPr/>
          </p:nvSpPr>
          <p:spPr>
            <a:xfrm>
              <a:off x="4866750" y="907225"/>
              <a:ext cx="638700" cy="4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Poppins Medium"/>
                  <a:ea typeface="Poppins Medium"/>
                  <a:cs typeface="Poppins Medium"/>
                  <a:sym typeface="Poppins Medium"/>
                </a:rPr>
                <a:t>9.5%</a:t>
              </a:r>
              <a:endParaRPr sz="1500">
                <a:solidFill>
                  <a:schemeClr val="dk2"/>
                </a:solidFill>
                <a:latin typeface="Poppins Medium"/>
                <a:ea typeface="Poppins Medium"/>
                <a:cs typeface="Poppins Medium"/>
                <a:sym typeface="Poppins Medium"/>
              </a:endParaRPr>
            </a:p>
          </p:txBody>
        </p:sp>
        <p:sp>
          <p:nvSpPr>
            <p:cNvPr id="176" name="Google Shape;176;p21"/>
            <p:cNvSpPr txBox="1"/>
            <p:nvPr/>
          </p:nvSpPr>
          <p:spPr>
            <a:xfrm>
              <a:off x="5400450" y="877525"/>
              <a:ext cx="3261600" cy="47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decline in customers making payments within the '</a:t>
              </a:r>
              <a:r>
                <a:rPr b="1" lang="en" sz="800">
                  <a:solidFill>
                    <a:schemeClr val="dk2"/>
                  </a:solidFill>
                </a:rPr>
                <a:t>grace period</a:t>
              </a:r>
              <a:r>
                <a:rPr lang="en" sz="800">
                  <a:solidFill>
                    <a:schemeClr val="dk2"/>
                  </a:solidFill>
                </a:rPr>
                <a:t>' over the past six months remains significant, yet this payment status continues to be the </a:t>
              </a:r>
              <a:r>
                <a:rPr b="1" lang="en" sz="800">
                  <a:solidFill>
                    <a:schemeClr val="dk2"/>
                  </a:solidFill>
                </a:rPr>
                <a:t>most prevalent</a:t>
              </a:r>
              <a:r>
                <a:rPr lang="en" sz="800">
                  <a:solidFill>
                    <a:schemeClr val="dk2"/>
                  </a:solidFill>
                </a:rPr>
                <a:t>.</a:t>
              </a:r>
              <a:endParaRPr sz="800">
                <a:solidFill>
                  <a:schemeClr val="dk2"/>
                </a:solidFill>
              </a:endParaRPr>
            </a:p>
          </p:txBody>
        </p:sp>
      </p:grpSp>
      <p:sp>
        <p:nvSpPr>
          <p:cNvPr id="177" name="Google Shape;177;p21"/>
          <p:cNvSpPr txBox="1"/>
          <p:nvPr/>
        </p:nvSpPr>
        <p:spPr>
          <a:xfrm>
            <a:off x="4790550" y="846000"/>
            <a:ext cx="638700" cy="4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Poppins Medium"/>
                <a:ea typeface="Poppins Medium"/>
                <a:cs typeface="Poppins Medium"/>
                <a:sym typeface="Poppins Medium"/>
              </a:rPr>
              <a:t>44</a:t>
            </a:r>
            <a:r>
              <a:rPr lang="en" sz="1500">
                <a:solidFill>
                  <a:schemeClr val="dk2"/>
                </a:solidFill>
                <a:latin typeface="Poppins Medium"/>
                <a:ea typeface="Poppins Medium"/>
                <a:cs typeface="Poppins Medium"/>
                <a:sym typeface="Poppins Medium"/>
              </a:rPr>
              <a:t>%</a:t>
            </a:r>
            <a:endParaRPr sz="1500">
              <a:solidFill>
                <a:schemeClr val="dk2"/>
              </a:solidFill>
              <a:latin typeface="Poppins Medium"/>
              <a:ea typeface="Poppins Medium"/>
              <a:cs typeface="Poppins Medium"/>
              <a:sym typeface="Poppins Medium"/>
            </a:endParaRPr>
          </a:p>
        </p:txBody>
      </p:sp>
      <p:sp>
        <p:nvSpPr>
          <p:cNvPr id="178" name="Google Shape;178;p21"/>
          <p:cNvSpPr txBox="1"/>
          <p:nvPr/>
        </p:nvSpPr>
        <p:spPr>
          <a:xfrm>
            <a:off x="5324250" y="816300"/>
            <a:ext cx="3261600" cy="47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800">
                <a:solidFill>
                  <a:schemeClr val="dk2"/>
                </a:solidFill>
              </a:rPr>
              <a:t>the decline in customers making </a:t>
            </a:r>
            <a:r>
              <a:rPr b="1" lang="en" sz="800">
                <a:solidFill>
                  <a:schemeClr val="dk2"/>
                </a:solidFill>
              </a:rPr>
              <a:t>prepayments</a:t>
            </a:r>
            <a:r>
              <a:rPr lang="en" sz="800">
                <a:solidFill>
                  <a:schemeClr val="dk2"/>
                </a:solidFill>
              </a:rPr>
              <a:t> has been the </a:t>
            </a:r>
            <a:r>
              <a:rPr b="1" lang="en" sz="800">
                <a:solidFill>
                  <a:schemeClr val="dk2"/>
                </a:solidFill>
              </a:rPr>
              <a:t>most significant</a:t>
            </a:r>
            <a:r>
              <a:rPr lang="en" sz="800">
                <a:solidFill>
                  <a:schemeClr val="dk2"/>
                </a:solidFill>
              </a:rPr>
              <a:t>. Over the past six months, it has dropped by nearly half.</a:t>
            </a:r>
            <a:endParaRPr sz="800">
              <a:solidFill>
                <a:schemeClr val="dk2"/>
              </a:solidFill>
            </a:endParaRPr>
          </a:p>
        </p:txBody>
      </p:sp>
      <p:sp>
        <p:nvSpPr>
          <p:cNvPr id="179" name="Google Shape;179;p21"/>
          <p:cNvSpPr txBox="1"/>
          <p:nvPr/>
        </p:nvSpPr>
        <p:spPr>
          <a:xfrm>
            <a:off x="4790550" y="1280863"/>
            <a:ext cx="638700" cy="4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Poppins Medium"/>
                <a:ea typeface="Poppins Medium"/>
                <a:cs typeface="Poppins Medium"/>
                <a:sym typeface="Poppins Medium"/>
              </a:rPr>
              <a:t>&lt;1</a:t>
            </a:r>
            <a:r>
              <a:rPr lang="en" sz="1500">
                <a:solidFill>
                  <a:schemeClr val="dk2"/>
                </a:solidFill>
                <a:latin typeface="Poppins Medium"/>
                <a:ea typeface="Poppins Medium"/>
                <a:cs typeface="Poppins Medium"/>
                <a:sym typeface="Poppins Medium"/>
              </a:rPr>
              <a:t>%</a:t>
            </a:r>
            <a:endParaRPr sz="1500">
              <a:solidFill>
                <a:schemeClr val="dk2"/>
              </a:solidFill>
              <a:latin typeface="Poppins Medium"/>
              <a:ea typeface="Poppins Medium"/>
              <a:cs typeface="Poppins Medium"/>
              <a:sym typeface="Poppins Medium"/>
            </a:endParaRPr>
          </a:p>
        </p:txBody>
      </p:sp>
      <p:sp>
        <p:nvSpPr>
          <p:cNvPr id="180" name="Google Shape;180;p21"/>
          <p:cNvSpPr txBox="1"/>
          <p:nvPr/>
        </p:nvSpPr>
        <p:spPr>
          <a:xfrm>
            <a:off x="5324250" y="1251175"/>
            <a:ext cx="3261600" cy="47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800">
                <a:solidFill>
                  <a:schemeClr val="dk2"/>
                </a:solidFill>
              </a:rPr>
              <a:t>customers making </a:t>
            </a:r>
            <a:r>
              <a:rPr b="1" lang="en" sz="800">
                <a:solidFill>
                  <a:schemeClr val="dk2"/>
                </a:solidFill>
              </a:rPr>
              <a:t>on-time payments</a:t>
            </a:r>
            <a:r>
              <a:rPr lang="en" sz="800">
                <a:solidFill>
                  <a:schemeClr val="dk2"/>
                </a:solidFill>
              </a:rPr>
              <a:t> can be considered </a:t>
            </a:r>
            <a:r>
              <a:rPr b="1" lang="en" sz="800">
                <a:solidFill>
                  <a:schemeClr val="dk2"/>
                </a:solidFill>
              </a:rPr>
              <a:t>stable</a:t>
            </a:r>
            <a:r>
              <a:rPr lang="en" sz="800">
                <a:solidFill>
                  <a:schemeClr val="dk2"/>
                </a:solidFill>
              </a:rPr>
              <a:t> during the sample data period.</a:t>
            </a:r>
            <a:endParaRPr sz="800">
              <a:solidFill>
                <a:schemeClr val="dk2"/>
              </a:solidFill>
            </a:endParaRPr>
          </a:p>
        </p:txBody>
      </p:sp>
      <p:sp>
        <p:nvSpPr>
          <p:cNvPr id="181" name="Google Shape;181;p21"/>
          <p:cNvSpPr/>
          <p:nvPr/>
        </p:nvSpPr>
        <p:spPr>
          <a:xfrm>
            <a:off x="4513375" y="1694275"/>
            <a:ext cx="124500" cy="1352700"/>
          </a:xfrm>
          <a:prstGeom prst="rightBrace">
            <a:avLst>
              <a:gd fmla="val 50000" name="adj1"/>
              <a:gd fmla="val 66667"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1"/>
          <p:cNvSpPr txBox="1"/>
          <p:nvPr/>
        </p:nvSpPr>
        <p:spPr>
          <a:xfrm>
            <a:off x="4762500" y="2278475"/>
            <a:ext cx="4059000" cy="8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Poppins"/>
                <a:ea typeface="Poppins"/>
                <a:cs typeface="Poppins"/>
                <a:sym typeface="Poppins"/>
              </a:rPr>
              <a:t>When viewed holistically, there has been a noticeable rise in late payments ranging from 1 to 8 months over the course of the past semester. This trend suggests a significant decline in the financial strength and payment capacity of credit card customers, indicating a </a:t>
            </a:r>
            <a:r>
              <a:rPr b="1" lang="en" sz="900">
                <a:solidFill>
                  <a:schemeClr val="dk2"/>
                </a:solidFill>
                <a:latin typeface="Poppins"/>
                <a:ea typeface="Poppins"/>
                <a:cs typeface="Poppins"/>
                <a:sym typeface="Poppins"/>
              </a:rPr>
              <a:t>weakening ability to meet their obligations on time</a:t>
            </a:r>
            <a:r>
              <a:rPr lang="en" sz="900">
                <a:solidFill>
                  <a:schemeClr val="dk2"/>
                </a:solidFill>
                <a:latin typeface="Poppins"/>
                <a:ea typeface="Poppins"/>
                <a:cs typeface="Poppins"/>
                <a:sym typeface="Poppins"/>
              </a:rPr>
              <a:t>.</a:t>
            </a:r>
            <a:endParaRPr sz="900">
              <a:solidFill>
                <a:schemeClr val="dk2"/>
              </a:solidFill>
              <a:latin typeface="Poppins"/>
              <a:ea typeface="Poppins"/>
              <a:cs typeface="Poppins"/>
              <a:sym typeface="Poppins"/>
            </a:endParaRPr>
          </a:p>
        </p:txBody>
      </p:sp>
      <p:sp>
        <p:nvSpPr>
          <p:cNvPr id="183" name="Google Shape;183;p21"/>
          <p:cNvSpPr txBox="1"/>
          <p:nvPr/>
        </p:nvSpPr>
        <p:spPr>
          <a:xfrm>
            <a:off x="110525" y="3118350"/>
            <a:ext cx="31776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dk2"/>
                </a:solidFill>
                <a:latin typeface="Poppins"/>
                <a:ea typeface="Poppins"/>
                <a:cs typeface="Poppins"/>
                <a:sym typeface="Poppins"/>
              </a:rPr>
              <a:t>Note:</a:t>
            </a:r>
            <a:endParaRPr sz="600">
              <a:solidFill>
                <a:schemeClr val="dk2"/>
              </a:solidFill>
              <a:latin typeface="Poppins"/>
              <a:ea typeface="Poppins"/>
              <a:cs typeface="Poppins"/>
              <a:sym typeface="Poppins"/>
            </a:endParaRPr>
          </a:p>
          <a:p>
            <a:pPr indent="0" lvl="0" marL="0" rtl="0" algn="l">
              <a:spcBef>
                <a:spcPts val="0"/>
              </a:spcBef>
              <a:spcAft>
                <a:spcPts val="0"/>
              </a:spcAft>
              <a:buNone/>
            </a:pPr>
            <a:r>
              <a:rPr lang="en" sz="600">
                <a:solidFill>
                  <a:schemeClr val="dk2"/>
                </a:solidFill>
                <a:latin typeface="Poppins"/>
                <a:ea typeface="Poppins"/>
                <a:cs typeface="Poppins"/>
                <a:sym typeface="Poppins"/>
              </a:rPr>
              <a:t>1 represents a payment delayed by 1 month, and similarly up to 8, respectively.</a:t>
            </a:r>
            <a:endParaRPr sz="600">
              <a:solidFill>
                <a:schemeClr val="dk2"/>
              </a:solidFill>
              <a:latin typeface="Poppins"/>
              <a:ea typeface="Poppins"/>
              <a:cs typeface="Poppins"/>
              <a:sym typeface="Poppins"/>
            </a:endParaRPr>
          </a:p>
        </p:txBody>
      </p:sp>
      <p:sp>
        <p:nvSpPr>
          <p:cNvPr id="184" name="Google Shape;184;p21"/>
          <p:cNvSpPr/>
          <p:nvPr/>
        </p:nvSpPr>
        <p:spPr>
          <a:xfrm>
            <a:off x="378175" y="3501075"/>
            <a:ext cx="8394900" cy="1088100"/>
          </a:xfrm>
          <a:prstGeom prst="rect">
            <a:avLst/>
          </a:pr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800">
                <a:latin typeface="Poppins SemiBold"/>
                <a:ea typeface="Poppins SemiBold"/>
                <a:cs typeface="Poppins SemiBold"/>
                <a:sym typeface="Poppins SemiBold"/>
              </a:rPr>
              <a:t>Key insights</a:t>
            </a:r>
            <a:r>
              <a:rPr lang="en" sz="800">
                <a:latin typeface="Poppins"/>
                <a:ea typeface="Poppins"/>
                <a:cs typeface="Poppins"/>
                <a:sym typeface="Poppins"/>
              </a:rPr>
              <a:t>:</a:t>
            </a:r>
            <a:endParaRPr sz="800">
              <a:latin typeface="Poppins"/>
              <a:ea typeface="Poppins"/>
              <a:cs typeface="Poppins"/>
              <a:sym typeface="Poppins"/>
            </a:endParaRPr>
          </a:p>
          <a:p>
            <a:pPr indent="-107950" lvl="0" marL="57150" rtl="0" algn="just">
              <a:lnSpc>
                <a:spcPct val="115000"/>
              </a:lnSpc>
              <a:spcBef>
                <a:spcPts val="0"/>
              </a:spcBef>
              <a:spcAft>
                <a:spcPts val="0"/>
              </a:spcAft>
              <a:buSzPts val="800"/>
              <a:buFont typeface="Poppins"/>
              <a:buChar char="●"/>
            </a:pPr>
            <a:r>
              <a:rPr lang="en" sz="800">
                <a:latin typeface="Poppins"/>
                <a:ea typeface="Poppins"/>
                <a:cs typeface="Poppins"/>
                <a:sym typeface="Poppins"/>
              </a:rPr>
              <a:t>The nearly 50% drop in prepayments shows that many customers may be facing financial difficulties. On the other hand, customers who consistently make on-time payments have remained stable, indicating they can handle economic changes. This difference suggests a need to support those at risk of default while maintaining the stability of reliable payers.</a:t>
            </a:r>
            <a:endParaRPr sz="800">
              <a:latin typeface="Poppins"/>
              <a:ea typeface="Poppins"/>
              <a:cs typeface="Poppins"/>
              <a:sym typeface="Poppins"/>
            </a:endParaRPr>
          </a:p>
          <a:p>
            <a:pPr indent="-107950" lvl="0" marL="57150" rtl="0" algn="just">
              <a:lnSpc>
                <a:spcPct val="115000"/>
              </a:lnSpc>
              <a:spcBef>
                <a:spcPts val="0"/>
              </a:spcBef>
              <a:spcAft>
                <a:spcPts val="0"/>
              </a:spcAft>
              <a:buSzPts val="800"/>
              <a:buFont typeface="Poppins"/>
              <a:buChar char="●"/>
            </a:pPr>
            <a:r>
              <a:rPr lang="en" sz="800">
                <a:latin typeface="Poppins"/>
                <a:ea typeface="Poppins"/>
                <a:cs typeface="Poppins"/>
                <a:sym typeface="Poppins"/>
              </a:rPr>
              <a:t>From the standpoint of customers who have defaulted, there has been a notable surge in payments that are overdue by one month. Additionally, it is essential to implement a restructuring plan for customers who have experienced a two-month delinquency, with the potential option of deferring their payments to facilitate better financial management and mitigate further risk.</a:t>
            </a:r>
            <a:endParaRPr sz="800">
              <a:latin typeface="Poppins"/>
              <a:ea typeface="Poppins"/>
              <a:cs typeface="Poppins"/>
              <a:sym typeface="Poppins"/>
            </a:endParaRPr>
          </a:p>
        </p:txBody>
      </p:sp>
      <p:sp>
        <p:nvSpPr>
          <p:cNvPr id="185" name="Google Shape;185;p21"/>
          <p:cNvSpPr txBox="1"/>
          <p:nvPr/>
        </p:nvSpPr>
        <p:spPr>
          <a:xfrm>
            <a:off x="8758900" y="4860275"/>
            <a:ext cx="2685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8</a:t>
            </a:r>
            <a:endParaRPr sz="900">
              <a:solidFill>
                <a:schemeClr val="dk2"/>
              </a:solidFill>
              <a:latin typeface="Poppins Light"/>
              <a:ea typeface="Poppins Light"/>
              <a:cs typeface="Poppins Light"/>
              <a:sym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22"/>
          <p:cNvGrpSpPr/>
          <p:nvPr/>
        </p:nvGrpSpPr>
        <p:grpSpPr>
          <a:xfrm>
            <a:off x="0" y="4806725"/>
            <a:ext cx="1628100" cy="277200"/>
            <a:chOff x="0" y="4806725"/>
            <a:chExt cx="1628100" cy="277200"/>
          </a:xfrm>
        </p:grpSpPr>
        <p:sp>
          <p:nvSpPr>
            <p:cNvPr id="191" name="Google Shape;191;p22"/>
            <p:cNvSpPr txBox="1"/>
            <p:nvPr/>
          </p:nvSpPr>
          <p:spPr>
            <a:xfrm>
              <a:off x="286200" y="4806725"/>
              <a:ext cx="13419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Poppins"/>
                  <a:ea typeface="Poppins"/>
                  <a:cs typeface="Poppins"/>
                  <a:sym typeface="Poppins"/>
                </a:rPr>
                <a:t>2024 | Portfolio Project</a:t>
              </a:r>
              <a:endParaRPr sz="800">
                <a:solidFill>
                  <a:schemeClr val="dk2"/>
                </a:solidFill>
                <a:latin typeface="Poppins"/>
                <a:ea typeface="Poppins"/>
                <a:cs typeface="Poppins"/>
                <a:sym typeface="Poppins"/>
              </a:endParaRPr>
            </a:p>
          </p:txBody>
        </p:sp>
        <p:cxnSp>
          <p:nvCxnSpPr>
            <p:cNvPr id="192" name="Google Shape;192;p22"/>
            <p:cNvCxnSpPr/>
            <p:nvPr/>
          </p:nvCxnSpPr>
          <p:spPr>
            <a:xfrm>
              <a:off x="0" y="4945325"/>
              <a:ext cx="286200" cy="0"/>
            </a:xfrm>
            <a:prstGeom prst="straightConnector1">
              <a:avLst/>
            </a:prstGeom>
            <a:noFill/>
            <a:ln cap="flat" cmpd="sng" w="19050">
              <a:solidFill>
                <a:schemeClr val="dk2"/>
              </a:solidFill>
              <a:prstDash val="solid"/>
              <a:round/>
              <a:headEnd len="med" w="med" type="none"/>
              <a:tailEnd len="med" w="med" type="none"/>
            </a:ln>
          </p:spPr>
        </p:cxnSp>
      </p:grpSp>
      <p:sp>
        <p:nvSpPr>
          <p:cNvPr id="193" name="Google Shape;193;p22"/>
          <p:cNvSpPr txBox="1"/>
          <p:nvPr/>
        </p:nvSpPr>
        <p:spPr>
          <a:xfrm>
            <a:off x="8758900" y="4860275"/>
            <a:ext cx="268500" cy="1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Poppins Light"/>
                <a:ea typeface="Poppins Light"/>
                <a:cs typeface="Poppins Light"/>
                <a:sym typeface="Poppins Light"/>
              </a:rPr>
              <a:t>9</a:t>
            </a:r>
            <a:endParaRPr sz="900">
              <a:solidFill>
                <a:schemeClr val="dk2"/>
              </a:solidFill>
              <a:latin typeface="Poppins Light"/>
              <a:ea typeface="Poppins Light"/>
              <a:cs typeface="Poppins Light"/>
              <a:sym typeface="Poppins Light"/>
            </a:endParaRPr>
          </a:p>
        </p:txBody>
      </p:sp>
      <p:graphicFrame>
        <p:nvGraphicFramePr>
          <p:cNvPr id="194" name="Google Shape;194;p22"/>
          <p:cNvGraphicFramePr/>
          <p:nvPr/>
        </p:nvGraphicFramePr>
        <p:xfrm>
          <a:off x="318950" y="911175"/>
          <a:ext cx="3000000" cy="3000000"/>
        </p:xfrm>
        <a:graphic>
          <a:graphicData uri="http://schemas.openxmlformats.org/drawingml/2006/table">
            <a:tbl>
              <a:tblPr>
                <a:noFill/>
                <a:tableStyleId>{584DA5FA-98CC-42BE-899A-74BD2422B752}</a:tableStyleId>
              </a:tblPr>
              <a:tblGrid>
                <a:gridCol w="614150"/>
                <a:gridCol w="475925"/>
                <a:gridCol w="460525"/>
                <a:gridCol w="435600"/>
                <a:gridCol w="491200"/>
                <a:gridCol w="433425"/>
                <a:gridCol w="475350"/>
              </a:tblGrid>
              <a:tr h="269525">
                <a:tc>
                  <a:txBody>
                    <a:bodyPr/>
                    <a:lstStyle/>
                    <a:p>
                      <a:pPr indent="0" lvl="0" marL="0" rtl="0" algn="l">
                        <a:spcBef>
                          <a:spcPts val="0"/>
                        </a:spcBef>
                        <a:spcAft>
                          <a:spcPts val="0"/>
                        </a:spcAft>
                        <a:buNone/>
                      </a:pPr>
                      <a:r>
                        <a:rPr b="1" lang="en" sz="600">
                          <a:solidFill>
                            <a:schemeClr val="lt1"/>
                          </a:solidFill>
                          <a:latin typeface="Poppins"/>
                          <a:ea typeface="Poppins"/>
                          <a:cs typeface="Poppins"/>
                          <a:sym typeface="Poppins"/>
                        </a:rPr>
                        <a:t>Month</a:t>
                      </a:r>
                      <a:endParaRPr b="1" sz="600">
                        <a:solidFill>
                          <a:schemeClr val="lt1"/>
                        </a:solidFill>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solidFill>
                            <a:schemeClr val="lt1"/>
                          </a:solidFill>
                          <a:latin typeface="Poppins"/>
                          <a:ea typeface="Poppins"/>
                          <a:cs typeface="Poppins"/>
                          <a:sym typeface="Poppins"/>
                        </a:rPr>
                        <a:t>FPD</a:t>
                      </a:r>
                      <a:endParaRPr b="1" sz="600">
                        <a:solidFill>
                          <a:schemeClr val="lt1"/>
                        </a:solidFill>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solidFill>
                            <a:schemeClr val="lt1"/>
                          </a:solidFill>
                          <a:latin typeface="Poppins"/>
                          <a:ea typeface="Poppins"/>
                          <a:cs typeface="Poppins"/>
                          <a:sym typeface="Poppins"/>
                        </a:rPr>
                        <a:t>DPD 1</a:t>
                      </a:r>
                      <a:endParaRPr b="1" sz="600">
                        <a:solidFill>
                          <a:schemeClr val="lt1"/>
                        </a:solidFill>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solidFill>
                            <a:schemeClr val="lt1"/>
                          </a:solidFill>
                          <a:latin typeface="Poppins"/>
                          <a:ea typeface="Poppins"/>
                          <a:cs typeface="Poppins"/>
                          <a:sym typeface="Poppins"/>
                        </a:rPr>
                        <a:t>DPD 2</a:t>
                      </a:r>
                      <a:endParaRPr b="1" sz="600">
                        <a:solidFill>
                          <a:schemeClr val="lt1"/>
                        </a:solidFill>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solidFill>
                            <a:schemeClr val="lt1"/>
                          </a:solidFill>
                          <a:latin typeface="Poppins"/>
                          <a:ea typeface="Poppins"/>
                          <a:cs typeface="Poppins"/>
                          <a:sym typeface="Poppins"/>
                        </a:rPr>
                        <a:t>DPD 3</a:t>
                      </a:r>
                      <a:endParaRPr b="1" sz="600">
                        <a:solidFill>
                          <a:schemeClr val="lt1"/>
                        </a:solidFill>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solidFill>
                            <a:schemeClr val="lt1"/>
                          </a:solidFill>
                          <a:latin typeface="Poppins"/>
                          <a:ea typeface="Poppins"/>
                          <a:cs typeface="Poppins"/>
                          <a:sym typeface="Poppins"/>
                        </a:rPr>
                        <a:t>DPD 4</a:t>
                      </a:r>
                      <a:endParaRPr b="1" sz="600">
                        <a:solidFill>
                          <a:schemeClr val="lt1"/>
                        </a:solidFill>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600">
                          <a:solidFill>
                            <a:schemeClr val="lt1"/>
                          </a:solidFill>
                          <a:latin typeface="Poppins"/>
                          <a:ea typeface="Poppins"/>
                          <a:cs typeface="Poppins"/>
                          <a:sym typeface="Poppins"/>
                        </a:rPr>
                        <a:t>DPD 5</a:t>
                      </a:r>
                      <a:endParaRPr b="1" sz="600">
                        <a:solidFill>
                          <a:schemeClr val="lt1"/>
                        </a:solidFill>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202850">
                <a:tc>
                  <a:txBody>
                    <a:bodyPr/>
                    <a:lstStyle/>
                    <a:p>
                      <a:pPr indent="0" lvl="0" marL="0" rtl="0" algn="l">
                        <a:spcBef>
                          <a:spcPts val="0"/>
                        </a:spcBef>
                        <a:spcAft>
                          <a:spcPts val="0"/>
                        </a:spcAft>
                        <a:buNone/>
                      </a:pPr>
                      <a:r>
                        <a:rPr lang="en" sz="600">
                          <a:latin typeface="Poppins"/>
                          <a:ea typeface="Poppins"/>
                          <a:cs typeface="Poppins"/>
                          <a:sym typeface="Poppins"/>
                        </a:rPr>
                        <a:t>April</a:t>
                      </a:r>
                      <a:endParaRPr sz="6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11.56%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sz="600">
                          <a:latin typeface="Poppins"/>
                          <a:ea typeface="Poppins"/>
                          <a:cs typeface="Poppins"/>
                          <a:sym typeface="Poppins"/>
                        </a:rPr>
                        <a:t>11.56%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1,79%</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3.33%</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2.63%</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2.57%</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600">
                          <a:latin typeface="Poppins"/>
                          <a:ea typeface="Poppins"/>
                          <a:cs typeface="Poppins"/>
                          <a:sym typeface="Poppins"/>
                        </a:rPr>
                        <a:t>May</a:t>
                      </a:r>
                      <a:endParaRPr sz="6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11.82%</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sz="600">
                          <a:latin typeface="Poppins"/>
                          <a:ea typeface="Poppins"/>
                          <a:cs typeface="Poppins"/>
                          <a:sym typeface="Poppins"/>
                        </a:rPr>
                        <a:t>1.79%</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1.79%</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0.93%</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0.91%</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0.82%</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31400">
                <a:tc>
                  <a:txBody>
                    <a:bodyPr/>
                    <a:lstStyle/>
                    <a:p>
                      <a:pPr indent="0" lvl="0" marL="0" rtl="0" algn="l">
                        <a:spcBef>
                          <a:spcPts val="0"/>
                        </a:spcBef>
                        <a:spcAft>
                          <a:spcPts val="0"/>
                        </a:spcAft>
                        <a:buNone/>
                      </a:pPr>
                      <a:r>
                        <a:rPr lang="en" sz="600">
                          <a:latin typeface="Poppins"/>
                          <a:ea typeface="Poppins"/>
                          <a:cs typeface="Poppins"/>
                          <a:sym typeface="Poppins"/>
                        </a:rPr>
                        <a:t>June</a:t>
                      </a:r>
                      <a:endParaRPr sz="6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12.04%</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sz="600">
                          <a:latin typeface="Poppins"/>
                          <a:ea typeface="Poppins"/>
                          <a:cs typeface="Poppins"/>
                          <a:sym typeface="Poppins"/>
                        </a:rPr>
                        <a:t>3.33%</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0.93%</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3.33%</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0.96%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1.36%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68000">
                <a:tc>
                  <a:txBody>
                    <a:bodyPr/>
                    <a:lstStyle/>
                    <a:p>
                      <a:pPr indent="0" lvl="0" marL="0" rtl="0" algn="l">
                        <a:spcBef>
                          <a:spcPts val="0"/>
                        </a:spcBef>
                        <a:spcAft>
                          <a:spcPts val="0"/>
                        </a:spcAft>
                        <a:buNone/>
                      </a:pPr>
                      <a:r>
                        <a:rPr lang="en" sz="600">
                          <a:latin typeface="Poppins"/>
                          <a:ea typeface="Poppins"/>
                          <a:cs typeface="Poppins"/>
                          <a:sym typeface="Poppins"/>
                        </a:rPr>
                        <a:t>July</a:t>
                      </a:r>
                      <a:endParaRPr sz="6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11.32%</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sz="600">
                          <a:latin typeface="Poppins"/>
                          <a:ea typeface="Poppins"/>
                          <a:cs typeface="Poppins"/>
                          <a:sym typeface="Poppins"/>
                        </a:rPr>
                        <a:t>2.63%</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0.91%</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0.96%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2.63%</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0.86%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37600">
                <a:tc>
                  <a:txBody>
                    <a:bodyPr/>
                    <a:lstStyle/>
                    <a:p>
                      <a:pPr indent="0" lvl="0" marL="0" rtl="0" algn="l">
                        <a:spcBef>
                          <a:spcPts val="0"/>
                        </a:spcBef>
                        <a:spcAft>
                          <a:spcPts val="0"/>
                        </a:spcAft>
                        <a:buNone/>
                      </a:pPr>
                      <a:r>
                        <a:rPr lang="en" sz="600">
                          <a:latin typeface="Poppins"/>
                          <a:ea typeface="Poppins"/>
                          <a:cs typeface="Poppins"/>
                          <a:sym typeface="Poppins"/>
                        </a:rPr>
                        <a:t>August</a:t>
                      </a:r>
                      <a:endParaRPr sz="6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10.69%</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sz="600">
                          <a:latin typeface="Poppins"/>
                          <a:ea typeface="Poppins"/>
                          <a:cs typeface="Poppins"/>
                          <a:sym typeface="Poppins"/>
                        </a:rPr>
                        <a:t>2.57%</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0.82%</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1.36%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0.86%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2.57%</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7200">
                <a:tc>
                  <a:txBody>
                    <a:bodyPr/>
                    <a:lstStyle/>
                    <a:p>
                      <a:pPr indent="0" lvl="0" marL="0" rtl="0" algn="l">
                        <a:spcBef>
                          <a:spcPts val="0"/>
                        </a:spcBef>
                        <a:spcAft>
                          <a:spcPts val="0"/>
                        </a:spcAft>
                        <a:buNone/>
                      </a:pPr>
                      <a:r>
                        <a:rPr lang="en" sz="600">
                          <a:latin typeface="Poppins"/>
                          <a:ea typeface="Poppins"/>
                          <a:cs typeface="Poppins"/>
                          <a:sym typeface="Poppins"/>
                        </a:rPr>
                        <a:t>September</a:t>
                      </a:r>
                      <a:endParaRPr sz="600">
                        <a:latin typeface="Poppins"/>
                        <a:ea typeface="Poppins"/>
                        <a:cs typeface="Poppins"/>
                        <a:sym typeface="Poppi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11.65%</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r">
                        <a:spcBef>
                          <a:spcPts val="0"/>
                        </a:spcBef>
                        <a:spcAft>
                          <a:spcPts val="0"/>
                        </a:spcAft>
                        <a:buNone/>
                      </a:pPr>
                      <a:r>
                        <a:rPr lang="en" sz="600">
                          <a:latin typeface="Poppins"/>
                          <a:ea typeface="Poppins"/>
                          <a:cs typeface="Poppins"/>
                          <a:sym typeface="Poppins"/>
                        </a:rPr>
                        <a:t>2.56%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0.86%</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1.15%</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1.19%</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600">
                          <a:latin typeface="Poppins"/>
                          <a:ea typeface="Poppins"/>
                          <a:cs typeface="Poppins"/>
                          <a:sym typeface="Poppins"/>
                        </a:rPr>
                        <a:t>0.82%</a:t>
                      </a:r>
                      <a:endParaRPr sz="600">
                        <a:latin typeface="Poppins"/>
                        <a:ea typeface="Poppins"/>
                        <a:cs typeface="Poppins"/>
                        <a:sym typeface="Poppins"/>
                      </a:endParaRPr>
                    </a:p>
                  </a:txBody>
                  <a:tcPr marT="91425" marB="91425" marR="91425" marL="91425">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95" name="Google Shape;195;p22"/>
          <p:cNvSpPr/>
          <p:nvPr/>
        </p:nvSpPr>
        <p:spPr>
          <a:xfrm>
            <a:off x="933100" y="1182825"/>
            <a:ext cx="475800" cy="16482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2"/>
          <p:cNvSpPr txBox="1"/>
          <p:nvPr/>
        </p:nvSpPr>
        <p:spPr>
          <a:xfrm>
            <a:off x="223525" y="178875"/>
            <a:ext cx="8616000" cy="51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oppins"/>
                <a:ea typeface="Poppins"/>
                <a:cs typeface="Poppins"/>
                <a:sym typeface="Poppins"/>
              </a:rPr>
              <a:t>Default Progression: </a:t>
            </a:r>
            <a:r>
              <a:rPr lang="en" sz="1800">
                <a:solidFill>
                  <a:schemeClr val="dk2"/>
                </a:solidFill>
                <a:latin typeface="Poppins Medium"/>
                <a:ea typeface="Poppins Medium"/>
                <a:cs typeface="Poppins Medium"/>
                <a:sym typeface="Poppins Medium"/>
              </a:rPr>
              <a:t>Analyzing Payment Trends Over Time</a:t>
            </a:r>
            <a:endParaRPr sz="1800">
              <a:solidFill>
                <a:schemeClr val="dk2"/>
              </a:solidFill>
              <a:latin typeface="Poppins Medium"/>
              <a:ea typeface="Poppins Medium"/>
              <a:cs typeface="Poppins Medium"/>
              <a:sym typeface="Poppins Medium"/>
            </a:endParaRPr>
          </a:p>
        </p:txBody>
      </p:sp>
      <p:sp>
        <p:nvSpPr>
          <p:cNvPr id="197" name="Google Shape;197;p22"/>
          <p:cNvSpPr/>
          <p:nvPr/>
        </p:nvSpPr>
        <p:spPr>
          <a:xfrm>
            <a:off x="4121125" y="1135850"/>
            <a:ext cx="3576600" cy="11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Poppins"/>
                <a:ea typeface="Poppins"/>
                <a:cs typeface="Poppins"/>
                <a:sym typeface="Poppins"/>
              </a:rPr>
              <a:t>Explanation</a:t>
            </a:r>
            <a:endParaRPr sz="800">
              <a:latin typeface="Poppins"/>
              <a:ea typeface="Poppins"/>
              <a:cs typeface="Poppins"/>
              <a:sym typeface="Poppins"/>
            </a:endParaRPr>
          </a:p>
          <a:p>
            <a:pPr indent="0" lvl="0" marL="0" rtl="0" algn="l">
              <a:lnSpc>
                <a:spcPct val="115000"/>
              </a:lnSpc>
              <a:spcBef>
                <a:spcPts val="0"/>
              </a:spcBef>
              <a:spcAft>
                <a:spcPts val="0"/>
              </a:spcAft>
              <a:buNone/>
            </a:pPr>
            <a:r>
              <a:rPr lang="en" sz="800">
                <a:latin typeface="Poppins Light"/>
                <a:ea typeface="Poppins Light"/>
                <a:cs typeface="Poppins Light"/>
                <a:sym typeface="Poppins Light"/>
              </a:rPr>
              <a:t>FPD     : </a:t>
            </a:r>
            <a:r>
              <a:rPr i="1" lang="en" sz="800">
                <a:latin typeface="Poppins Light"/>
                <a:ea typeface="Poppins Light"/>
                <a:cs typeface="Poppins Light"/>
                <a:sym typeface="Poppins Light"/>
              </a:rPr>
              <a:t>first payment default</a:t>
            </a:r>
            <a:r>
              <a:rPr lang="en" sz="800">
                <a:latin typeface="Poppins Light"/>
                <a:ea typeface="Poppins Light"/>
                <a:cs typeface="Poppins Light"/>
                <a:sym typeface="Poppins Light"/>
              </a:rPr>
              <a:t>, first payment designated as a default</a:t>
            </a:r>
            <a:endParaRPr sz="8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800">
                <a:latin typeface="Poppins Light"/>
                <a:ea typeface="Poppins Light"/>
                <a:cs typeface="Poppins Light"/>
                <a:sym typeface="Poppins Light"/>
              </a:rPr>
              <a:t>DPD 1  : </a:t>
            </a:r>
            <a:r>
              <a:rPr i="1" lang="en" sz="800">
                <a:latin typeface="Poppins Light"/>
                <a:ea typeface="Poppins Light"/>
                <a:cs typeface="Poppins Light"/>
                <a:sym typeface="Poppins Light"/>
              </a:rPr>
              <a:t>day pass due</a:t>
            </a:r>
            <a:r>
              <a:rPr lang="en" sz="800">
                <a:latin typeface="Poppins Light"/>
                <a:ea typeface="Poppins Light"/>
                <a:cs typeface="Poppins Light"/>
                <a:sym typeface="Poppins Light"/>
              </a:rPr>
              <a:t>, second payment classified as a default</a:t>
            </a:r>
            <a:endParaRPr sz="8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800">
                <a:latin typeface="Poppins Light"/>
                <a:ea typeface="Poppins Light"/>
                <a:cs typeface="Poppins Light"/>
                <a:sym typeface="Poppins Light"/>
              </a:rPr>
              <a:t>DPD 2 : </a:t>
            </a:r>
            <a:r>
              <a:rPr i="1" lang="en" sz="800">
                <a:solidFill>
                  <a:schemeClr val="dk1"/>
                </a:solidFill>
                <a:latin typeface="Poppins Light"/>
                <a:ea typeface="Poppins Light"/>
                <a:cs typeface="Poppins Light"/>
                <a:sym typeface="Poppins Light"/>
              </a:rPr>
              <a:t>day pass due</a:t>
            </a:r>
            <a:r>
              <a:rPr lang="en" sz="800">
                <a:solidFill>
                  <a:schemeClr val="dk1"/>
                </a:solidFill>
                <a:latin typeface="Poppins Light"/>
                <a:ea typeface="Poppins Light"/>
                <a:cs typeface="Poppins Light"/>
                <a:sym typeface="Poppins Light"/>
              </a:rPr>
              <a:t>, third payment classified as a default</a:t>
            </a:r>
            <a:endParaRPr sz="8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800">
                <a:latin typeface="Poppins Light"/>
                <a:ea typeface="Poppins Light"/>
                <a:cs typeface="Poppins Light"/>
                <a:sym typeface="Poppins Light"/>
              </a:rPr>
              <a:t>DPD 3 : </a:t>
            </a:r>
            <a:r>
              <a:rPr i="1" lang="en" sz="800">
                <a:solidFill>
                  <a:schemeClr val="dk1"/>
                </a:solidFill>
                <a:latin typeface="Poppins Light"/>
                <a:ea typeface="Poppins Light"/>
                <a:cs typeface="Poppins Light"/>
                <a:sym typeface="Poppins Light"/>
              </a:rPr>
              <a:t>day pass due</a:t>
            </a:r>
            <a:r>
              <a:rPr lang="en" sz="800">
                <a:solidFill>
                  <a:schemeClr val="dk1"/>
                </a:solidFill>
                <a:latin typeface="Poppins Light"/>
                <a:ea typeface="Poppins Light"/>
                <a:cs typeface="Poppins Light"/>
                <a:sym typeface="Poppins Light"/>
              </a:rPr>
              <a:t>, fourth payment classified as a default</a:t>
            </a:r>
            <a:endParaRPr sz="8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800">
                <a:latin typeface="Poppins Light"/>
                <a:ea typeface="Poppins Light"/>
                <a:cs typeface="Poppins Light"/>
                <a:sym typeface="Poppins Light"/>
              </a:rPr>
              <a:t>DPD 4 : </a:t>
            </a:r>
            <a:r>
              <a:rPr i="1" lang="en" sz="800">
                <a:solidFill>
                  <a:schemeClr val="dk1"/>
                </a:solidFill>
                <a:latin typeface="Poppins Light"/>
                <a:ea typeface="Poppins Light"/>
                <a:cs typeface="Poppins Light"/>
                <a:sym typeface="Poppins Light"/>
              </a:rPr>
              <a:t>day pass due</a:t>
            </a:r>
            <a:r>
              <a:rPr lang="en" sz="800">
                <a:solidFill>
                  <a:schemeClr val="dk1"/>
                </a:solidFill>
                <a:latin typeface="Poppins Light"/>
                <a:ea typeface="Poppins Light"/>
                <a:cs typeface="Poppins Light"/>
                <a:sym typeface="Poppins Light"/>
              </a:rPr>
              <a:t>, fifth payment classified as a default</a:t>
            </a:r>
            <a:endParaRPr sz="800">
              <a:latin typeface="Poppins Light"/>
              <a:ea typeface="Poppins Light"/>
              <a:cs typeface="Poppins Light"/>
              <a:sym typeface="Poppins Light"/>
            </a:endParaRPr>
          </a:p>
          <a:p>
            <a:pPr indent="0" lvl="0" marL="0" rtl="0" algn="l">
              <a:lnSpc>
                <a:spcPct val="115000"/>
              </a:lnSpc>
              <a:spcBef>
                <a:spcPts val="0"/>
              </a:spcBef>
              <a:spcAft>
                <a:spcPts val="0"/>
              </a:spcAft>
              <a:buNone/>
            </a:pPr>
            <a:r>
              <a:rPr lang="en" sz="800">
                <a:latin typeface="Poppins Light"/>
                <a:ea typeface="Poppins Light"/>
                <a:cs typeface="Poppins Light"/>
                <a:sym typeface="Poppins Light"/>
              </a:rPr>
              <a:t>DPD 5 : </a:t>
            </a:r>
            <a:r>
              <a:rPr i="1" lang="en" sz="800">
                <a:solidFill>
                  <a:schemeClr val="dk1"/>
                </a:solidFill>
                <a:latin typeface="Poppins Light"/>
                <a:ea typeface="Poppins Light"/>
                <a:cs typeface="Poppins Light"/>
                <a:sym typeface="Poppins Light"/>
              </a:rPr>
              <a:t>day pass due</a:t>
            </a:r>
            <a:r>
              <a:rPr lang="en" sz="800">
                <a:solidFill>
                  <a:schemeClr val="dk1"/>
                </a:solidFill>
                <a:latin typeface="Poppins Light"/>
                <a:ea typeface="Poppins Light"/>
                <a:cs typeface="Poppins Light"/>
                <a:sym typeface="Poppins Light"/>
              </a:rPr>
              <a:t>, sixth payment classified as a default</a:t>
            </a:r>
            <a:endParaRPr sz="800">
              <a:latin typeface="Poppins Light"/>
              <a:ea typeface="Poppins Light"/>
              <a:cs typeface="Poppins Light"/>
              <a:sym typeface="Poppins Light"/>
            </a:endParaRPr>
          </a:p>
          <a:p>
            <a:pPr indent="0" lvl="0" marL="0" rtl="0" algn="l">
              <a:lnSpc>
                <a:spcPct val="115000"/>
              </a:lnSpc>
              <a:spcBef>
                <a:spcPts val="0"/>
              </a:spcBef>
              <a:spcAft>
                <a:spcPts val="0"/>
              </a:spcAft>
              <a:buNone/>
            </a:pPr>
            <a:r>
              <a:t/>
            </a:r>
            <a:endParaRPr sz="800">
              <a:latin typeface="Poppins Light"/>
              <a:ea typeface="Poppins Light"/>
              <a:cs typeface="Poppins Light"/>
              <a:sym typeface="Poppins Light"/>
            </a:endParaRPr>
          </a:p>
        </p:txBody>
      </p:sp>
      <p:sp>
        <p:nvSpPr>
          <p:cNvPr id="198" name="Google Shape;198;p22"/>
          <p:cNvSpPr/>
          <p:nvPr/>
        </p:nvSpPr>
        <p:spPr>
          <a:xfrm>
            <a:off x="435325" y="3282050"/>
            <a:ext cx="8055600" cy="839400"/>
          </a:xfrm>
          <a:prstGeom prst="rect">
            <a:avLst/>
          </a:prstGeom>
          <a:noFill/>
          <a:ln cap="flat" cmpd="sng" w="9525">
            <a:solidFill>
              <a:srgbClr val="9E9E9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oppins Medium"/>
                <a:ea typeface="Poppins Medium"/>
                <a:cs typeface="Poppins Medium"/>
                <a:sym typeface="Poppins Medium"/>
              </a:rPr>
              <a:t>Key insight:</a:t>
            </a:r>
            <a:endParaRPr sz="800">
              <a:latin typeface="Poppins Medium"/>
              <a:ea typeface="Poppins Medium"/>
              <a:cs typeface="Poppins Medium"/>
              <a:sym typeface="Poppins Medium"/>
            </a:endParaRPr>
          </a:p>
          <a:p>
            <a:pPr indent="0" lvl="0" marL="0" rtl="0" algn="just">
              <a:spcBef>
                <a:spcPts val="0"/>
              </a:spcBef>
              <a:spcAft>
                <a:spcPts val="0"/>
              </a:spcAft>
              <a:buNone/>
            </a:pPr>
            <a:r>
              <a:rPr lang="en" sz="800">
                <a:latin typeface="Poppins Light"/>
                <a:ea typeface="Poppins Light"/>
                <a:cs typeface="Poppins Light"/>
                <a:sym typeface="Poppins Light"/>
              </a:rPr>
              <a:t>The consistency of higher default rates in the first billing month across the six-month period indicates a recurring pattern of early payment distress among cardholders. This trend suggests that the majority of defaults tend to occur immediately after the first billing cycle, with little variation from month to month. Additionally, this pattern may highlight that cardholders struggle to meet their payment obligations early on, potentially reflecting underlying financial stress or mismatches between credit issuance and repayment capacity.</a:t>
            </a:r>
            <a:endParaRPr sz="800">
              <a:latin typeface="Poppins Light"/>
              <a:ea typeface="Poppins Light"/>
              <a:cs typeface="Poppins Light"/>
              <a:sym typeface="Poppi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