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153" autoAdjust="0"/>
    <p:restoredTop sz="94717" autoAdjust="0"/>
  </p:normalViewPr>
  <p:slideViewPr>
    <p:cSldViewPr>
      <p:cViewPr varScale="1">
        <p:scale>
          <a:sx n="52" d="100"/>
          <a:sy n="52" d="100"/>
        </p:scale>
        <p:origin x="-706"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2D0D142-96F1-4A82-86C9-77BF7A86FE9D}" type="datetimeFigureOut">
              <a:rPr lang="id-ID" smtClean="0"/>
              <a:pPr/>
              <a:t>04/06/2013</a:t>
            </a:fld>
            <a:endParaRPr lang="id-ID"/>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id-ID"/>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725D59F-1E2C-4818-BC72-914F09998737}"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D0D142-96F1-4A82-86C9-77BF7A86FE9D}" type="datetimeFigureOut">
              <a:rPr lang="id-ID" smtClean="0"/>
              <a:pPr/>
              <a:t>04/06/2013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725D59F-1E2C-4818-BC72-914F0999873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2D0D142-96F1-4A82-86C9-77BF7A86FE9D}" type="datetimeFigureOut">
              <a:rPr lang="id-ID" smtClean="0"/>
              <a:pPr/>
              <a:t>04/06/2013</a:t>
            </a:fld>
            <a:endParaRPr lang="id-ID"/>
          </a:p>
        </p:txBody>
      </p:sp>
      <p:sp>
        <p:nvSpPr>
          <p:cNvPr id="5" name="Footer Placeholder 4"/>
          <p:cNvSpPr>
            <a:spLocks noGrp="1"/>
          </p:cNvSpPr>
          <p:nvPr>
            <p:ph type="ftr" sz="quarter" idx="11"/>
          </p:nvPr>
        </p:nvSpPr>
        <p:spPr>
          <a:xfrm>
            <a:off x="457200" y="6556248"/>
            <a:ext cx="3657600" cy="228600"/>
          </a:xfrm>
        </p:spPr>
        <p:txBody>
          <a:bodyPr/>
          <a:lstStyle>
            <a:extLst/>
          </a:lstStyle>
          <a:p>
            <a:endParaRPr lang="id-ID"/>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725D59F-1E2C-4818-BC72-914F0999873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D0D142-96F1-4A82-86C9-77BF7A86FE9D}" type="datetimeFigureOut">
              <a:rPr lang="id-ID" smtClean="0"/>
              <a:pPr/>
              <a:t>04/06/2013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725D59F-1E2C-4818-BC72-914F0999873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2D0D142-96F1-4A82-86C9-77BF7A86FE9D}" type="datetimeFigureOut">
              <a:rPr lang="id-ID" smtClean="0"/>
              <a:pPr/>
              <a:t>04/06/2013</a:t>
            </a:fld>
            <a:endParaRPr lang="id-ID"/>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id-ID"/>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725D59F-1E2C-4818-BC72-914F09998737}"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2D0D142-96F1-4A82-86C9-77BF7A86FE9D}" type="datetimeFigureOut">
              <a:rPr lang="id-ID" smtClean="0"/>
              <a:pPr/>
              <a:t>04/06/2013</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725D59F-1E2C-4818-BC72-914F09998737}"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2D0D142-96F1-4A82-86C9-77BF7A86FE9D}" type="datetimeFigureOut">
              <a:rPr lang="id-ID" smtClean="0"/>
              <a:pPr/>
              <a:t>04/06/2013</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D725D59F-1E2C-4818-BC72-914F09998737}"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2D0D142-96F1-4A82-86C9-77BF7A86FE9D}" type="datetimeFigureOut">
              <a:rPr lang="id-ID" smtClean="0"/>
              <a:pPr/>
              <a:t>04/06/2013</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D725D59F-1E2C-4818-BC72-914F09998737}"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2D0D142-96F1-4A82-86C9-77BF7A86FE9D}" type="datetimeFigureOut">
              <a:rPr lang="id-ID" smtClean="0"/>
              <a:pPr/>
              <a:t>04/06/2013</a:t>
            </a:fld>
            <a:endParaRPr lang="id-ID"/>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id-ID"/>
          </a:p>
        </p:txBody>
      </p:sp>
      <p:sp>
        <p:nvSpPr>
          <p:cNvPr id="4" name="Slide Number Placeholder 3"/>
          <p:cNvSpPr>
            <a:spLocks noGrp="1"/>
          </p:cNvSpPr>
          <p:nvPr>
            <p:ph type="sldNum" sz="quarter" idx="12"/>
          </p:nvPr>
        </p:nvSpPr>
        <p:spPr/>
        <p:txBody>
          <a:bodyPr/>
          <a:lstStyle>
            <a:extLst/>
          </a:lstStyle>
          <a:p>
            <a:fld id="{D725D59F-1E2C-4818-BC72-914F0999873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2D0D142-96F1-4A82-86C9-77BF7A86FE9D}" type="datetimeFigureOut">
              <a:rPr lang="id-ID" smtClean="0"/>
              <a:pPr/>
              <a:t>04/06/2013</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725D59F-1E2C-4818-BC72-914F09998737}"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2D0D142-96F1-4A82-86C9-77BF7A86FE9D}" type="datetimeFigureOut">
              <a:rPr lang="id-ID" smtClean="0"/>
              <a:pPr/>
              <a:t>04/06/2013</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725D59F-1E2C-4818-BC72-914F09998737}" type="slidenum">
              <a:rPr lang="id-ID" smtClean="0"/>
              <a:pPr/>
              <a:t>‹#›</a:t>
            </a:fld>
            <a:endParaRPr lang="id-ID"/>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2000" b="-22000"/>
          </a:stretch>
        </a:blipFill>
        <a:effectLst/>
      </p:bgPr>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2D0D142-96F1-4A82-86C9-77BF7A86FE9D}" type="datetimeFigureOut">
              <a:rPr lang="id-ID" smtClean="0"/>
              <a:pPr/>
              <a:t>04/06/2013</a:t>
            </a:fld>
            <a:endParaRPr lang="id-ID"/>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id-ID"/>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725D59F-1E2C-4818-BC72-914F09998737}"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2.bp.blogspot.com/-EJCOcRs5-1Y/T4-s6QaWaaI/AAAAAAAAALc/zpWuTB-YWYc/s1600/hasil.PNG" TargetMode="External"/><Relationship Id="rId4" Type="http://schemas.openxmlformats.org/officeDocument/2006/relationships/audio" Target="../media/audio2.wav"/></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audio" Target="../media/audio2.wav"/></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audio" Target="../media/audio2.wav"/></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audio" Target="../media/audio2.wav"/></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audio" Target="../media/audio1.wav"/><Relationship Id="rId10" Type="http://schemas.openxmlformats.org/officeDocument/2006/relationships/image" Target="../media/image6.gif"/><Relationship Id="rId4" Type="http://schemas.openxmlformats.org/officeDocument/2006/relationships/slide" Target="slide4.xml"/><Relationship Id="rId9"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23.xml.rels><?xml version="1.0" encoding="UTF-8" standalone="yes"?>
<Relationships xmlns="http://schemas.openxmlformats.org/package/2006/relationships"><Relationship Id="rId8" Type="http://schemas.openxmlformats.org/officeDocument/2006/relationships/hyperlink" Target="http://vbopensource.blogspot.com/search?updated-max=2010-04-07T00:00:00+08:00&amp;max-results=5" TargetMode="External"/><Relationship Id="rId3" Type="http://schemas.openxmlformats.org/officeDocument/2006/relationships/slide" Target="slide2.xml"/><Relationship Id="rId7" Type="http://schemas.openxmlformats.org/officeDocument/2006/relationships/hyperlink" Target="http://www.eko88.co.cc/" TargetMode="Externa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hyperlink" Target="http://www.kampus-online.co.id/" TargetMode="External"/><Relationship Id="rId5" Type="http://schemas.openxmlformats.org/officeDocument/2006/relationships/hyperlink" Target="http://www.viscount-blog.com/search/label/Visual%20basic" TargetMode="External"/><Relationship Id="rId4" Type="http://schemas.openxmlformats.org/officeDocument/2006/relationships/audio" Target="../media/audio2.wav"/></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audio" Target="../media/audio2.wav"/><Relationship Id="rId1" Type="http://schemas.openxmlformats.org/officeDocument/2006/relationships/slideLayout" Target="../slideLayouts/slideLayout1.xml"/><Relationship Id="rId5" Type="http://schemas.openxmlformats.org/officeDocument/2006/relationships/image" Target="../media/image16.gif"/><Relationship Id="rId4" Type="http://schemas.openxmlformats.org/officeDocument/2006/relationships/image" Target="../media/image15.gif"/></Relationships>
</file>

<file path=ppt/slides/_rels/slide3.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audio" Target="../media/audio1.wav"/><Relationship Id="rId9" Type="http://schemas.openxmlformats.org/officeDocument/2006/relationships/image" Target="../media/image6.gif"/></Relationships>
</file>

<file path=ppt/slides/_rels/slide4.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audio" Target="../media/audio1.wav"/><Relationship Id="rId9" Type="http://schemas.openxmlformats.org/officeDocument/2006/relationships/image" Target="../media/image6.gif"/></Relationships>
</file>

<file path=ppt/slides/_rels/slide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6.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image" Target="../media/image6.gif"/><Relationship Id="rId5" Type="http://schemas.openxmlformats.org/officeDocument/2006/relationships/slide" Target="slide14.xml"/><Relationship Id="rId10"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slide" Target="slide20.xml"/></Relationships>
</file>

<file path=ppt/slides/_rels/slide6.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slide" Target="slide2.xml"/><Relationship Id="rId7" Type="http://schemas.openxmlformats.org/officeDocument/2006/relationships/slide" Target="slide23.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audio" Target="../media/audio1.wav"/><Relationship Id="rId4" Type="http://schemas.openxmlformats.org/officeDocument/2006/relationships/slide" Target="slide21.xml"/><Relationship Id="rId9"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3D4A8">
                <a:alpha val="55000"/>
              </a:srgbClr>
            </a:gs>
            <a:gs pos="25000">
              <a:srgbClr val="21D6E0"/>
            </a:gs>
            <a:gs pos="75000">
              <a:srgbClr val="0087E6"/>
            </a:gs>
            <a:gs pos="100000">
              <a:srgbClr val="005CBF"/>
            </a:gs>
          </a:gsLst>
          <a:lin ang="2700000" scaled="1"/>
          <a:tileRect/>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643042" y="428604"/>
            <a:ext cx="6157930" cy="642942"/>
          </a:xfrm>
        </p:spPr>
        <p:txBody>
          <a:bodyPr>
            <a:normAutofit fontScale="90000"/>
          </a:bodyPr>
          <a:lstStyle/>
          <a:p>
            <a:r>
              <a:rPr lang="id-ID" sz="4800" cap="none"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Presentasi Kelompok 3</a:t>
            </a:r>
            <a:endParaRPr lang="id-ID" sz="4800"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5"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pic>
        <p:nvPicPr>
          <p:cNvPr id="1026" name="Picture 2" descr="F:\smkn sbrjo.jpg"/>
          <p:cNvPicPr>
            <a:picLocks noChangeAspect="1" noChangeArrowheads="1"/>
          </p:cNvPicPr>
          <p:nvPr/>
        </p:nvPicPr>
        <p:blipFill>
          <a:blip r:embed="rId2" cstate="print"/>
          <a:srcRect/>
          <a:stretch>
            <a:fillRect/>
          </a:stretch>
        </p:blipFill>
        <p:spPr bwMode="auto">
          <a:xfrm>
            <a:off x="3000364" y="1285860"/>
            <a:ext cx="2956912" cy="2428892"/>
          </a:xfrm>
          <a:prstGeom prst="rect">
            <a:avLst/>
          </a:prstGeom>
          <a:noFill/>
        </p:spPr>
      </p:pic>
      <p:sp>
        <p:nvSpPr>
          <p:cNvPr id="1027" name="Rectangle 3"/>
          <p:cNvSpPr>
            <a:spLocks noChangeArrowheads="1"/>
          </p:cNvSpPr>
          <p:nvPr/>
        </p:nvSpPr>
        <p:spPr bwMode="auto">
          <a:xfrm>
            <a:off x="500034" y="3929066"/>
            <a:ext cx="835824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(MEMBANGUN APLIKASI ABSENSI SISWA)</a:t>
            </a:r>
            <a:endParaRPr kumimoji="0" lang="id-ID"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DENGAN VISUAL BASIC 6.0</a:t>
            </a:r>
            <a:endParaRPr kumimoji="0" lang="id-ID" b="1"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0" y="4714884"/>
            <a:ext cx="9144000" cy="19236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NAMA KELOMPOK :</a:t>
            </a: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Febrian Dwi Putra</a:t>
            </a: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Arik Cahyono</a:t>
            </a: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Indah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Ratna</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Sari</a:t>
            </a: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Novia</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Vivin</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Andrianti</a:t>
            </a:r>
            <a:endParaRPr kumimoji="0" lang="id-ID"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SMK NEGERI 1 SUMBERREJO</a:t>
            </a:r>
            <a:endParaRPr kumimoji="0" lang="id-ID"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TEKNOLOGI INFORMASI DAN KOMUNIKASI</a:t>
            </a:r>
            <a:endParaRPr kumimoji="0" lang="id-ID"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JURUSAN REKAYASA PERANGKAT LUNAK</a:t>
            </a:r>
            <a:endParaRPr kumimoji="0" lang="id-ID" sz="16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4" name="Group 13"/>
          <p:cNvGrpSpPr/>
          <p:nvPr/>
        </p:nvGrpSpPr>
        <p:grpSpPr>
          <a:xfrm>
            <a:off x="1000100" y="285728"/>
            <a:ext cx="7215238" cy="785818"/>
            <a:chOff x="1000100" y="285728"/>
            <a:chExt cx="7215238" cy="785818"/>
          </a:xfrm>
        </p:grpSpPr>
        <p:pic>
          <p:nvPicPr>
            <p:cNvPr id="1029" name="Picture 5" descr="F:\Δ Smad-Lock (Brankas Smadav) Δ\WELCOME TO FEBRI FLASDISK\GAMBAR\animasi\torch.gif"/>
            <p:cNvPicPr>
              <a:picLocks noChangeAspect="1" noChangeArrowheads="1"/>
            </p:cNvPicPr>
            <p:nvPr/>
          </p:nvPicPr>
          <p:blipFill>
            <a:blip r:embed="rId3"/>
            <a:srcRect/>
            <a:stretch>
              <a:fillRect/>
            </a:stretch>
          </p:blipFill>
          <p:spPr bwMode="auto">
            <a:xfrm>
              <a:off x="1000100" y="285728"/>
              <a:ext cx="571504" cy="785818"/>
            </a:xfrm>
            <a:prstGeom prst="rect">
              <a:avLst/>
            </a:prstGeom>
            <a:noFill/>
          </p:spPr>
        </p:pic>
        <p:pic>
          <p:nvPicPr>
            <p:cNvPr id="13" name="Picture 5" descr="F:\Δ Smad-Lock (Brankas Smadav) Δ\WELCOME TO FEBRI FLASDISK\GAMBAR\animasi\torch.gif"/>
            <p:cNvPicPr>
              <a:picLocks noChangeAspect="1" noChangeArrowheads="1"/>
            </p:cNvPicPr>
            <p:nvPr/>
          </p:nvPicPr>
          <p:blipFill>
            <a:blip r:embed="rId3"/>
            <a:srcRect/>
            <a:stretch>
              <a:fillRect/>
            </a:stretch>
          </p:blipFill>
          <p:spPr bwMode="auto">
            <a:xfrm>
              <a:off x="7643834" y="285728"/>
              <a:ext cx="571504" cy="785818"/>
            </a:xfrm>
            <a:prstGeom prst="rect">
              <a:avLst/>
            </a:prstGeom>
            <a:noFill/>
          </p:spPr>
        </p:pic>
      </p:gr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5"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026"/>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2000"/>
                            </p:stCondLst>
                            <p:childTnLst>
                              <p:par>
                                <p:cTn id="20" presetID="1" presetClass="entr" presetSubtype="0" fill="hold" grpId="0" nodeType="afterEffect">
                                  <p:stCondLst>
                                    <p:cond delay="0"/>
                                  </p:stCondLst>
                                  <p:iterate type="lt">
                                    <p:tmAbs val="0"/>
                                  </p:iterate>
                                  <p:childTnLst>
                                    <p:set>
                                      <p:cBhvr>
                                        <p:cTn id="21" dur="1" fill="hold">
                                          <p:stCondLst>
                                            <p:cond delay="0"/>
                                          </p:stCondLst>
                                        </p:cTn>
                                        <p:tgtEl>
                                          <p:spTgt spid="1027">
                                            <p:txEl>
                                              <p:pRg st="0" end="0"/>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iterate type="lt">
                                    <p:tmAbs val="0"/>
                                  </p:iterate>
                                  <p:childTnLst>
                                    <p:set>
                                      <p:cBhvr>
                                        <p:cTn id="24" dur="1" fill="hold">
                                          <p:stCondLst>
                                            <p:cond delay="0"/>
                                          </p:stCondLst>
                                        </p:cTn>
                                        <p:tgtEl>
                                          <p:spTgt spid="1027">
                                            <p:txEl>
                                              <p:pRg st="1" end="1"/>
                                            </p:txEl>
                                          </p:spTgt>
                                        </p:tgtEl>
                                        <p:attrNameLst>
                                          <p:attrName>style.visibility</p:attrName>
                                        </p:attrNameLst>
                                      </p:cBhvr>
                                      <p:to>
                                        <p:strVal val="visible"/>
                                      </p:to>
                                    </p:set>
                                  </p:childTnLst>
                                </p:cTn>
                              </p:par>
                            </p:childTnLst>
                          </p:cTn>
                        </p:par>
                        <p:par>
                          <p:cTn id="25" fill="hold">
                            <p:stCondLst>
                              <p:cond delay="2000"/>
                            </p:stCondLst>
                            <p:childTnLst>
                              <p:par>
                                <p:cTn id="26" presetID="36" presetClass="emph" presetSubtype="0" fill="hold" nodeType="afterEffect">
                                  <p:stCondLst>
                                    <p:cond delay="0"/>
                                  </p:stCondLst>
                                  <p:iterate type="lt">
                                    <p:tmPct val="10000"/>
                                  </p:iterate>
                                  <p:childTnLst>
                                    <p:animScale>
                                      <p:cBhvr>
                                        <p:cTn id="27" dur="250" autoRev="1" fill="hold">
                                          <p:stCondLst>
                                            <p:cond delay="0"/>
                                          </p:stCondLst>
                                        </p:cTn>
                                        <p:tgtEl>
                                          <p:spTgt spid="1027">
                                            <p:txEl>
                                              <p:pRg st="0" end="0"/>
                                            </p:txEl>
                                          </p:spTgt>
                                        </p:tgtEl>
                                      </p:cBhvr>
                                      <p:to x="80000" y="100000"/>
                                    </p:animScale>
                                    <p:anim by="(#ppt_w*0.10)" calcmode="lin" valueType="num">
                                      <p:cBhvr>
                                        <p:cTn id="28" dur="250" autoRev="1" fill="hold">
                                          <p:stCondLst>
                                            <p:cond delay="0"/>
                                          </p:stCondLst>
                                        </p:cTn>
                                        <p:tgtEl>
                                          <p:spTgt spid="1027">
                                            <p:txEl>
                                              <p:pRg st="0" end="0"/>
                                            </p:txEl>
                                          </p:spTgt>
                                        </p:tgtEl>
                                        <p:attrNameLst>
                                          <p:attrName>ppt_x</p:attrName>
                                        </p:attrNameLst>
                                      </p:cBhvr>
                                    </p:anim>
                                    <p:anim by="(-#ppt_w*0.10)" calcmode="lin" valueType="num">
                                      <p:cBhvr>
                                        <p:cTn id="29" dur="250" autoRev="1" fill="hold">
                                          <p:stCondLst>
                                            <p:cond delay="0"/>
                                          </p:stCondLst>
                                        </p:cTn>
                                        <p:tgtEl>
                                          <p:spTgt spid="1027">
                                            <p:txEl>
                                              <p:pRg st="0" end="0"/>
                                            </p:txEl>
                                          </p:spTgt>
                                        </p:tgtEl>
                                        <p:attrNameLst>
                                          <p:attrName>ppt_y</p:attrName>
                                        </p:attrNameLst>
                                      </p:cBhvr>
                                    </p:anim>
                                    <p:animRot by="-480000">
                                      <p:cBhvr>
                                        <p:cTn id="30" dur="250" autoRev="1" fill="hold">
                                          <p:stCondLst>
                                            <p:cond delay="0"/>
                                          </p:stCondLst>
                                        </p:cTn>
                                        <p:tgtEl>
                                          <p:spTgt spid="1027">
                                            <p:txEl>
                                              <p:pRg st="0" end="0"/>
                                            </p:txEl>
                                          </p:spTgt>
                                        </p:tgtEl>
                                        <p:attrNameLst>
                                          <p:attrName>r</p:attrName>
                                        </p:attrNameLst>
                                      </p:cBhvr>
                                    </p:animRot>
                                  </p:childTnLst>
                                </p:cTn>
                              </p:par>
                            </p:childTnLst>
                          </p:cTn>
                        </p:par>
                        <p:par>
                          <p:cTn id="31" fill="hold">
                            <p:stCondLst>
                              <p:cond delay="4000"/>
                            </p:stCondLst>
                            <p:childTnLst>
                              <p:par>
                                <p:cTn id="32" presetID="36" presetClass="emph" presetSubtype="0" fill="hold" nodeType="afterEffect">
                                  <p:stCondLst>
                                    <p:cond delay="0"/>
                                  </p:stCondLst>
                                  <p:iterate type="lt">
                                    <p:tmPct val="10000"/>
                                  </p:iterate>
                                  <p:childTnLst>
                                    <p:animScale>
                                      <p:cBhvr>
                                        <p:cTn id="33" dur="250" autoRev="1" fill="hold">
                                          <p:stCondLst>
                                            <p:cond delay="0"/>
                                          </p:stCondLst>
                                        </p:cTn>
                                        <p:tgtEl>
                                          <p:spTgt spid="1027">
                                            <p:txEl>
                                              <p:pRg st="1" end="1"/>
                                            </p:txEl>
                                          </p:spTgt>
                                        </p:tgtEl>
                                      </p:cBhvr>
                                      <p:to x="80000" y="100000"/>
                                    </p:animScale>
                                    <p:anim by="(#ppt_w*0.10)" calcmode="lin" valueType="num">
                                      <p:cBhvr>
                                        <p:cTn id="34" dur="250" autoRev="1" fill="hold">
                                          <p:stCondLst>
                                            <p:cond delay="0"/>
                                          </p:stCondLst>
                                        </p:cTn>
                                        <p:tgtEl>
                                          <p:spTgt spid="1027">
                                            <p:txEl>
                                              <p:pRg st="1" end="1"/>
                                            </p:txEl>
                                          </p:spTgt>
                                        </p:tgtEl>
                                        <p:attrNameLst>
                                          <p:attrName>ppt_x</p:attrName>
                                        </p:attrNameLst>
                                      </p:cBhvr>
                                    </p:anim>
                                    <p:anim by="(-#ppt_w*0.10)" calcmode="lin" valueType="num">
                                      <p:cBhvr>
                                        <p:cTn id="35" dur="250" autoRev="1" fill="hold">
                                          <p:stCondLst>
                                            <p:cond delay="0"/>
                                          </p:stCondLst>
                                        </p:cTn>
                                        <p:tgtEl>
                                          <p:spTgt spid="1027">
                                            <p:txEl>
                                              <p:pRg st="1" end="1"/>
                                            </p:txEl>
                                          </p:spTgt>
                                        </p:tgtEl>
                                        <p:attrNameLst>
                                          <p:attrName>ppt_y</p:attrName>
                                        </p:attrNameLst>
                                      </p:cBhvr>
                                    </p:anim>
                                    <p:animRot by="-480000">
                                      <p:cBhvr>
                                        <p:cTn id="36" dur="250" autoRev="1" fill="hold">
                                          <p:stCondLst>
                                            <p:cond delay="0"/>
                                          </p:stCondLst>
                                        </p:cTn>
                                        <p:tgtEl>
                                          <p:spTgt spid="1027">
                                            <p:txEl>
                                              <p:pRg st="1" end="1"/>
                                            </p:txEl>
                                          </p:spTgt>
                                        </p:tgtEl>
                                        <p:attrNameLst>
                                          <p:attrName>r</p:attrName>
                                        </p:attrNameLst>
                                      </p:cBhvr>
                                    </p:animRot>
                                  </p:childTnLst>
                                </p:cTn>
                              </p:par>
                            </p:childTnLst>
                          </p:cTn>
                        </p:par>
                        <p:par>
                          <p:cTn id="37" fill="hold">
                            <p:stCondLst>
                              <p:cond delay="5450"/>
                            </p:stCondLst>
                            <p:childTnLst>
                              <p:par>
                                <p:cTn id="38" presetID="45" presetClass="entr" presetSubtype="0" fill="hold" nodeType="afterEffect">
                                  <p:stCondLst>
                                    <p:cond delay="0"/>
                                  </p:stCondLst>
                                  <p:iterate type="lt">
                                    <p:tmPct val="10000"/>
                                  </p:iterate>
                                  <p:childTnLst>
                                    <p:set>
                                      <p:cBhvr>
                                        <p:cTn id="39" dur="1" fill="hold">
                                          <p:stCondLst>
                                            <p:cond delay="0"/>
                                          </p:stCondLst>
                                        </p:cTn>
                                        <p:tgtEl>
                                          <p:spTgt spid="1028">
                                            <p:txEl>
                                              <p:pRg st="0" end="0"/>
                                            </p:txEl>
                                          </p:spTgt>
                                        </p:tgtEl>
                                        <p:attrNameLst>
                                          <p:attrName>style.visibility</p:attrName>
                                        </p:attrNameLst>
                                      </p:cBhvr>
                                      <p:to>
                                        <p:strVal val="visible"/>
                                      </p:to>
                                    </p:set>
                                    <p:animEffect transition="in" filter="fade">
                                      <p:cBhvr>
                                        <p:cTn id="40" dur="500"/>
                                        <p:tgtEl>
                                          <p:spTgt spid="1028">
                                            <p:txEl>
                                              <p:pRg st="0" end="0"/>
                                            </p:txEl>
                                          </p:spTgt>
                                        </p:tgtEl>
                                      </p:cBhvr>
                                    </p:animEffect>
                                    <p:anim calcmode="lin" valueType="num">
                                      <p:cBhvr>
                                        <p:cTn id="41" dur="500" fill="hold"/>
                                        <p:tgtEl>
                                          <p:spTgt spid="1028">
                                            <p:txEl>
                                              <p:pRg st="0" end="0"/>
                                            </p:txEl>
                                          </p:spTgt>
                                        </p:tgtEl>
                                        <p:attrNameLst>
                                          <p:attrName>ppt_w</p:attrName>
                                        </p:attrNameLst>
                                      </p:cBhvr>
                                      <p:tavLst>
                                        <p:tav tm="0" fmla="#ppt_w*sin(2.5*pi*$)">
                                          <p:val>
                                            <p:fltVal val="0"/>
                                          </p:val>
                                        </p:tav>
                                        <p:tav tm="100000">
                                          <p:val>
                                            <p:fltVal val="1"/>
                                          </p:val>
                                        </p:tav>
                                      </p:tavLst>
                                    </p:anim>
                                    <p:anim calcmode="lin" valueType="num">
                                      <p:cBhvr>
                                        <p:cTn id="42" dur="500" fill="hold"/>
                                        <p:tgtEl>
                                          <p:spTgt spid="1028">
                                            <p:txEl>
                                              <p:pRg st="0" end="0"/>
                                            </p:txEl>
                                          </p:spTgt>
                                        </p:tgtEl>
                                        <p:attrNameLst>
                                          <p:attrName>ppt_h</p:attrName>
                                        </p:attrNameLst>
                                      </p:cBhvr>
                                      <p:tavLst>
                                        <p:tav tm="0">
                                          <p:val>
                                            <p:strVal val="#ppt_h"/>
                                          </p:val>
                                        </p:tav>
                                        <p:tav tm="100000">
                                          <p:val>
                                            <p:strVal val="#ppt_h"/>
                                          </p:val>
                                        </p:tav>
                                      </p:tavLst>
                                    </p:anim>
                                  </p:childTnLst>
                                </p:cTn>
                              </p:par>
                            </p:childTnLst>
                          </p:cTn>
                        </p:par>
                        <p:par>
                          <p:cTn id="43" fill="hold">
                            <p:stCondLst>
                              <p:cond delay="6550"/>
                            </p:stCondLst>
                            <p:childTnLst>
                              <p:par>
                                <p:cTn id="44" presetID="45" presetClass="entr" presetSubtype="0" fill="hold" nodeType="afterEffect">
                                  <p:stCondLst>
                                    <p:cond delay="0"/>
                                  </p:stCondLst>
                                  <p:iterate type="lt">
                                    <p:tmPct val="10000"/>
                                  </p:iterate>
                                  <p:childTnLst>
                                    <p:set>
                                      <p:cBhvr>
                                        <p:cTn id="45" dur="1" fill="hold">
                                          <p:stCondLst>
                                            <p:cond delay="0"/>
                                          </p:stCondLst>
                                        </p:cTn>
                                        <p:tgtEl>
                                          <p:spTgt spid="1028">
                                            <p:txEl>
                                              <p:pRg st="1" end="1"/>
                                            </p:txEl>
                                          </p:spTgt>
                                        </p:tgtEl>
                                        <p:attrNameLst>
                                          <p:attrName>style.visibility</p:attrName>
                                        </p:attrNameLst>
                                      </p:cBhvr>
                                      <p:to>
                                        <p:strVal val="visible"/>
                                      </p:to>
                                    </p:set>
                                    <p:animEffect transition="in" filter="fade">
                                      <p:cBhvr>
                                        <p:cTn id="46" dur="500"/>
                                        <p:tgtEl>
                                          <p:spTgt spid="1028">
                                            <p:txEl>
                                              <p:pRg st="1" end="1"/>
                                            </p:txEl>
                                          </p:spTgt>
                                        </p:tgtEl>
                                      </p:cBhvr>
                                    </p:animEffect>
                                    <p:anim calcmode="lin" valueType="num">
                                      <p:cBhvr>
                                        <p:cTn id="47" dur="500" fill="hold"/>
                                        <p:tgtEl>
                                          <p:spTgt spid="1028">
                                            <p:txEl>
                                              <p:pRg st="1" end="1"/>
                                            </p:txEl>
                                          </p:spTgt>
                                        </p:tgtEl>
                                        <p:attrNameLst>
                                          <p:attrName>ppt_w</p:attrName>
                                        </p:attrNameLst>
                                      </p:cBhvr>
                                      <p:tavLst>
                                        <p:tav tm="0" fmla="#ppt_w*sin(2.5*pi*$)">
                                          <p:val>
                                            <p:fltVal val="0"/>
                                          </p:val>
                                        </p:tav>
                                        <p:tav tm="100000">
                                          <p:val>
                                            <p:fltVal val="1"/>
                                          </p:val>
                                        </p:tav>
                                      </p:tavLst>
                                    </p:anim>
                                    <p:anim calcmode="lin" valueType="num">
                                      <p:cBhvr>
                                        <p:cTn id="48" dur="500" fill="hold"/>
                                        <p:tgtEl>
                                          <p:spTgt spid="1028">
                                            <p:txEl>
                                              <p:pRg st="1" end="1"/>
                                            </p:txEl>
                                          </p:spTgt>
                                        </p:tgtEl>
                                        <p:attrNameLst>
                                          <p:attrName>ppt_h</p:attrName>
                                        </p:attrNameLst>
                                      </p:cBhvr>
                                      <p:tavLst>
                                        <p:tav tm="0">
                                          <p:val>
                                            <p:strVal val="#ppt_h"/>
                                          </p:val>
                                        </p:tav>
                                        <p:tav tm="100000">
                                          <p:val>
                                            <p:strVal val="#ppt_h"/>
                                          </p:val>
                                        </p:tav>
                                      </p:tavLst>
                                    </p:anim>
                                  </p:childTnLst>
                                </p:cTn>
                              </p:par>
                            </p:childTnLst>
                          </p:cTn>
                        </p:par>
                        <p:par>
                          <p:cTn id="49" fill="hold">
                            <p:stCondLst>
                              <p:cond delay="7750"/>
                            </p:stCondLst>
                            <p:childTnLst>
                              <p:par>
                                <p:cTn id="50" presetID="45" presetClass="entr" presetSubtype="0" fill="hold" nodeType="afterEffect">
                                  <p:stCondLst>
                                    <p:cond delay="0"/>
                                  </p:stCondLst>
                                  <p:iterate type="lt">
                                    <p:tmPct val="10000"/>
                                  </p:iterate>
                                  <p:childTnLst>
                                    <p:set>
                                      <p:cBhvr>
                                        <p:cTn id="51" dur="1" fill="hold">
                                          <p:stCondLst>
                                            <p:cond delay="0"/>
                                          </p:stCondLst>
                                        </p:cTn>
                                        <p:tgtEl>
                                          <p:spTgt spid="1028">
                                            <p:txEl>
                                              <p:pRg st="2" end="2"/>
                                            </p:txEl>
                                          </p:spTgt>
                                        </p:tgtEl>
                                        <p:attrNameLst>
                                          <p:attrName>style.visibility</p:attrName>
                                        </p:attrNameLst>
                                      </p:cBhvr>
                                      <p:to>
                                        <p:strVal val="visible"/>
                                      </p:to>
                                    </p:set>
                                    <p:animEffect transition="in" filter="fade">
                                      <p:cBhvr>
                                        <p:cTn id="52" dur="500"/>
                                        <p:tgtEl>
                                          <p:spTgt spid="1028">
                                            <p:txEl>
                                              <p:pRg st="2" end="2"/>
                                            </p:txEl>
                                          </p:spTgt>
                                        </p:tgtEl>
                                      </p:cBhvr>
                                    </p:animEffect>
                                    <p:anim calcmode="lin" valueType="num">
                                      <p:cBhvr>
                                        <p:cTn id="53" dur="500" fill="hold"/>
                                        <p:tgtEl>
                                          <p:spTgt spid="1028">
                                            <p:txEl>
                                              <p:pRg st="2" end="2"/>
                                            </p:txEl>
                                          </p:spTgt>
                                        </p:tgtEl>
                                        <p:attrNameLst>
                                          <p:attrName>ppt_w</p:attrName>
                                        </p:attrNameLst>
                                      </p:cBhvr>
                                      <p:tavLst>
                                        <p:tav tm="0" fmla="#ppt_w*sin(2.5*pi*$)">
                                          <p:val>
                                            <p:fltVal val="0"/>
                                          </p:val>
                                        </p:tav>
                                        <p:tav tm="100000">
                                          <p:val>
                                            <p:fltVal val="1"/>
                                          </p:val>
                                        </p:tav>
                                      </p:tavLst>
                                    </p:anim>
                                    <p:anim calcmode="lin" valueType="num">
                                      <p:cBhvr>
                                        <p:cTn id="54" dur="500" fill="hold"/>
                                        <p:tgtEl>
                                          <p:spTgt spid="1028">
                                            <p:txEl>
                                              <p:pRg st="2" end="2"/>
                                            </p:txEl>
                                          </p:spTgt>
                                        </p:tgtEl>
                                        <p:attrNameLst>
                                          <p:attrName>ppt_h</p:attrName>
                                        </p:attrNameLst>
                                      </p:cBhvr>
                                      <p:tavLst>
                                        <p:tav tm="0">
                                          <p:val>
                                            <p:strVal val="#ppt_h"/>
                                          </p:val>
                                        </p:tav>
                                        <p:tav tm="100000">
                                          <p:val>
                                            <p:strVal val="#ppt_h"/>
                                          </p:val>
                                        </p:tav>
                                      </p:tavLst>
                                    </p:anim>
                                  </p:childTnLst>
                                </p:cTn>
                              </p:par>
                            </p:childTnLst>
                          </p:cTn>
                        </p:par>
                        <p:par>
                          <p:cTn id="55" fill="hold">
                            <p:stCondLst>
                              <p:cond delay="8750"/>
                            </p:stCondLst>
                            <p:childTnLst>
                              <p:par>
                                <p:cTn id="56" presetID="45" presetClass="entr" presetSubtype="0" fill="hold" nodeType="afterEffect">
                                  <p:stCondLst>
                                    <p:cond delay="0"/>
                                  </p:stCondLst>
                                  <p:iterate type="lt">
                                    <p:tmPct val="10000"/>
                                  </p:iterate>
                                  <p:childTnLst>
                                    <p:set>
                                      <p:cBhvr>
                                        <p:cTn id="57" dur="1" fill="hold">
                                          <p:stCondLst>
                                            <p:cond delay="0"/>
                                          </p:stCondLst>
                                        </p:cTn>
                                        <p:tgtEl>
                                          <p:spTgt spid="1028">
                                            <p:txEl>
                                              <p:pRg st="3" end="3"/>
                                            </p:txEl>
                                          </p:spTgt>
                                        </p:tgtEl>
                                        <p:attrNameLst>
                                          <p:attrName>style.visibility</p:attrName>
                                        </p:attrNameLst>
                                      </p:cBhvr>
                                      <p:to>
                                        <p:strVal val="visible"/>
                                      </p:to>
                                    </p:set>
                                    <p:animEffect transition="in" filter="fade">
                                      <p:cBhvr>
                                        <p:cTn id="58" dur="500"/>
                                        <p:tgtEl>
                                          <p:spTgt spid="1028">
                                            <p:txEl>
                                              <p:pRg st="3" end="3"/>
                                            </p:txEl>
                                          </p:spTgt>
                                        </p:tgtEl>
                                      </p:cBhvr>
                                    </p:animEffect>
                                    <p:anim calcmode="lin" valueType="num">
                                      <p:cBhvr>
                                        <p:cTn id="59" dur="500" fill="hold"/>
                                        <p:tgtEl>
                                          <p:spTgt spid="1028">
                                            <p:txEl>
                                              <p:pRg st="3" end="3"/>
                                            </p:txEl>
                                          </p:spTgt>
                                        </p:tgtEl>
                                        <p:attrNameLst>
                                          <p:attrName>ppt_w</p:attrName>
                                        </p:attrNameLst>
                                      </p:cBhvr>
                                      <p:tavLst>
                                        <p:tav tm="0" fmla="#ppt_w*sin(2.5*pi*$)">
                                          <p:val>
                                            <p:fltVal val="0"/>
                                          </p:val>
                                        </p:tav>
                                        <p:tav tm="100000">
                                          <p:val>
                                            <p:fltVal val="1"/>
                                          </p:val>
                                        </p:tav>
                                      </p:tavLst>
                                    </p:anim>
                                    <p:anim calcmode="lin" valueType="num">
                                      <p:cBhvr>
                                        <p:cTn id="60" dur="500" fill="hold"/>
                                        <p:tgtEl>
                                          <p:spTgt spid="1028">
                                            <p:txEl>
                                              <p:pRg st="3" end="3"/>
                                            </p:txEl>
                                          </p:spTgt>
                                        </p:tgtEl>
                                        <p:attrNameLst>
                                          <p:attrName>ppt_h</p:attrName>
                                        </p:attrNameLst>
                                      </p:cBhvr>
                                      <p:tavLst>
                                        <p:tav tm="0">
                                          <p:val>
                                            <p:strVal val="#ppt_h"/>
                                          </p:val>
                                        </p:tav>
                                        <p:tav tm="100000">
                                          <p:val>
                                            <p:strVal val="#ppt_h"/>
                                          </p:val>
                                        </p:tav>
                                      </p:tavLst>
                                    </p:anim>
                                  </p:childTnLst>
                                </p:cTn>
                              </p:par>
                            </p:childTnLst>
                          </p:cTn>
                        </p:par>
                        <p:par>
                          <p:cTn id="61" fill="hold">
                            <p:stCondLst>
                              <p:cond delay="9900"/>
                            </p:stCondLst>
                            <p:childTnLst>
                              <p:par>
                                <p:cTn id="62" presetID="45" presetClass="entr" presetSubtype="0" fill="hold" nodeType="afterEffect">
                                  <p:stCondLst>
                                    <p:cond delay="0"/>
                                  </p:stCondLst>
                                  <p:iterate type="lt">
                                    <p:tmPct val="10000"/>
                                  </p:iterate>
                                  <p:childTnLst>
                                    <p:set>
                                      <p:cBhvr>
                                        <p:cTn id="63" dur="1" fill="hold">
                                          <p:stCondLst>
                                            <p:cond delay="0"/>
                                          </p:stCondLst>
                                        </p:cTn>
                                        <p:tgtEl>
                                          <p:spTgt spid="1028">
                                            <p:txEl>
                                              <p:pRg st="4" end="4"/>
                                            </p:txEl>
                                          </p:spTgt>
                                        </p:tgtEl>
                                        <p:attrNameLst>
                                          <p:attrName>style.visibility</p:attrName>
                                        </p:attrNameLst>
                                      </p:cBhvr>
                                      <p:to>
                                        <p:strVal val="visible"/>
                                      </p:to>
                                    </p:set>
                                    <p:animEffect transition="in" filter="fade">
                                      <p:cBhvr>
                                        <p:cTn id="64" dur="500"/>
                                        <p:tgtEl>
                                          <p:spTgt spid="1028">
                                            <p:txEl>
                                              <p:pRg st="4" end="4"/>
                                            </p:txEl>
                                          </p:spTgt>
                                        </p:tgtEl>
                                      </p:cBhvr>
                                    </p:animEffect>
                                    <p:anim calcmode="lin" valueType="num">
                                      <p:cBhvr>
                                        <p:cTn id="65" dur="500" fill="hold"/>
                                        <p:tgtEl>
                                          <p:spTgt spid="1028">
                                            <p:txEl>
                                              <p:pRg st="4" end="4"/>
                                            </p:txEl>
                                          </p:spTgt>
                                        </p:tgtEl>
                                        <p:attrNameLst>
                                          <p:attrName>ppt_w</p:attrName>
                                        </p:attrNameLst>
                                      </p:cBhvr>
                                      <p:tavLst>
                                        <p:tav tm="0" fmla="#ppt_w*sin(2.5*pi*$)">
                                          <p:val>
                                            <p:fltVal val="0"/>
                                          </p:val>
                                        </p:tav>
                                        <p:tav tm="100000">
                                          <p:val>
                                            <p:fltVal val="1"/>
                                          </p:val>
                                        </p:tav>
                                      </p:tavLst>
                                    </p:anim>
                                    <p:anim calcmode="lin" valueType="num">
                                      <p:cBhvr>
                                        <p:cTn id="66" dur="500" fill="hold"/>
                                        <p:tgtEl>
                                          <p:spTgt spid="1028">
                                            <p:txEl>
                                              <p:pRg st="4" end="4"/>
                                            </p:txEl>
                                          </p:spTgt>
                                        </p:tgtEl>
                                        <p:attrNameLst>
                                          <p:attrName>ppt_h</p:attrName>
                                        </p:attrNameLst>
                                      </p:cBhvr>
                                      <p:tavLst>
                                        <p:tav tm="0">
                                          <p:val>
                                            <p:strVal val="#ppt_h"/>
                                          </p:val>
                                        </p:tav>
                                        <p:tav tm="100000">
                                          <p:val>
                                            <p:strVal val="#ppt_h"/>
                                          </p:val>
                                        </p:tav>
                                      </p:tavLst>
                                    </p:anim>
                                  </p:childTnLst>
                                </p:cTn>
                              </p:par>
                            </p:childTnLst>
                          </p:cTn>
                        </p:par>
                        <p:par>
                          <p:cTn id="67" fill="hold">
                            <p:stCondLst>
                              <p:cond delay="11300"/>
                            </p:stCondLst>
                            <p:childTnLst>
                              <p:par>
                                <p:cTn id="68" presetID="45" presetClass="entr" presetSubtype="0" fill="hold" nodeType="afterEffect">
                                  <p:stCondLst>
                                    <p:cond delay="0"/>
                                  </p:stCondLst>
                                  <p:iterate type="lt">
                                    <p:tmPct val="10000"/>
                                  </p:iterate>
                                  <p:childTnLst>
                                    <p:set>
                                      <p:cBhvr>
                                        <p:cTn id="69" dur="1" fill="hold">
                                          <p:stCondLst>
                                            <p:cond delay="0"/>
                                          </p:stCondLst>
                                        </p:cTn>
                                        <p:tgtEl>
                                          <p:spTgt spid="1028">
                                            <p:txEl>
                                              <p:pRg st="6" end="6"/>
                                            </p:txEl>
                                          </p:spTgt>
                                        </p:tgtEl>
                                        <p:attrNameLst>
                                          <p:attrName>style.visibility</p:attrName>
                                        </p:attrNameLst>
                                      </p:cBhvr>
                                      <p:to>
                                        <p:strVal val="visible"/>
                                      </p:to>
                                    </p:set>
                                    <p:animEffect transition="in" filter="fade">
                                      <p:cBhvr>
                                        <p:cTn id="70" dur="500"/>
                                        <p:tgtEl>
                                          <p:spTgt spid="1028">
                                            <p:txEl>
                                              <p:pRg st="6" end="6"/>
                                            </p:txEl>
                                          </p:spTgt>
                                        </p:tgtEl>
                                      </p:cBhvr>
                                    </p:animEffect>
                                    <p:anim calcmode="lin" valueType="num">
                                      <p:cBhvr>
                                        <p:cTn id="71" dur="500" fill="hold"/>
                                        <p:tgtEl>
                                          <p:spTgt spid="1028">
                                            <p:txEl>
                                              <p:pRg st="6" end="6"/>
                                            </p:txEl>
                                          </p:spTgt>
                                        </p:tgtEl>
                                        <p:attrNameLst>
                                          <p:attrName>ppt_w</p:attrName>
                                        </p:attrNameLst>
                                      </p:cBhvr>
                                      <p:tavLst>
                                        <p:tav tm="0" fmla="#ppt_w*sin(2.5*pi*$)">
                                          <p:val>
                                            <p:fltVal val="0"/>
                                          </p:val>
                                        </p:tav>
                                        <p:tav tm="100000">
                                          <p:val>
                                            <p:fltVal val="1"/>
                                          </p:val>
                                        </p:tav>
                                      </p:tavLst>
                                    </p:anim>
                                    <p:anim calcmode="lin" valueType="num">
                                      <p:cBhvr>
                                        <p:cTn id="72" dur="500" fill="hold"/>
                                        <p:tgtEl>
                                          <p:spTgt spid="1028">
                                            <p:txEl>
                                              <p:pRg st="6" end="6"/>
                                            </p:txEl>
                                          </p:spTgt>
                                        </p:tgtEl>
                                        <p:attrNameLst>
                                          <p:attrName>ppt_h</p:attrName>
                                        </p:attrNameLst>
                                      </p:cBhvr>
                                      <p:tavLst>
                                        <p:tav tm="0">
                                          <p:val>
                                            <p:strVal val="#ppt_h"/>
                                          </p:val>
                                        </p:tav>
                                        <p:tav tm="100000">
                                          <p:val>
                                            <p:strVal val="#ppt_h"/>
                                          </p:val>
                                        </p:tav>
                                      </p:tavLst>
                                    </p:anim>
                                  </p:childTnLst>
                                </p:cTn>
                              </p:par>
                            </p:childTnLst>
                          </p:cTn>
                        </p:par>
                        <p:par>
                          <p:cTn id="73" fill="hold">
                            <p:stCondLst>
                              <p:cond delay="12750"/>
                            </p:stCondLst>
                            <p:childTnLst>
                              <p:par>
                                <p:cTn id="74" presetID="45" presetClass="entr" presetSubtype="0" fill="hold" nodeType="afterEffect">
                                  <p:stCondLst>
                                    <p:cond delay="0"/>
                                  </p:stCondLst>
                                  <p:iterate type="lt">
                                    <p:tmPct val="10000"/>
                                  </p:iterate>
                                  <p:childTnLst>
                                    <p:set>
                                      <p:cBhvr>
                                        <p:cTn id="75" dur="1" fill="hold">
                                          <p:stCondLst>
                                            <p:cond delay="0"/>
                                          </p:stCondLst>
                                        </p:cTn>
                                        <p:tgtEl>
                                          <p:spTgt spid="1028">
                                            <p:txEl>
                                              <p:pRg st="7" end="7"/>
                                            </p:txEl>
                                          </p:spTgt>
                                        </p:tgtEl>
                                        <p:attrNameLst>
                                          <p:attrName>style.visibility</p:attrName>
                                        </p:attrNameLst>
                                      </p:cBhvr>
                                      <p:to>
                                        <p:strVal val="visible"/>
                                      </p:to>
                                    </p:set>
                                    <p:animEffect transition="in" filter="fade">
                                      <p:cBhvr>
                                        <p:cTn id="76" dur="500"/>
                                        <p:tgtEl>
                                          <p:spTgt spid="1028">
                                            <p:txEl>
                                              <p:pRg st="7" end="7"/>
                                            </p:txEl>
                                          </p:spTgt>
                                        </p:tgtEl>
                                      </p:cBhvr>
                                    </p:animEffect>
                                    <p:anim calcmode="lin" valueType="num">
                                      <p:cBhvr>
                                        <p:cTn id="77" dur="500" fill="hold"/>
                                        <p:tgtEl>
                                          <p:spTgt spid="1028">
                                            <p:txEl>
                                              <p:pRg st="7" end="7"/>
                                            </p:txEl>
                                          </p:spTgt>
                                        </p:tgtEl>
                                        <p:attrNameLst>
                                          <p:attrName>ppt_w</p:attrName>
                                        </p:attrNameLst>
                                      </p:cBhvr>
                                      <p:tavLst>
                                        <p:tav tm="0" fmla="#ppt_w*sin(2.5*pi*$)">
                                          <p:val>
                                            <p:fltVal val="0"/>
                                          </p:val>
                                        </p:tav>
                                        <p:tav tm="100000">
                                          <p:val>
                                            <p:fltVal val="1"/>
                                          </p:val>
                                        </p:tav>
                                      </p:tavLst>
                                    </p:anim>
                                    <p:anim calcmode="lin" valueType="num">
                                      <p:cBhvr>
                                        <p:cTn id="78" dur="500" fill="hold"/>
                                        <p:tgtEl>
                                          <p:spTgt spid="1028">
                                            <p:txEl>
                                              <p:pRg st="7" end="7"/>
                                            </p:txEl>
                                          </p:spTgt>
                                        </p:tgtEl>
                                        <p:attrNameLst>
                                          <p:attrName>ppt_h</p:attrName>
                                        </p:attrNameLst>
                                      </p:cBhvr>
                                      <p:tavLst>
                                        <p:tav tm="0">
                                          <p:val>
                                            <p:strVal val="#ppt_h"/>
                                          </p:val>
                                        </p:tav>
                                        <p:tav tm="100000">
                                          <p:val>
                                            <p:strVal val="#ppt_h"/>
                                          </p:val>
                                        </p:tav>
                                      </p:tavLst>
                                    </p:anim>
                                  </p:childTnLst>
                                </p:cTn>
                              </p:par>
                            </p:childTnLst>
                          </p:cTn>
                        </p:par>
                        <p:par>
                          <p:cTn id="79" fill="hold">
                            <p:stCondLst>
                              <p:cond delay="14750"/>
                            </p:stCondLst>
                            <p:childTnLst>
                              <p:par>
                                <p:cTn id="80" presetID="45" presetClass="entr" presetSubtype="0" fill="hold" nodeType="afterEffect">
                                  <p:stCondLst>
                                    <p:cond delay="0"/>
                                  </p:stCondLst>
                                  <p:iterate type="lt">
                                    <p:tmPct val="10000"/>
                                  </p:iterate>
                                  <p:childTnLst>
                                    <p:set>
                                      <p:cBhvr>
                                        <p:cTn id="81" dur="1" fill="hold">
                                          <p:stCondLst>
                                            <p:cond delay="0"/>
                                          </p:stCondLst>
                                        </p:cTn>
                                        <p:tgtEl>
                                          <p:spTgt spid="1028">
                                            <p:txEl>
                                              <p:pRg st="8" end="8"/>
                                            </p:txEl>
                                          </p:spTgt>
                                        </p:tgtEl>
                                        <p:attrNameLst>
                                          <p:attrName>style.visibility</p:attrName>
                                        </p:attrNameLst>
                                      </p:cBhvr>
                                      <p:to>
                                        <p:strVal val="visible"/>
                                      </p:to>
                                    </p:set>
                                    <p:animEffect transition="in" filter="fade">
                                      <p:cBhvr>
                                        <p:cTn id="82" dur="500"/>
                                        <p:tgtEl>
                                          <p:spTgt spid="1028">
                                            <p:txEl>
                                              <p:pRg st="8" end="8"/>
                                            </p:txEl>
                                          </p:spTgt>
                                        </p:tgtEl>
                                      </p:cBhvr>
                                    </p:animEffect>
                                    <p:anim calcmode="lin" valueType="num">
                                      <p:cBhvr>
                                        <p:cTn id="83" dur="500" fill="hold"/>
                                        <p:tgtEl>
                                          <p:spTgt spid="1028">
                                            <p:txEl>
                                              <p:pRg st="8" end="8"/>
                                            </p:txEl>
                                          </p:spTgt>
                                        </p:tgtEl>
                                        <p:attrNameLst>
                                          <p:attrName>ppt_w</p:attrName>
                                        </p:attrNameLst>
                                      </p:cBhvr>
                                      <p:tavLst>
                                        <p:tav tm="0" fmla="#ppt_w*sin(2.5*pi*$)">
                                          <p:val>
                                            <p:fltVal val="0"/>
                                          </p:val>
                                        </p:tav>
                                        <p:tav tm="100000">
                                          <p:val>
                                            <p:fltVal val="1"/>
                                          </p:val>
                                        </p:tav>
                                      </p:tavLst>
                                    </p:anim>
                                    <p:anim calcmode="lin" valueType="num">
                                      <p:cBhvr>
                                        <p:cTn id="84" dur="500" fill="hold"/>
                                        <p:tgtEl>
                                          <p:spTgt spid="1028">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1357290" y="928670"/>
            <a:ext cx="5642570" cy="830997"/>
          </a:xfrm>
          <a:prstGeom prst="rect">
            <a:avLst/>
          </a:prstGeom>
          <a:noFill/>
        </p:spPr>
        <p:txBody>
          <a:bodyPr wrap="none" lIns="91440" tIns="45720" rIns="91440" bIns="45720">
            <a:spAutoFit/>
          </a:bodyPr>
          <a:lstStyle/>
          <a:p>
            <a:pPr algn="ctr"/>
            <a:r>
              <a:rPr lang="id-ID" sz="4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Pengertian Aplikasi</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2</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5361" name="Rectangle 1"/>
          <p:cNvSpPr>
            <a:spLocks noChangeArrowheads="1"/>
          </p:cNvSpPr>
          <p:nvPr/>
        </p:nvSpPr>
        <p:spPr bwMode="auto">
          <a:xfrm>
            <a:off x="0" y="2143116"/>
            <a:ext cx="9144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Aplikasi</a:t>
            </a:r>
            <a:r>
              <a:rPr kumimoji="0" lang="id-ID"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adalah sebuah program komputer yang dibuat khusus untuk menjalankan fungsi-fungsi tertentu sesuai dengan kebutuhan pengguna yang digunakan untuk mempercepat suatu pekerjaan. dengan menggunakan sistem komputerisasi, diharapkan pekerjaan dapat dilakukan dengan cepat. Aplikasi dapat dijadikan dua bagian, yaitu aplikasi yang digunakan dan terhubung pada jaringan komputer (</a:t>
            </a:r>
            <a:r>
              <a:rPr kumimoji="0" lang="id-ID" sz="28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client server</a:t>
            </a:r>
            <a:r>
              <a:rPr kumimoji="0" lang="id-ID"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dan aplikasi yang berdiri sendiri tidak terhubung dengan jaringan komputer (</a:t>
            </a:r>
            <a:r>
              <a:rPr kumimoji="0" lang="id-ID" sz="28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stand alone</a:t>
            </a:r>
            <a:r>
              <a:rPr kumimoji="0" lang="id-ID"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id-ID"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Cube 19">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advClick="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0" y="928670"/>
            <a:ext cx="7500990" cy="1446550"/>
          </a:xfrm>
          <a:prstGeom prst="rect">
            <a:avLst/>
          </a:prstGeom>
          <a:noFill/>
        </p:spPr>
        <p:txBody>
          <a:bodyPr wrap="square" lIns="91440" tIns="45720" rIns="91440" bIns="45720">
            <a:spAutoFit/>
          </a:bodyPr>
          <a:lstStyle/>
          <a:p>
            <a:pPr algn="ctr"/>
            <a:r>
              <a:rPr lang="id-ID"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Pengertian Aplikasi Absensi Siswa</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2</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5361" name="Rectangle 1"/>
          <p:cNvSpPr>
            <a:spLocks noChangeArrowheads="1"/>
          </p:cNvSpPr>
          <p:nvPr/>
        </p:nvSpPr>
        <p:spPr bwMode="auto">
          <a:xfrm>
            <a:off x="0" y="2857496"/>
            <a:ext cx="9144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id-ID" sz="2800" dirty="0"/>
              <a:t>Sebuah Program yang berguna untuk mempermudah dalam mengabsensi siswa di sekolah dengan bantuan aplikasi pembuatnya contoh Visual basic 6.0, yang saya pakai untuk membuat program ini.</a:t>
            </a: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advClick="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9" name="Picture 8" descr="D:\Locker Febri\vb6-runtime-windows-7.gif"/>
          <p:cNvPicPr/>
          <p:nvPr/>
        </p:nvPicPr>
        <p:blipFill>
          <a:blip r:embed="rId3"/>
          <a:srcRect/>
          <a:stretch>
            <a:fillRect/>
          </a:stretch>
        </p:blipFill>
        <p:spPr bwMode="auto">
          <a:xfrm>
            <a:off x="214282" y="2928934"/>
            <a:ext cx="3071834" cy="3500462"/>
          </a:xfrm>
          <a:prstGeom prst="rect">
            <a:avLst/>
          </a:prstGeom>
          <a:ln>
            <a:noFill/>
          </a:ln>
          <a:effectLst>
            <a:outerShdw blurRad="292100" dist="139700" dir="2700000" algn="tl" rotWithShape="0">
              <a:srgbClr val="333333">
                <a:alpha val="65000"/>
              </a:srgbClr>
            </a:outerShdw>
          </a:effectLst>
        </p:spPr>
      </p:pic>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1357290" y="928670"/>
            <a:ext cx="5286444" cy="769441"/>
          </a:xfrm>
          <a:prstGeom prst="rect">
            <a:avLst/>
          </a:prstGeom>
          <a:noFill/>
        </p:spPr>
        <p:txBody>
          <a:bodyPr wrap="square" lIns="91440" tIns="45720" rIns="91440" bIns="45720">
            <a:spAutoFit/>
          </a:bodyPr>
          <a:lstStyle/>
          <a:p>
            <a:pPr algn="ctr"/>
            <a:r>
              <a:rPr lang="id-ID"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Program Acuan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2</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5361" name="Rectangle 1"/>
          <p:cNvSpPr>
            <a:spLocks noChangeArrowheads="1"/>
          </p:cNvSpPr>
          <p:nvPr/>
        </p:nvSpPr>
        <p:spPr bwMode="auto">
          <a:xfrm>
            <a:off x="3428992" y="1785926"/>
            <a:ext cx="5715008"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endParaRPr lang="id-ID" sz="2800" dirty="0" smtClean="0"/>
          </a:p>
          <a:p>
            <a:r>
              <a:rPr lang="id-ID" sz="2000" b="1" dirty="0" smtClean="0"/>
              <a:t>Visual </a:t>
            </a:r>
            <a:r>
              <a:rPr lang="id-ID" sz="2000" b="1" dirty="0"/>
              <a:t>Basic </a:t>
            </a:r>
            <a:r>
              <a:rPr lang="id-ID" sz="2000" dirty="0"/>
              <a:t>adalah bahasa pemrograman komputer yaitu berupa perintah atau instruksi-instruksi yang dapat dimengerti komputer untuk menjalankan suatu tugas tertentu.</a:t>
            </a:r>
          </a:p>
          <a:p>
            <a:r>
              <a:rPr lang="id-ID" sz="2000" dirty="0"/>
              <a:t>Secara umum, visual basic adalah bahasa pemrograman yang paling mudah dimengerti dan banyak digunakan.</a:t>
            </a:r>
          </a:p>
          <a:p>
            <a:r>
              <a:rPr lang="en-US" sz="2000" dirty="0"/>
              <a:t> </a:t>
            </a:r>
            <a:endParaRPr lang="id-ID" sz="2000" dirty="0"/>
          </a:p>
          <a:p>
            <a:r>
              <a:rPr lang="id-ID" sz="2000" dirty="0"/>
              <a:t>Visual basic adalah pemrograman berbasis Windows, dimana dalam tingkat dasar untuk melakukan pemrograman visual basic cukup sederhana yaitu dengan mengatur menu, dan menggunakan bahasa Inggris sederhana sebagai bahasa pemrogramannya.</a:t>
            </a:r>
          </a:p>
          <a:p>
            <a:pPr marL="514350" indent="-514350"/>
            <a:endParaRPr lang="id-ID" sz="2800" dirty="0"/>
          </a:p>
        </p:txBody>
      </p:sp>
      <p:sp>
        <p:nvSpPr>
          <p:cNvPr id="10" name="TextBox 9"/>
          <p:cNvSpPr txBox="1"/>
          <p:nvPr/>
        </p:nvSpPr>
        <p:spPr>
          <a:xfrm>
            <a:off x="0" y="2214554"/>
            <a:ext cx="3571900" cy="584775"/>
          </a:xfrm>
          <a:prstGeom prst="rect">
            <a:avLst/>
          </a:prstGeom>
          <a:noFill/>
        </p:spPr>
        <p:txBody>
          <a:bodyPr wrap="square" rtlCol="0">
            <a:spAutoFit/>
          </a:bodyPr>
          <a:lstStyle/>
          <a:p>
            <a:r>
              <a:rPr lang="id-ID" sz="3200" dirty="0" smtClean="0">
                <a:solidFill>
                  <a:srgbClr val="FF0000"/>
                </a:solidFill>
              </a:rPr>
              <a:t>1. VISUAL BASIC 6</a:t>
            </a:r>
            <a:endParaRPr lang="id-ID" sz="3200" dirty="0">
              <a:solidFill>
                <a:srgbClr val="FF0000"/>
              </a:solidFill>
            </a:endParaRPr>
          </a:p>
        </p:txBody>
      </p:sp>
      <p:sp>
        <p:nvSpPr>
          <p:cNvPr id="12" name="Right Arrow 11">
            <a:hlinkClick r:id="" action="ppaction://hlinkshowjump?jump=nextslide" highlightClick="1">
              <a:snd r:embed="rId4" name="click.wav" builtIn="1"/>
            </a:hlinkClick>
          </p:cNvPr>
          <p:cNvSpPr/>
          <p:nvPr/>
        </p:nvSpPr>
        <p:spPr>
          <a:xfrm>
            <a:off x="7786710" y="428604"/>
            <a:ext cx="1143008" cy="6429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Tree>
  </p:cSld>
  <p:clrMapOvr>
    <a:masterClrMapping/>
  </p:clrMapOvr>
  <p:transition advClick="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1357290" y="928670"/>
            <a:ext cx="5286444" cy="769441"/>
          </a:xfrm>
          <a:prstGeom prst="rect">
            <a:avLst/>
          </a:prstGeom>
          <a:noFill/>
        </p:spPr>
        <p:txBody>
          <a:bodyPr wrap="square" lIns="91440" tIns="45720" rIns="91440" bIns="45720">
            <a:spAutoFit/>
          </a:bodyPr>
          <a:lstStyle/>
          <a:p>
            <a:pPr algn="ctr"/>
            <a:r>
              <a:rPr lang="id-ID"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Program Acuan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2</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5361" name="Rectangle 1"/>
          <p:cNvSpPr>
            <a:spLocks noChangeArrowheads="1"/>
          </p:cNvSpPr>
          <p:nvPr/>
        </p:nvSpPr>
        <p:spPr bwMode="auto">
          <a:xfrm>
            <a:off x="214282" y="2786058"/>
            <a:ext cx="3643338"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id-ID" sz="2000" dirty="0" smtClean="0"/>
              <a:t>Program </a:t>
            </a:r>
            <a:r>
              <a:rPr lang="id-ID" sz="2000" dirty="0"/>
              <a:t>acuan ini digunakan sebagai contoh atau Program pengacu untuk Program kami. Pada prinsipnya program yang kami buat mengeabsen siswa secara rondom dan tidak ditentukan tanggal dan waktu. Setiap siswa memiliki riwayat tidak hadir selama satu tahun.</a:t>
            </a:r>
            <a:endParaRPr lang="id-ID" sz="2800" dirty="0"/>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p:cNvSpPr txBox="1"/>
          <p:nvPr/>
        </p:nvSpPr>
        <p:spPr>
          <a:xfrm>
            <a:off x="214282" y="2071678"/>
            <a:ext cx="8501122" cy="1015663"/>
          </a:xfrm>
          <a:prstGeom prst="rect">
            <a:avLst/>
          </a:prstGeom>
          <a:noFill/>
        </p:spPr>
        <p:txBody>
          <a:bodyPr wrap="square" rtlCol="0">
            <a:spAutoFit/>
          </a:bodyPr>
          <a:lstStyle/>
          <a:p>
            <a:pPr lvl="0"/>
            <a:r>
              <a:rPr lang="id-ID" sz="2800" dirty="0" smtClean="0">
                <a:solidFill>
                  <a:srgbClr val="FF0000"/>
                </a:solidFill>
              </a:rPr>
              <a:t>2. </a:t>
            </a:r>
            <a:r>
              <a:rPr lang="id-ID" sz="2800" b="1" dirty="0">
                <a:solidFill>
                  <a:srgbClr val="FF0000"/>
                </a:solidFill>
              </a:rPr>
              <a:t>Perangkat Lunak Acuan Aplikasi Absensi Siswa</a:t>
            </a:r>
            <a:endParaRPr lang="id-ID" sz="2800" dirty="0">
              <a:solidFill>
                <a:srgbClr val="FF0000"/>
              </a:solidFill>
            </a:endParaRPr>
          </a:p>
          <a:p>
            <a:endParaRPr lang="id-ID" sz="3200" dirty="0">
              <a:solidFill>
                <a:srgbClr val="FF0000"/>
              </a:solidFill>
            </a:endParaRPr>
          </a:p>
        </p:txBody>
      </p:sp>
      <p:pic>
        <p:nvPicPr>
          <p:cNvPr id="12" name="Picture 11" descr="http://2.bp.blogspot.com/-EJCOcRs5-1Y/T4-s6QaWaaI/AAAAAAAAALc/zpWuTB-YWYc/s320/hasil.PNG">
            <a:hlinkClick r:id="rId5"/>
          </p:cNvPr>
          <p:cNvPicPr/>
          <p:nvPr/>
        </p:nvPicPr>
        <p:blipFill>
          <a:blip r:embed="rId6"/>
          <a:srcRect/>
          <a:stretch>
            <a:fillRect/>
          </a:stretch>
        </p:blipFill>
        <p:spPr bwMode="auto">
          <a:xfrm>
            <a:off x="4000496" y="2714620"/>
            <a:ext cx="4900321" cy="371477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Click="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1357290" y="928670"/>
            <a:ext cx="5286444" cy="769441"/>
          </a:xfrm>
          <a:prstGeom prst="rect">
            <a:avLst/>
          </a:prstGeom>
          <a:noFill/>
        </p:spPr>
        <p:txBody>
          <a:bodyPr wrap="square" lIns="91440" tIns="45720" rIns="91440" bIns="45720">
            <a:spAutoFit/>
          </a:bodyPr>
          <a:lstStyle/>
          <a:p>
            <a:pPr algn="ctr"/>
            <a:r>
              <a:rPr lang="id-ID"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Diagram Konteks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3</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5361" name="Rectangle 1"/>
          <p:cNvSpPr>
            <a:spLocks noChangeArrowheads="1"/>
          </p:cNvSpPr>
          <p:nvPr/>
        </p:nvSpPr>
        <p:spPr bwMode="auto">
          <a:xfrm>
            <a:off x="0" y="2500306"/>
            <a:ext cx="3643338"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id-ID" sz="2000" dirty="0"/>
              <a:t>Diagram Konteks merupakan suatu teknik untuk menggambarkan pemodelan sistem secara global menggunakan notasi–notasi grafis yang menunjukan aliran informasi Dan perubahannya yang diterapkan sebagai perubahan atau perpindahan data dari masukan (input) menjadi keluaran (output</a:t>
            </a:r>
            <a:r>
              <a:rPr lang="id-ID" sz="2000" dirty="0" smtClean="0"/>
              <a:t>). </a:t>
            </a:r>
            <a:endParaRPr lang="id-ID" sz="2000" dirty="0"/>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1" name="Picture 10" descr="C:\Users\HP\Documents\lap.png"/>
          <p:cNvPicPr/>
          <p:nvPr/>
        </p:nvPicPr>
        <p:blipFill>
          <a:blip r:embed="rId5"/>
          <a:srcRect/>
          <a:stretch>
            <a:fillRect/>
          </a:stretch>
        </p:blipFill>
        <p:spPr bwMode="auto">
          <a:xfrm>
            <a:off x="3714744" y="2000240"/>
            <a:ext cx="5189295" cy="438772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Click="0">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1357290" y="928670"/>
            <a:ext cx="5286444" cy="769441"/>
          </a:xfrm>
          <a:prstGeom prst="rect">
            <a:avLst/>
          </a:prstGeom>
          <a:noFill/>
        </p:spPr>
        <p:txBody>
          <a:bodyPr wrap="square" lIns="91440" tIns="45720" rIns="91440" bIns="45720">
            <a:spAutoFit/>
          </a:bodyPr>
          <a:lstStyle/>
          <a:p>
            <a:pPr algn="ctr"/>
            <a:r>
              <a:rPr lang="id-ID"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DFD Level 0</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3</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9" name="Picture 8"/>
          <p:cNvPicPr/>
          <p:nvPr/>
        </p:nvPicPr>
        <p:blipFill>
          <a:blip r:embed="rId5"/>
          <a:srcRect/>
          <a:stretch>
            <a:fillRect/>
          </a:stretch>
        </p:blipFill>
        <p:spPr bwMode="auto">
          <a:xfrm>
            <a:off x="3214678" y="2000240"/>
            <a:ext cx="5630358" cy="4317019"/>
          </a:xfrm>
          <a:prstGeom prst="rect">
            <a:avLst/>
          </a:prstGeom>
          <a:ln>
            <a:noFill/>
          </a:ln>
          <a:effectLst>
            <a:outerShdw blurRad="292100" dist="139700" dir="2700000" algn="tl" rotWithShape="0">
              <a:srgbClr val="333333">
                <a:alpha val="65000"/>
              </a:srgbClr>
            </a:outerShdw>
          </a:effectLst>
        </p:spPr>
      </p:pic>
      <p:graphicFrame>
        <p:nvGraphicFramePr>
          <p:cNvPr id="10" name="Table 9"/>
          <p:cNvGraphicFramePr>
            <a:graphicFrameLocks noGrp="1"/>
          </p:cNvGraphicFramePr>
          <p:nvPr/>
        </p:nvGraphicFramePr>
        <p:xfrm>
          <a:off x="214282" y="2000240"/>
          <a:ext cx="2714644" cy="4318482"/>
        </p:xfrm>
        <a:graphic>
          <a:graphicData uri="http://schemas.openxmlformats.org/drawingml/2006/table">
            <a:tbl>
              <a:tblPr/>
              <a:tblGrid>
                <a:gridCol w="294359"/>
                <a:gridCol w="621424"/>
                <a:gridCol w="1798861"/>
              </a:tblGrid>
              <a:tr h="291182">
                <a:tc>
                  <a:txBody>
                    <a:bodyPr/>
                    <a:lstStyle/>
                    <a:p>
                      <a:pPr marL="57150">
                        <a:lnSpc>
                          <a:spcPct val="115000"/>
                        </a:lnSpc>
                        <a:spcAft>
                          <a:spcPts val="1000"/>
                        </a:spcAft>
                      </a:pPr>
                      <a:r>
                        <a:rPr lang="id-ID" sz="1100" dirty="0">
                          <a:latin typeface="Calibri"/>
                          <a:ea typeface="Calibri"/>
                          <a:cs typeface="Times New Roman"/>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a:lnSpc>
                          <a:spcPct val="115000"/>
                        </a:lnSpc>
                        <a:spcAft>
                          <a:spcPts val="1000"/>
                        </a:spcAft>
                      </a:pPr>
                      <a:r>
                        <a:rPr lang="id-ID" sz="1100">
                          <a:latin typeface="Calibri"/>
                          <a:ea typeface="Calibri"/>
                          <a:cs typeface="Times New Roman"/>
                        </a:rPr>
                        <a:t>Proses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1000"/>
                        </a:spcAft>
                      </a:pPr>
                      <a:r>
                        <a:rPr lang="id-ID" sz="1100">
                          <a:latin typeface="Calibri"/>
                          <a:ea typeface="Calibri"/>
                          <a:cs typeface="Times New Roman"/>
                        </a:rPr>
                        <a:t>Keterangan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1120">
                <a:tc>
                  <a:txBody>
                    <a:bodyPr/>
                    <a:lstStyle/>
                    <a:p>
                      <a:pPr marL="57150">
                        <a:lnSpc>
                          <a:spcPct val="115000"/>
                        </a:lnSpc>
                        <a:spcAft>
                          <a:spcPts val="1000"/>
                        </a:spcAft>
                      </a:pPr>
                      <a:r>
                        <a:rPr lang="id-ID"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Input Data Siswa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dirty="0">
                          <a:latin typeface="Calibri"/>
                          <a:ea typeface="Calibri"/>
                          <a:cs typeface="Times New Roman"/>
                        </a:rPr>
                        <a:t>Proses ini mengmasukan data lengkap siswa secra mendetail, Seperti : No Induk,No Absen,No Hp,Nama,Alamat,Kelas,dsb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1132">
                <a:tc>
                  <a:txBody>
                    <a:bodyPr/>
                    <a:lstStyle/>
                    <a:p>
                      <a:pPr marL="57150">
                        <a:lnSpc>
                          <a:spcPct val="115000"/>
                        </a:lnSpc>
                        <a:spcAft>
                          <a:spcPts val="1000"/>
                        </a:spcAft>
                      </a:pPr>
                      <a:r>
                        <a:rPr lang="id-ID"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Cetak Laporan Absensi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merupakan proses mencetak laporan absensi siswa yang telah dimasukan oleh admin pada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1132">
                <a:tc>
                  <a:txBody>
                    <a:bodyPr/>
                    <a:lstStyle/>
                    <a:p>
                      <a:pPr marL="57150">
                        <a:lnSpc>
                          <a:spcPct val="115000"/>
                        </a:lnSpc>
                        <a:spcAft>
                          <a:spcPts val="1000"/>
                        </a:spcAft>
                      </a:pPr>
                      <a:r>
                        <a:rPr lang="id-ID"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Absen Semua Siswa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merupakan proses mengabsen seluruh siswa secara sistematis dan disimpan di database absen oleh admin saja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1132">
                <a:tc>
                  <a:txBody>
                    <a:bodyPr/>
                    <a:lstStyle/>
                    <a:p>
                      <a:pPr>
                        <a:lnSpc>
                          <a:spcPct val="115000"/>
                        </a:lnSpc>
                        <a:spcAft>
                          <a:spcPts val="1000"/>
                        </a:spcAft>
                      </a:pPr>
                      <a:r>
                        <a:rPr lang="id-ID"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id-ID" sz="1100">
                          <a:latin typeface="Calibri"/>
                          <a:ea typeface="Calibri"/>
                          <a:cs typeface="Times New Roman"/>
                        </a:rPr>
                        <a:t>Cari Absensi Siswa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dirty="0">
                          <a:latin typeface="Calibri"/>
                          <a:ea typeface="Calibri"/>
                          <a:cs typeface="Times New Roman"/>
                        </a:rPr>
                        <a:t>Proses ini merupakan proses dimana hanya siswa yang dapat mengakses dan mencari absennya dengan memasukan no induk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1071538" y="928670"/>
            <a:ext cx="7143832" cy="769441"/>
          </a:xfrm>
          <a:prstGeom prst="rect">
            <a:avLst/>
          </a:prstGeom>
          <a:noFill/>
        </p:spPr>
        <p:txBody>
          <a:bodyPr wrap="square" lIns="91440" tIns="45720" rIns="91440" bIns="45720">
            <a:spAutoFit/>
          </a:bodyPr>
          <a:lstStyle/>
          <a:p>
            <a:pPr algn="ctr"/>
            <a:r>
              <a:rPr lang="id-ID"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DFD Level 1 Absensi Siswa</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3</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1" name="Picture 10"/>
          <p:cNvPicPr/>
          <p:nvPr/>
        </p:nvPicPr>
        <p:blipFill>
          <a:blip r:embed="rId3"/>
          <a:srcRect/>
          <a:stretch>
            <a:fillRect/>
          </a:stretch>
        </p:blipFill>
        <p:spPr bwMode="auto">
          <a:xfrm>
            <a:off x="3357554" y="2000240"/>
            <a:ext cx="5533662" cy="4357718"/>
          </a:xfrm>
          <a:prstGeom prst="rect">
            <a:avLst/>
          </a:prstGeom>
          <a:ln>
            <a:noFill/>
          </a:ln>
          <a:effectLst>
            <a:outerShdw blurRad="292100" dist="139700" dir="2700000" algn="tl" rotWithShape="0">
              <a:srgbClr val="333333">
                <a:alpha val="65000"/>
              </a:srgbClr>
            </a:outerShdw>
          </a:effectLst>
        </p:spPr>
      </p:pic>
      <p:graphicFrame>
        <p:nvGraphicFramePr>
          <p:cNvPr id="12" name="Table 11"/>
          <p:cNvGraphicFramePr>
            <a:graphicFrameLocks noGrp="1"/>
          </p:cNvGraphicFramePr>
          <p:nvPr/>
        </p:nvGraphicFramePr>
        <p:xfrm>
          <a:off x="214282" y="2000240"/>
          <a:ext cx="2873697" cy="4357718"/>
        </p:xfrm>
        <a:graphic>
          <a:graphicData uri="http://schemas.openxmlformats.org/drawingml/2006/table">
            <a:tbl>
              <a:tblPr/>
              <a:tblGrid>
                <a:gridCol w="311606"/>
                <a:gridCol w="657834"/>
                <a:gridCol w="1904257"/>
              </a:tblGrid>
              <a:tr h="458708">
                <a:tc>
                  <a:txBody>
                    <a:bodyPr/>
                    <a:lstStyle/>
                    <a:p>
                      <a:pPr marL="57150">
                        <a:lnSpc>
                          <a:spcPct val="115000"/>
                        </a:lnSpc>
                        <a:spcAft>
                          <a:spcPts val="1000"/>
                        </a:spcAft>
                      </a:pPr>
                      <a:r>
                        <a:rPr lang="id-ID" sz="1100">
                          <a:latin typeface="Calibri"/>
                          <a:ea typeface="Calibri"/>
                          <a:cs typeface="Times New Roman"/>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a:lnSpc>
                          <a:spcPct val="115000"/>
                        </a:lnSpc>
                        <a:spcAft>
                          <a:spcPts val="1000"/>
                        </a:spcAft>
                      </a:pPr>
                      <a:r>
                        <a:rPr lang="id-ID" sz="1100">
                          <a:latin typeface="Calibri"/>
                          <a:ea typeface="Calibri"/>
                          <a:cs typeface="Times New Roman"/>
                        </a:rPr>
                        <a:t>Proses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1000"/>
                        </a:spcAft>
                      </a:pPr>
                      <a:r>
                        <a:rPr lang="id-ID" sz="1100">
                          <a:latin typeface="Calibri"/>
                          <a:ea typeface="Calibri"/>
                          <a:cs typeface="Times New Roman"/>
                        </a:rPr>
                        <a:t>Keterangan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7414">
                <a:tc>
                  <a:txBody>
                    <a:bodyPr/>
                    <a:lstStyle/>
                    <a:p>
                      <a:pPr marL="57150">
                        <a:lnSpc>
                          <a:spcPct val="115000"/>
                        </a:lnSpc>
                        <a:spcAft>
                          <a:spcPts val="1000"/>
                        </a:spcAft>
                      </a:pPr>
                      <a:r>
                        <a:rPr lang="id-ID"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LOGIN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mengmasukan user dan kata sandi supaya ADMIN dapat mengakses dan mengolah data absensi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7414">
                <a:tc>
                  <a:txBody>
                    <a:bodyPr/>
                    <a:lstStyle/>
                    <a:p>
                      <a:pPr marL="57150">
                        <a:lnSpc>
                          <a:spcPct val="115000"/>
                        </a:lnSpc>
                        <a:spcAft>
                          <a:spcPts val="1000"/>
                        </a:spcAft>
                      </a:pPr>
                      <a:r>
                        <a:rPr lang="id-ID"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Edit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merupakan proses mengedit keterangan siswa seperti : Nama,Kelas,Jenis Kelamin dan Jurusan.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6768">
                <a:tc>
                  <a:txBody>
                    <a:bodyPr/>
                    <a:lstStyle/>
                    <a:p>
                      <a:pPr marL="57150">
                        <a:lnSpc>
                          <a:spcPct val="115000"/>
                        </a:lnSpc>
                        <a:spcAft>
                          <a:spcPts val="1000"/>
                        </a:spcAft>
                      </a:pPr>
                      <a:r>
                        <a:rPr lang="id-ID"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Absen Siswa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merupakan proses mengabsen seluruh siswa secara sistematis dan disimpan di database absen oleh admin saja.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7414">
                <a:tc>
                  <a:txBody>
                    <a:bodyPr/>
                    <a:lstStyle/>
                    <a:p>
                      <a:pPr>
                        <a:lnSpc>
                          <a:spcPct val="115000"/>
                        </a:lnSpc>
                        <a:spcAft>
                          <a:spcPts val="1000"/>
                        </a:spcAft>
                      </a:pPr>
                      <a:r>
                        <a:rPr lang="id-ID"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id-ID" sz="1100">
                          <a:latin typeface="Calibri"/>
                          <a:ea typeface="Calibri"/>
                          <a:cs typeface="Times New Roman"/>
                        </a:rPr>
                        <a:t>Hapus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dirty="0">
                          <a:latin typeface="Calibri"/>
                          <a:ea typeface="Calibri"/>
                          <a:cs typeface="Times New Roman"/>
                        </a:rPr>
                        <a:t>Proses ini merupakan proses Menghapus Field keleluruhan oleh ADMIN saja.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Right Arrow 12">
            <a:hlinkClick r:id="" action="ppaction://hlinkshowjump?jump=nextslide" highlightClick="1">
              <a:snd r:embed="rId4" name="click.wav" builtIn="1"/>
            </a:hlinkClick>
          </p:cNvPr>
          <p:cNvSpPr/>
          <p:nvPr/>
        </p:nvSpPr>
        <p:spPr>
          <a:xfrm>
            <a:off x="7929586" y="428604"/>
            <a:ext cx="1000132" cy="50006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Tree>
  </p:cSld>
  <p:clrMapOvr>
    <a:masterClrMapping/>
  </p:clrMapOvr>
  <p:transition advClick="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285720" y="1000108"/>
            <a:ext cx="7143832" cy="707886"/>
          </a:xfrm>
          <a:prstGeom prst="rect">
            <a:avLst/>
          </a:prstGeom>
          <a:noFill/>
        </p:spPr>
        <p:txBody>
          <a:bodyPr wrap="square" lIns="91440" tIns="45720" rIns="91440" bIns="45720">
            <a:spAutoFit/>
          </a:bodyPr>
          <a:lstStyle/>
          <a:p>
            <a:pPr algn="ctr"/>
            <a:r>
              <a:rPr lang="id-ID"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DFD Level 1 Input Data Siswa</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3</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graphicFrame>
        <p:nvGraphicFramePr>
          <p:cNvPr id="9" name="Table 8"/>
          <p:cNvGraphicFramePr>
            <a:graphicFrameLocks noGrp="1"/>
          </p:cNvGraphicFramePr>
          <p:nvPr/>
        </p:nvGraphicFramePr>
        <p:xfrm>
          <a:off x="214282" y="2000240"/>
          <a:ext cx="3000395" cy="4214842"/>
        </p:xfrm>
        <a:graphic>
          <a:graphicData uri="http://schemas.openxmlformats.org/drawingml/2006/table">
            <a:tbl>
              <a:tblPr/>
              <a:tblGrid>
                <a:gridCol w="325344"/>
                <a:gridCol w="686837"/>
                <a:gridCol w="1988214"/>
              </a:tblGrid>
              <a:tr h="465658">
                <a:tc>
                  <a:txBody>
                    <a:bodyPr/>
                    <a:lstStyle/>
                    <a:p>
                      <a:pPr marL="57150">
                        <a:lnSpc>
                          <a:spcPct val="115000"/>
                        </a:lnSpc>
                        <a:spcAft>
                          <a:spcPts val="1000"/>
                        </a:spcAft>
                      </a:pPr>
                      <a:r>
                        <a:rPr lang="id-ID" sz="1100" dirty="0">
                          <a:latin typeface="Calibri"/>
                          <a:ea typeface="Calibri"/>
                          <a:cs typeface="Times New Roman"/>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a:lnSpc>
                          <a:spcPct val="115000"/>
                        </a:lnSpc>
                        <a:spcAft>
                          <a:spcPts val="1000"/>
                        </a:spcAft>
                      </a:pPr>
                      <a:r>
                        <a:rPr lang="id-ID" sz="1100">
                          <a:latin typeface="Calibri"/>
                          <a:ea typeface="Calibri"/>
                          <a:cs typeface="Times New Roman"/>
                        </a:rPr>
                        <a:t>Proses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1000"/>
                        </a:spcAft>
                      </a:pPr>
                      <a:r>
                        <a:rPr lang="id-ID" sz="1100">
                          <a:latin typeface="Calibri"/>
                          <a:ea typeface="Calibri"/>
                          <a:cs typeface="Times New Roman"/>
                        </a:rPr>
                        <a:t>Keterangan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1314">
                <a:tc>
                  <a:txBody>
                    <a:bodyPr/>
                    <a:lstStyle/>
                    <a:p>
                      <a:pPr marL="57150">
                        <a:lnSpc>
                          <a:spcPct val="115000"/>
                        </a:lnSpc>
                        <a:spcAft>
                          <a:spcPts val="1000"/>
                        </a:spcAft>
                      </a:pPr>
                      <a:r>
                        <a:rPr lang="id-ID"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LOGIN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mengmasukan user dan kata sandi supaya ADMIN dapat mengakses dan mengolah data absensi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4143">
                <a:tc>
                  <a:txBody>
                    <a:bodyPr/>
                    <a:lstStyle/>
                    <a:p>
                      <a:pPr marL="57150">
                        <a:lnSpc>
                          <a:spcPct val="115000"/>
                        </a:lnSpc>
                        <a:spcAft>
                          <a:spcPts val="1000"/>
                        </a:spcAft>
                      </a:pPr>
                      <a:r>
                        <a:rPr lang="id-ID"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id-ID" sz="1100">
                          <a:latin typeface="Calibri"/>
                          <a:ea typeface="Calibri"/>
                          <a:cs typeface="Times New Roman"/>
                        </a:rPr>
                        <a:t>Tambah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dirty="0">
                          <a:latin typeface="Calibri"/>
                          <a:ea typeface="Calibri"/>
                          <a:cs typeface="Times New Roman"/>
                        </a:rPr>
                        <a:t>Proses ini mengmasukan data lengkap siswa secara mendetail, Seperti : No Induk,No Absen,No Hp,Nama,Alamat,Kelas,dsb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1314">
                <a:tc>
                  <a:txBody>
                    <a:bodyPr/>
                    <a:lstStyle/>
                    <a:p>
                      <a:pPr marL="57150">
                        <a:lnSpc>
                          <a:spcPct val="115000"/>
                        </a:lnSpc>
                        <a:spcAft>
                          <a:spcPts val="1000"/>
                        </a:spcAft>
                      </a:pPr>
                      <a:r>
                        <a:rPr lang="id-ID"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dirty="0">
                          <a:latin typeface="Calibri"/>
                          <a:ea typeface="Calibri"/>
                          <a:cs typeface="Times New Roman"/>
                        </a:rPr>
                        <a:t>Edit </a:t>
                      </a:r>
                      <a:r>
                        <a:rPr lang="id-ID" sz="1100" dirty="0" smtClean="0">
                          <a:latin typeface="Calibri"/>
                          <a:ea typeface="Calibri"/>
                          <a:cs typeface="Times New Roman"/>
                        </a:rPr>
                        <a:t>Siswa</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merupakan proses mengedit keterangan siswa seperti : Nama,Kelas,Jenis Kelamin dan Jurusan.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413">
                <a:tc>
                  <a:txBody>
                    <a:bodyPr/>
                    <a:lstStyle/>
                    <a:p>
                      <a:pPr>
                        <a:lnSpc>
                          <a:spcPct val="115000"/>
                        </a:lnSpc>
                        <a:spcAft>
                          <a:spcPts val="1000"/>
                        </a:spcAft>
                      </a:pPr>
                      <a:r>
                        <a:rPr lang="id-ID"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id-ID" sz="1100">
                          <a:latin typeface="Calibri"/>
                          <a:ea typeface="Calibri"/>
                          <a:cs typeface="Times New Roman"/>
                        </a:rPr>
                        <a:t>Hapus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dirty="0">
                          <a:latin typeface="Calibri"/>
                          <a:ea typeface="Calibri"/>
                          <a:cs typeface="Times New Roman"/>
                        </a:rPr>
                        <a:t>Proses ini merupakan proses Menghapus Field keleluruhan oleh ADMIN saja.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 name="Picture 9"/>
          <p:cNvPicPr/>
          <p:nvPr/>
        </p:nvPicPr>
        <p:blipFill>
          <a:blip r:embed="rId3"/>
          <a:srcRect/>
          <a:stretch>
            <a:fillRect/>
          </a:stretch>
        </p:blipFill>
        <p:spPr bwMode="auto">
          <a:xfrm>
            <a:off x="3500430" y="2071678"/>
            <a:ext cx="5393725" cy="4145280"/>
          </a:xfrm>
          <a:prstGeom prst="rect">
            <a:avLst/>
          </a:prstGeom>
          <a:ln>
            <a:noFill/>
          </a:ln>
          <a:effectLst>
            <a:outerShdw blurRad="292100" dist="139700" dir="2700000" algn="tl" rotWithShape="0">
              <a:srgbClr val="333333">
                <a:alpha val="65000"/>
              </a:srgbClr>
            </a:outerShdw>
          </a:effectLst>
        </p:spPr>
      </p:pic>
      <p:sp>
        <p:nvSpPr>
          <p:cNvPr id="13" name="Right Arrow 12">
            <a:hlinkClick r:id="" action="ppaction://hlinkshowjump?jump=nextslide" highlightClick="1">
              <a:snd r:embed="rId4" name="click.wav" builtIn="1"/>
            </a:hlinkClick>
          </p:cNvPr>
          <p:cNvSpPr/>
          <p:nvPr/>
        </p:nvSpPr>
        <p:spPr>
          <a:xfrm>
            <a:off x="7929586" y="428604"/>
            <a:ext cx="1000132" cy="50006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Tree>
  </p:cSld>
  <p:clrMapOvr>
    <a:masterClrMapping/>
  </p:clrMapOvr>
  <p:transition advClick="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285720" y="1000108"/>
            <a:ext cx="7143832" cy="707886"/>
          </a:xfrm>
          <a:prstGeom prst="rect">
            <a:avLst/>
          </a:prstGeom>
          <a:noFill/>
        </p:spPr>
        <p:txBody>
          <a:bodyPr wrap="square" lIns="91440" tIns="45720" rIns="91440" bIns="45720">
            <a:spAutoFit/>
          </a:bodyPr>
          <a:lstStyle/>
          <a:p>
            <a:pPr algn="ctr"/>
            <a:r>
              <a:rPr lang="id-ID"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DFD Level 1 Data Laporan</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3</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1" name="Picture 10"/>
          <p:cNvPicPr/>
          <p:nvPr/>
        </p:nvPicPr>
        <p:blipFill>
          <a:blip r:embed="rId5"/>
          <a:srcRect/>
          <a:stretch>
            <a:fillRect/>
          </a:stretch>
        </p:blipFill>
        <p:spPr bwMode="auto">
          <a:xfrm>
            <a:off x="3500430" y="2000240"/>
            <a:ext cx="5429288" cy="4214842"/>
          </a:xfrm>
          <a:prstGeom prst="rect">
            <a:avLst/>
          </a:prstGeom>
          <a:ln>
            <a:noFill/>
          </a:ln>
          <a:effectLst>
            <a:outerShdw blurRad="292100" dist="139700" dir="2700000" algn="tl" rotWithShape="0">
              <a:srgbClr val="333333">
                <a:alpha val="65000"/>
              </a:srgbClr>
            </a:outerShdw>
          </a:effectLst>
        </p:spPr>
      </p:pic>
      <p:graphicFrame>
        <p:nvGraphicFramePr>
          <p:cNvPr id="12" name="Table 11"/>
          <p:cNvGraphicFramePr>
            <a:graphicFrameLocks noGrp="1"/>
          </p:cNvGraphicFramePr>
          <p:nvPr/>
        </p:nvGraphicFramePr>
        <p:xfrm>
          <a:off x="142844" y="2000240"/>
          <a:ext cx="3159447" cy="4214844"/>
        </p:xfrm>
        <a:graphic>
          <a:graphicData uri="http://schemas.openxmlformats.org/drawingml/2006/table">
            <a:tbl>
              <a:tblPr/>
              <a:tblGrid>
                <a:gridCol w="342590"/>
                <a:gridCol w="723247"/>
                <a:gridCol w="2093610"/>
              </a:tblGrid>
              <a:tr h="492884">
                <a:tc>
                  <a:txBody>
                    <a:bodyPr/>
                    <a:lstStyle/>
                    <a:p>
                      <a:pPr marL="57150">
                        <a:lnSpc>
                          <a:spcPct val="115000"/>
                        </a:lnSpc>
                        <a:spcAft>
                          <a:spcPts val="1000"/>
                        </a:spcAft>
                      </a:pPr>
                      <a:r>
                        <a:rPr lang="id-ID" sz="1100">
                          <a:latin typeface="Calibri"/>
                          <a:ea typeface="Calibri"/>
                          <a:cs typeface="Times New Roman"/>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a:lnSpc>
                          <a:spcPct val="115000"/>
                        </a:lnSpc>
                        <a:spcAft>
                          <a:spcPts val="1000"/>
                        </a:spcAft>
                      </a:pPr>
                      <a:r>
                        <a:rPr lang="id-ID" sz="1100">
                          <a:latin typeface="Calibri"/>
                          <a:ea typeface="Calibri"/>
                          <a:cs typeface="Times New Roman"/>
                        </a:rPr>
                        <a:t>Proses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1000"/>
                        </a:spcAft>
                      </a:pPr>
                      <a:r>
                        <a:rPr lang="id-ID" sz="1100">
                          <a:latin typeface="Calibri"/>
                          <a:ea typeface="Calibri"/>
                          <a:cs typeface="Times New Roman"/>
                        </a:rPr>
                        <a:t>Keterangan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5769">
                <a:tc>
                  <a:txBody>
                    <a:bodyPr/>
                    <a:lstStyle/>
                    <a:p>
                      <a:pPr marL="57150">
                        <a:lnSpc>
                          <a:spcPct val="115000"/>
                        </a:lnSpc>
                        <a:spcAft>
                          <a:spcPts val="1000"/>
                        </a:spcAft>
                      </a:pPr>
                      <a:r>
                        <a:rPr lang="id-ID"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LOGIN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mengmasukan user dan kata sandi supaya ADMIN dapat mengakses dan mengolah data absensi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5769">
                <a:tc>
                  <a:txBody>
                    <a:bodyPr/>
                    <a:lstStyle/>
                    <a:p>
                      <a:pPr marL="57150">
                        <a:lnSpc>
                          <a:spcPct val="115000"/>
                        </a:lnSpc>
                        <a:spcAft>
                          <a:spcPts val="1000"/>
                        </a:spcAft>
                      </a:pPr>
                      <a:r>
                        <a:rPr lang="id-ID"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id-ID" sz="1100">
                          <a:latin typeface="Calibri"/>
                          <a:ea typeface="Calibri"/>
                          <a:cs typeface="Times New Roman"/>
                        </a:rPr>
                        <a:t>Tambah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mengmasukan data lengkap siswa secara mendetail, Seperti : No Induk,No Absen,No Hp,Nama,Alamat,Kelas,dsb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5769">
                <a:tc>
                  <a:txBody>
                    <a:bodyPr/>
                    <a:lstStyle/>
                    <a:p>
                      <a:pPr marL="57150">
                        <a:lnSpc>
                          <a:spcPct val="115000"/>
                        </a:lnSpc>
                        <a:spcAft>
                          <a:spcPts val="1000"/>
                        </a:spcAft>
                      </a:pPr>
                      <a:r>
                        <a:rPr lang="id-ID"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indent="-45720">
                        <a:lnSpc>
                          <a:spcPct val="115000"/>
                        </a:lnSpc>
                        <a:spcAft>
                          <a:spcPts val="1000"/>
                        </a:spcAft>
                      </a:pPr>
                      <a:r>
                        <a:rPr lang="id-ID" sz="1100">
                          <a:latin typeface="Calibri"/>
                          <a:ea typeface="Calibri"/>
                          <a:cs typeface="Times New Roman"/>
                        </a:rPr>
                        <a:t>Edit  Siswa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a:latin typeface="Calibri"/>
                          <a:ea typeface="Calibri"/>
                          <a:cs typeface="Times New Roman"/>
                        </a:rPr>
                        <a:t>Proses ini merupakan proses mengedit keterangan siswa seperti : Nama,Kelas,Jenis Kelamin dan Jurusan.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4653">
                <a:tc>
                  <a:txBody>
                    <a:bodyPr/>
                    <a:lstStyle/>
                    <a:p>
                      <a:pPr>
                        <a:lnSpc>
                          <a:spcPct val="115000"/>
                        </a:lnSpc>
                        <a:spcAft>
                          <a:spcPts val="1000"/>
                        </a:spcAft>
                      </a:pPr>
                      <a:r>
                        <a:rPr lang="id-ID"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id-ID" sz="1100">
                          <a:latin typeface="Calibri"/>
                          <a:ea typeface="Calibri"/>
                          <a:cs typeface="Times New Roman"/>
                        </a:rPr>
                        <a:t>Hapus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a:lnSpc>
                          <a:spcPct val="115000"/>
                        </a:lnSpc>
                        <a:spcAft>
                          <a:spcPts val="1000"/>
                        </a:spcAft>
                      </a:pPr>
                      <a:r>
                        <a:rPr lang="id-ID" sz="1100" dirty="0">
                          <a:latin typeface="Calibri"/>
                          <a:ea typeface="Calibri"/>
                          <a:cs typeface="Times New Roman"/>
                        </a:rPr>
                        <a:t>Proses ini merupakan proses Menghapus Field keleluruhan oleh ADMIN saja.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285720" y="1000108"/>
            <a:ext cx="7143832" cy="707886"/>
          </a:xfrm>
          <a:prstGeom prst="rect">
            <a:avLst/>
          </a:prstGeom>
          <a:noFill/>
        </p:spPr>
        <p:txBody>
          <a:bodyPr wrap="square" lIns="91440" tIns="45720" rIns="91440" bIns="45720">
            <a:spAutoFit/>
          </a:bodyPr>
          <a:lstStyle/>
          <a:p>
            <a:pPr algn="ctr"/>
            <a:r>
              <a:rPr lang="id-ID"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Fitur Input Dan Output</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3</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1745" name="Rectangle 1"/>
          <p:cNvSpPr>
            <a:spLocks noChangeArrowheads="1"/>
          </p:cNvSpPr>
          <p:nvPr/>
        </p:nvSpPr>
        <p:spPr bwMode="auto">
          <a:xfrm>
            <a:off x="214282" y="2143116"/>
            <a:ext cx="8715436" cy="38472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Dalam Aplikasi Absensi siswa yang kami buat. mempunyai sistem  Input dan Output, adapun  Input dan Output Aplikasi ini adalah :</a:t>
            </a:r>
            <a:r>
              <a:rPr kumimoji="0" lang="id-ID"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INPUT PROGRAM :</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Data Input Siswa</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Data Absensi Siswa</a:t>
            </a:r>
          </a:p>
          <a:p>
            <a:pPr marL="0" marR="0" lvl="0" indent="0" algn="l" defTabSz="914400" rtl="0" eaLnBrk="0" fontAlgn="base" latinLnBrk="0" hangingPunct="0">
              <a:lnSpc>
                <a:spcPct val="100000"/>
              </a:lnSpc>
              <a:spcBef>
                <a:spcPct val="0"/>
              </a:spcBef>
              <a:spcAft>
                <a:spcPct val="0"/>
              </a:spcAft>
              <a:buClrTx/>
              <a:buSzTx/>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Output  PROGRAM :</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Laporan Absensi Siswa</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id-ID"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Data Output Absensi Siswa</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Click="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AutoShape 29">
            <a:hlinkHover r:id="rId3" action="ppaction://hlinksldjump"/>
          </p:cNvPr>
          <p:cNvSpPr>
            <a:spLocks noChangeArrowheads="1"/>
          </p:cNvSpPr>
          <p:nvPr/>
        </p:nvSpPr>
        <p:spPr bwMode="auto">
          <a:xfrm>
            <a:off x="2023307" y="523249"/>
            <a:ext cx="1719613"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6" name="AutoShape 30">
            <a:hlinkClick r:id="rId4" action="ppaction://hlinksldjump" highlightClick="1">
              <a:snd r:embed="rId5" name="click.wav" builtIn="1"/>
            </a:hlinkClick>
          </p:cNvPr>
          <p:cNvSpPr>
            <a:spLocks noChangeArrowheads="1"/>
          </p:cNvSpPr>
          <p:nvPr/>
        </p:nvSpPr>
        <p:spPr bwMode="auto">
          <a:xfrm>
            <a:off x="2143107" y="726304"/>
            <a:ext cx="151992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2</a:t>
            </a:r>
            <a:endParaRPr lang="en-US" sz="1600" b="1" dirty="0">
              <a:solidFill>
                <a:schemeClr val="bg1"/>
              </a:solidFill>
            </a:endParaRPr>
          </a:p>
        </p:txBody>
      </p:sp>
      <p:sp>
        <p:nvSpPr>
          <p:cNvPr id="7" name="AutoShape 31"/>
          <p:cNvSpPr>
            <a:spLocks noChangeArrowheads="1"/>
          </p:cNvSpPr>
          <p:nvPr/>
        </p:nvSpPr>
        <p:spPr bwMode="auto">
          <a:xfrm>
            <a:off x="3750909"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8" name="AutoShape 32">
            <a:hlinkClick r:id="rId6" action="ppaction://hlinksldjump" highlightClick="1">
              <a:snd r:embed="rId5" name="click.wav" builtIn="1"/>
            </a:hlinkClick>
          </p:cNvPr>
          <p:cNvSpPr>
            <a:spLocks noChangeArrowheads="1"/>
          </p:cNvSpPr>
          <p:nvPr/>
        </p:nvSpPr>
        <p:spPr bwMode="auto">
          <a:xfrm>
            <a:off x="3929057" y="726304"/>
            <a:ext cx="145558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3</a:t>
            </a:r>
            <a:endParaRPr lang="en-US" sz="1600" b="1" dirty="0">
              <a:solidFill>
                <a:schemeClr val="bg1"/>
              </a:solidFill>
            </a:endParaRPr>
          </a:p>
        </p:txBody>
      </p:sp>
      <p:sp>
        <p:nvSpPr>
          <p:cNvPr id="9" name="AutoShape 35"/>
          <p:cNvSpPr>
            <a:spLocks noChangeArrowheads="1"/>
          </p:cNvSpPr>
          <p:nvPr/>
        </p:nvSpPr>
        <p:spPr bwMode="auto">
          <a:xfrm>
            <a:off x="5480508"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0" name="AutoShape 36">
            <a:hlinkClick r:id="rId7" action="ppaction://hlinksldjump" highlightClick="1">
              <a:snd r:embed="rId5" name="click.wav" builtIn="1"/>
            </a:hlinkClick>
          </p:cNvPr>
          <p:cNvSpPr>
            <a:spLocks noChangeArrowheads="1"/>
          </p:cNvSpPr>
          <p:nvPr/>
        </p:nvSpPr>
        <p:spPr bwMode="auto">
          <a:xfrm>
            <a:off x="5643569" y="726304"/>
            <a:ext cx="1462681"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4</a:t>
            </a:r>
            <a:endParaRPr lang="en-US" sz="1600" b="1" dirty="0">
              <a:solidFill>
                <a:schemeClr val="bg1"/>
              </a:solidFill>
            </a:endParaRPr>
          </a:p>
        </p:txBody>
      </p:sp>
      <p:sp>
        <p:nvSpPr>
          <p:cNvPr id="13" name="AutoShape 50"/>
          <p:cNvSpPr>
            <a:spLocks noChangeArrowheads="1"/>
          </p:cNvSpPr>
          <p:nvPr/>
        </p:nvSpPr>
        <p:spPr bwMode="auto">
          <a:xfrm>
            <a:off x="285720" y="500042"/>
            <a:ext cx="17145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4" name="AutoShape 51">
            <a:hlinkClick r:id="rId8" action="ppaction://hlinksldjump" highlightClick="1">
              <a:snd r:embed="rId5" name="click.wav" builtIn="1"/>
            </a:hlinkClick>
          </p:cNvPr>
          <p:cNvSpPr>
            <a:spLocks noChangeArrowheads="1"/>
          </p:cNvSpPr>
          <p:nvPr/>
        </p:nvSpPr>
        <p:spPr bwMode="auto">
          <a:xfrm>
            <a:off x="428596" y="714356"/>
            <a:ext cx="1494388"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1</a:t>
            </a:r>
          </a:p>
        </p:txBody>
      </p:sp>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23" name="Cube 22">
            <a:hlinkClick r:id="" action="ppaction://hlinkshowjump?jump=endshow" highlightClick="1">
              <a:snd r:embed="rId9"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EXIT</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Rectangle 14"/>
          <p:cNvSpPr/>
          <p:nvPr/>
        </p:nvSpPr>
        <p:spPr>
          <a:xfrm>
            <a:off x="3857620" y="5429264"/>
            <a:ext cx="49728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Pilih Babnya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descr="F:\Δ Smad-Lock (Brankas Smadav) Δ\WELCOME TO FEBRI FLASDISK\GAMBAR\animasi\animasi bergerak lucu -2.gif"/>
          <p:cNvPicPr>
            <a:picLocks noChangeAspect="1" noChangeArrowheads="1" noCrop="1"/>
          </p:cNvPicPr>
          <p:nvPr/>
        </p:nvPicPr>
        <p:blipFill>
          <a:blip r:embed="rId10"/>
          <a:srcRect/>
          <a:stretch>
            <a:fillRect/>
          </a:stretch>
        </p:blipFill>
        <p:spPr bwMode="auto">
          <a:xfrm>
            <a:off x="357158" y="4429132"/>
            <a:ext cx="3048000" cy="2114550"/>
          </a:xfrm>
          <a:prstGeom prst="rect">
            <a:avLst/>
          </a:prstGeom>
          <a:noFill/>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285720" y="1000108"/>
            <a:ext cx="7143832" cy="707886"/>
          </a:xfrm>
          <a:prstGeom prst="rect">
            <a:avLst/>
          </a:prstGeom>
          <a:noFill/>
        </p:spPr>
        <p:txBody>
          <a:bodyPr wrap="square" lIns="91440" tIns="45720" rIns="91440" bIns="45720">
            <a:spAutoFit/>
          </a:bodyPr>
          <a:lstStyle/>
          <a:p>
            <a:pPr algn="ctr"/>
            <a:r>
              <a:rPr lang="id-ID"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Menu Utama</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3</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1745" name="Rectangle 1"/>
          <p:cNvSpPr>
            <a:spLocks noChangeArrowheads="1"/>
          </p:cNvSpPr>
          <p:nvPr/>
        </p:nvSpPr>
        <p:spPr bwMode="auto">
          <a:xfrm>
            <a:off x="214282" y="2214554"/>
            <a:ext cx="871543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hangingPunct="0"/>
            <a:r>
              <a:rPr lang="id-ID" sz="2000" b="1" dirty="0">
                <a:solidFill>
                  <a:srgbClr val="FF0000"/>
                </a:solidFill>
              </a:rPr>
              <a:t>Menu File</a:t>
            </a:r>
            <a:r>
              <a:rPr lang="id-ID" sz="2000" dirty="0">
                <a:solidFill>
                  <a:srgbClr val="FF0000"/>
                </a:solidFill>
              </a:rPr>
              <a:t> </a:t>
            </a:r>
            <a:r>
              <a:rPr lang="id-ID" sz="2000" dirty="0"/>
              <a:t>yang berisikan Form Login untuk Admin agar bisa masuk ke Pengolahan Aplikasi Absensi siswa, Keluar untuk Admin agar bisa keluar dari Akun Admin dengan otomatis mucul menu Lihat Jumlah Absensi Siswa</a:t>
            </a:r>
            <a:r>
              <a:rPr lang="id-ID" sz="2000" dirty="0" smtClean="0"/>
              <a:t>.</a:t>
            </a:r>
          </a:p>
          <a:p>
            <a:pPr lvl="0" fontAlgn="base" hangingPunct="0"/>
            <a:endParaRPr lang="id-ID" sz="2000" dirty="0"/>
          </a:p>
          <a:p>
            <a:pPr lvl="0" fontAlgn="base" hangingPunct="0"/>
            <a:r>
              <a:rPr lang="id-ID" sz="2000" b="1" dirty="0">
                <a:solidFill>
                  <a:srgbClr val="FF0000"/>
                </a:solidFill>
              </a:rPr>
              <a:t>Menu Admin</a:t>
            </a:r>
            <a:r>
              <a:rPr lang="id-ID" sz="2000" dirty="0">
                <a:solidFill>
                  <a:srgbClr val="FF0000"/>
                </a:solidFill>
              </a:rPr>
              <a:t> </a:t>
            </a:r>
            <a:r>
              <a:rPr lang="id-ID" sz="2000" dirty="0"/>
              <a:t>yang berisikan pengolahan data absensi siswa oleh Admin, cuma hanya Adminlah yang bisa mengaksesnya, Didalamnya Seperti Laporan data absensi, Absen Siswa, Input Data Siswa. </a:t>
            </a:r>
          </a:p>
          <a:p>
            <a:pPr fontAlgn="base" hangingPunct="0"/>
            <a:r>
              <a:rPr lang="id-ID" sz="2000" dirty="0"/>
              <a:t> </a:t>
            </a:r>
          </a:p>
          <a:p>
            <a:pPr lvl="0" fontAlgn="base" hangingPunct="0"/>
            <a:r>
              <a:rPr lang="id-ID" sz="2000" b="1" dirty="0">
                <a:solidFill>
                  <a:srgbClr val="FF0000"/>
                </a:solidFill>
              </a:rPr>
              <a:t>Menu Lihat Absensi Siswa </a:t>
            </a:r>
            <a:r>
              <a:rPr lang="id-ID" sz="2000" dirty="0"/>
              <a:t>yang berisikan perintah menuju form Output Data absensi siswa dan hanya siswa biasa sajalah yang bisa akses form itu. Berguna hanya untuk mengecek dan mencetak hasil dari absensi yang dilakukan admin.</a:t>
            </a:r>
          </a:p>
        </p:txBody>
      </p:sp>
    </p:spTree>
  </p:cSld>
  <p:clrMapOvr>
    <a:masterClrMapping/>
  </p:clrMapOvr>
  <p:transition advClick="0">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357158" y="1000108"/>
            <a:ext cx="7143832" cy="707886"/>
          </a:xfrm>
          <a:prstGeom prst="rect">
            <a:avLst/>
          </a:prstGeom>
          <a:noFill/>
        </p:spPr>
        <p:txBody>
          <a:bodyPr wrap="square" lIns="91440" tIns="45720" rIns="91440" bIns="45720">
            <a:spAutoFit/>
          </a:bodyPr>
          <a:lstStyle/>
          <a:p>
            <a:pPr algn="ctr"/>
            <a:r>
              <a:rPr lang="id-ID"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Kesimpulan</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4</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1745" name="Rectangle 1"/>
          <p:cNvSpPr>
            <a:spLocks noChangeArrowheads="1"/>
          </p:cNvSpPr>
          <p:nvPr/>
        </p:nvSpPr>
        <p:spPr bwMode="auto">
          <a:xfrm>
            <a:off x="214282" y="2214554"/>
            <a:ext cx="8715436"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id-ID" sz="2000" b="1" i="1" dirty="0"/>
              <a:t>Program Aplikasi Absensi Siswa </a:t>
            </a:r>
            <a:r>
              <a:rPr lang="id-ID" sz="2000" dirty="0"/>
              <a:t>sangatlah berguna dalam  kehidupan bersekolah kita. Selain cepat dan praktis dalam mengabsensi siswa secara sistematis serta akurat, dapat juga mereport/mencetak absensi siswa kapapun dan dimanapun secara cepat dan mudah diingat. Sebelum anda menguasai semua ini mungkin akan susah dan membingungkan. </a:t>
            </a:r>
          </a:p>
          <a:p>
            <a:r>
              <a:rPr lang="id-ID" sz="2000" dirty="0"/>
              <a:t> </a:t>
            </a:r>
          </a:p>
          <a:p>
            <a:r>
              <a:rPr lang="id-ID" sz="2000" b="1" i="1" dirty="0"/>
              <a:t>Tetapi jika anda terus mencoba dan pantang menyarah pasti semua akan menjadi mudah</a:t>
            </a:r>
            <a:r>
              <a:rPr lang="id-ID" sz="2000" dirty="0"/>
              <a:t>,karena kunci kesuksesan itu ada pada diri anda sendiri . Jika anda sekali merasa kesulitan terus menyerah dan putus asa ,selamnya anda tidak akan pernah mengalami kebrhasilan itu , tapi jika terus mencoba pasti akan ada jalan dan bias mencapai keberhasilan itu .</a:t>
            </a:r>
          </a:p>
        </p:txBody>
      </p:sp>
    </p:spTree>
  </p:cSld>
  <p:clrMapOvr>
    <a:masterClrMapping/>
  </p:clrMapOvr>
  <p:transition advClick="0">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357158" y="1000108"/>
            <a:ext cx="7143832" cy="707886"/>
          </a:xfrm>
          <a:prstGeom prst="rect">
            <a:avLst/>
          </a:prstGeom>
          <a:noFill/>
        </p:spPr>
        <p:txBody>
          <a:bodyPr wrap="square" lIns="91440" tIns="45720" rIns="91440" bIns="45720">
            <a:spAutoFit/>
          </a:bodyPr>
          <a:lstStyle/>
          <a:p>
            <a:pPr algn="ctr"/>
            <a:r>
              <a:rPr lang="id-ID"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Saran</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4</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1745" name="Rectangle 1"/>
          <p:cNvSpPr>
            <a:spLocks noChangeArrowheads="1"/>
          </p:cNvSpPr>
          <p:nvPr/>
        </p:nvSpPr>
        <p:spPr bwMode="auto">
          <a:xfrm>
            <a:off x="214282" y="2214554"/>
            <a:ext cx="871543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r>
              <a:rPr lang="id-ID" sz="2000" dirty="0" smtClean="0"/>
              <a:t>1. Dalam </a:t>
            </a:r>
            <a:r>
              <a:rPr lang="id-ID" sz="2000" dirty="0"/>
              <a:t>mengerjakan  hal sulit  haruslah semangat dan ceria</a:t>
            </a:r>
            <a:r>
              <a:rPr lang="id-ID" sz="2000" dirty="0" smtClean="0"/>
              <a:t>.</a:t>
            </a:r>
          </a:p>
          <a:p>
            <a:pPr marL="457200" lvl="0" indent="-457200"/>
            <a:endParaRPr lang="id-ID" sz="2000" dirty="0"/>
          </a:p>
          <a:p>
            <a:pPr lvl="0"/>
            <a:r>
              <a:rPr lang="id-ID" sz="2000" dirty="0" smtClean="0"/>
              <a:t>2. Kalau </a:t>
            </a:r>
            <a:r>
              <a:rPr lang="id-ID" sz="2000" dirty="0"/>
              <a:t>ada script/code yang tidak sesuai dengan ketentuan vb 6.0 atau terjadi kesalahan dalam  scripting code vb 6.0 yang biasanya DEBUG jangan bingung, Cari letak salahnya. Perluh anda ketahui DEBUG adalah suatu pemberitahuan kalau program yang anda buat terjadi kesalahan biasanya diberitahu letak dan apa kesalahan dari program anda buat</a:t>
            </a:r>
            <a:r>
              <a:rPr lang="id-ID" sz="2000" dirty="0" smtClean="0"/>
              <a:t>.</a:t>
            </a:r>
          </a:p>
          <a:p>
            <a:pPr lvl="0"/>
            <a:endParaRPr lang="id-ID" sz="2000" dirty="0"/>
          </a:p>
          <a:p>
            <a:pPr lvl="0"/>
            <a:r>
              <a:rPr lang="id-ID" sz="2000" dirty="0" smtClean="0"/>
              <a:t>3. Selalu </a:t>
            </a:r>
            <a:r>
              <a:rPr lang="id-ID" sz="2000" dirty="0"/>
              <a:t>bersabar dalam menghadapi kebuntuan atau masalah</a:t>
            </a:r>
            <a:r>
              <a:rPr lang="id-ID" sz="2000" dirty="0" smtClean="0"/>
              <a:t>.</a:t>
            </a:r>
          </a:p>
          <a:p>
            <a:pPr lvl="0"/>
            <a:endParaRPr lang="id-ID" sz="2000" dirty="0"/>
          </a:p>
          <a:p>
            <a:pPr lvl="0"/>
            <a:r>
              <a:rPr lang="id-ID" sz="2000" dirty="0" smtClean="0"/>
              <a:t>4. Selalu </a:t>
            </a:r>
            <a:r>
              <a:rPr lang="id-ID" sz="2000" dirty="0"/>
              <a:t>percaya bahwa apa yang kita kerjakan selalu diberijalan oleh Allah SWT .</a:t>
            </a:r>
          </a:p>
        </p:txBody>
      </p:sp>
    </p:spTree>
  </p:cSld>
  <p:clrMapOvr>
    <a:masterClrMapping/>
  </p:clrMapOvr>
  <p:transition advClick="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357158" y="1000108"/>
            <a:ext cx="7143832" cy="707886"/>
          </a:xfrm>
          <a:prstGeom prst="rect">
            <a:avLst/>
          </a:prstGeom>
          <a:noFill/>
        </p:spPr>
        <p:txBody>
          <a:bodyPr wrap="square" lIns="91440" tIns="45720" rIns="91440" bIns="45720">
            <a:spAutoFit/>
          </a:bodyPr>
          <a:lstStyle/>
          <a:p>
            <a:pPr algn="ctr"/>
            <a:r>
              <a:rPr lang="id-ID"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Daftar Pustaka</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4</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1745" name="Rectangle 1"/>
          <p:cNvSpPr>
            <a:spLocks noChangeArrowheads="1"/>
          </p:cNvSpPr>
          <p:nvPr/>
        </p:nvSpPr>
        <p:spPr bwMode="auto">
          <a:xfrm>
            <a:off x="214282" y="2071678"/>
            <a:ext cx="871543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id-ID" sz="2000" dirty="0"/>
              <a:t>Sumber </a:t>
            </a:r>
            <a:r>
              <a:rPr lang="id-ID" sz="2000" dirty="0">
                <a:effectLst>
                  <a:glow rad="63500">
                    <a:schemeClr val="accent3">
                      <a:satMod val="175000"/>
                      <a:alpha val="40000"/>
                    </a:schemeClr>
                  </a:glow>
                </a:effectLst>
              </a:rPr>
              <a:t>: </a:t>
            </a:r>
            <a:r>
              <a:rPr lang="id-ID" sz="2000" u="sng" dirty="0">
                <a:solidFill>
                  <a:srgbClr val="0070C0"/>
                </a:solidFill>
                <a:effectLst>
                  <a:glow rad="63500">
                    <a:schemeClr val="accent3">
                      <a:satMod val="175000"/>
                      <a:alpha val="40000"/>
                    </a:schemeClr>
                  </a:glow>
                </a:effectLst>
                <a:hlinkClick r:id="rId5"/>
              </a:rPr>
              <a:t>http://www.viscount-blog.com/search/label/Visual%20basic</a:t>
            </a:r>
            <a:endParaRPr lang="id-ID" sz="2000" dirty="0">
              <a:solidFill>
                <a:srgbClr val="0070C0"/>
              </a:solidFill>
              <a:effectLst>
                <a:glow rad="63500">
                  <a:schemeClr val="accent3">
                    <a:satMod val="175000"/>
                    <a:alpha val="40000"/>
                  </a:schemeClr>
                </a:glow>
              </a:effectLst>
            </a:endParaRPr>
          </a:p>
          <a:p>
            <a:r>
              <a:rPr lang="id-ID" sz="2000" dirty="0"/>
              <a:t> </a:t>
            </a:r>
          </a:p>
          <a:p>
            <a:r>
              <a:rPr lang="id-ID" sz="2000" dirty="0"/>
              <a:t> </a:t>
            </a:r>
          </a:p>
          <a:p>
            <a:r>
              <a:rPr lang="id-ID" sz="2000" dirty="0"/>
              <a:t>Sumber : </a:t>
            </a:r>
            <a:r>
              <a:rPr lang="id-ID" sz="2000" u="sng" dirty="0">
                <a:solidFill>
                  <a:srgbClr val="0070C0"/>
                </a:solidFill>
                <a:effectLst>
                  <a:glow rad="63500">
                    <a:schemeClr val="accent3">
                      <a:satMod val="175000"/>
                      <a:alpha val="40000"/>
                    </a:schemeClr>
                  </a:glow>
                </a:effectLst>
                <a:hlinkClick r:id="rId6"/>
              </a:rPr>
              <a:t>http://www.kampus-online.co.id</a:t>
            </a:r>
            <a:endParaRPr lang="id-ID" sz="2000" dirty="0">
              <a:solidFill>
                <a:srgbClr val="0070C0"/>
              </a:solidFill>
              <a:effectLst>
                <a:glow rad="63500">
                  <a:schemeClr val="accent3">
                    <a:satMod val="175000"/>
                    <a:alpha val="40000"/>
                  </a:schemeClr>
                </a:glow>
              </a:effectLst>
            </a:endParaRPr>
          </a:p>
          <a:p>
            <a:r>
              <a:rPr lang="id-ID" sz="2000" dirty="0"/>
              <a:t> </a:t>
            </a:r>
          </a:p>
          <a:p>
            <a:r>
              <a:rPr lang="id-ID" sz="2000" dirty="0"/>
              <a:t> </a:t>
            </a:r>
          </a:p>
          <a:p>
            <a:r>
              <a:rPr lang="id-ID" sz="2000" dirty="0"/>
              <a:t>Sumber </a:t>
            </a:r>
            <a:r>
              <a:rPr lang="id-ID" sz="2000" dirty="0">
                <a:effectLst>
                  <a:glow rad="63500">
                    <a:schemeClr val="accent3">
                      <a:satMod val="175000"/>
                      <a:alpha val="40000"/>
                    </a:schemeClr>
                  </a:glow>
                </a:effectLst>
              </a:rPr>
              <a:t>: </a:t>
            </a:r>
            <a:r>
              <a:rPr lang="id-ID" sz="2000" u="sng" dirty="0">
                <a:effectLst>
                  <a:glow rad="63500">
                    <a:schemeClr val="accent3">
                      <a:satMod val="175000"/>
                      <a:alpha val="40000"/>
                    </a:schemeClr>
                  </a:glow>
                </a:effectLst>
                <a:hlinkClick r:id="rId7"/>
              </a:rPr>
              <a:t>http://www.eko88.co.cc</a:t>
            </a:r>
            <a:endParaRPr lang="id-ID" sz="2000" dirty="0">
              <a:effectLst>
                <a:glow rad="63500">
                  <a:schemeClr val="accent3">
                    <a:satMod val="175000"/>
                    <a:alpha val="40000"/>
                  </a:schemeClr>
                </a:glow>
              </a:effectLst>
            </a:endParaRPr>
          </a:p>
          <a:p>
            <a:r>
              <a:rPr lang="id-ID" sz="2000" dirty="0"/>
              <a:t> </a:t>
            </a:r>
          </a:p>
          <a:p>
            <a:r>
              <a:rPr lang="id-ID" sz="2000" dirty="0"/>
              <a:t> </a:t>
            </a:r>
          </a:p>
          <a:p>
            <a:r>
              <a:rPr lang="id-ID" sz="2000" dirty="0"/>
              <a:t>Sumber </a:t>
            </a:r>
            <a:r>
              <a:rPr lang="id-ID" sz="2000" dirty="0">
                <a:effectLst>
                  <a:glow rad="63500">
                    <a:schemeClr val="accent3">
                      <a:satMod val="175000"/>
                      <a:alpha val="40000"/>
                    </a:schemeClr>
                  </a:glow>
                </a:effectLst>
              </a:rPr>
              <a:t>: </a:t>
            </a:r>
            <a:r>
              <a:rPr lang="id-ID" sz="2000" u="sng" dirty="0">
                <a:effectLst>
                  <a:glow rad="63500">
                    <a:schemeClr val="accent3">
                      <a:satMod val="175000"/>
                      <a:alpha val="40000"/>
                    </a:schemeClr>
                  </a:glow>
                </a:effectLst>
                <a:hlinkClick r:id="rId7"/>
              </a:rPr>
              <a:t>Makalah</a:t>
            </a:r>
            <a:r>
              <a:rPr lang="id-ID" sz="2000" dirty="0">
                <a:effectLst>
                  <a:glow rad="63500">
                    <a:schemeClr val="accent3">
                      <a:satMod val="175000"/>
                      <a:alpha val="40000"/>
                    </a:schemeClr>
                  </a:glow>
                </a:effectLst>
              </a:rPr>
              <a:t> </a:t>
            </a:r>
            <a:r>
              <a:rPr lang="id-ID" sz="2000" dirty="0"/>
              <a:t>Dari Pak rudi (membuat program absensi)</a:t>
            </a:r>
          </a:p>
          <a:p>
            <a:r>
              <a:rPr lang="id-ID" sz="2000" dirty="0"/>
              <a:t> </a:t>
            </a:r>
          </a:p>
          <a:p>
            <a:r>
              <a:rPr lang="id-ID" sz="2000" dirty="0"/>
              <a:t> </a:t>
            </a:r>
          </a:p>
          <a:p>
            <a:r>
              <a:rPr lang="id-ID" sz="2000" dirty="0"/>
              <a:t> Sumber </a:t>
            </a:r>
            <a:r>
              <a:rPr lang="id-ID" sz="2000" dirty="0">
                <a:effectLst>
                  <a:glow rad="63500">
                    <a:schemeClr val="accent3">
                      <a:satMod val="175000"/>
                      <a:alpha val="40000"/>
                    </a:schemeClr>
                  </a:glow>
                </a:effectLst>
              </a:rPr>
              <a:t>: </a:t>
            </a:r>
            <a:r>
              <a:rPr lang="id-ID" sz="2000" u="sng" dirty="0">
                <a:effectLst>
                  <a:glow rad="63500">
                    <a:schemeClr val="accent3">
                      <a:satMod val="175000"/>
                      <a:alpha val="40000"/>
                    </a:schemeClr>
                  </a:glow>
                </a:effectLst>
                <a:hlinkClick r:id="rId8"/>
              </a:rPr>
              <a:t>http://vbopensource.blogspot.com/search?updated-max=2010-04-07T00%3A00%3A00%2B08%3A00&amp;max-results=5</a:t>
            </a:r>
            <a:endParaRPr lang="id-ID" sz="2000" dirty="0">
              <a:effectLst>
                <a:glow rad="63500">
                  <a:schemeClr val="accent3">
                    <a:satMod val="175000"/>
                    <a:alpha val="40000"/>
                  </a:schemeClr>
                </a:glow>
              </a:effectLst>
            </a:endParaRPr>
          </a:p>
        </p:txBody>
      </p:sp>
    </p:spTree>
  </p:cSld>
  <p:clrMapOvr>
    <a:masterClrMapping/>
  </p:clrMapOvr>
  <p:transition advClick="0" advTm="5000">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714348" y="2500306"/>
            <a:ext cx="7715336" cy="2800767"/>
          </a:xfrm>
          <a:prstGeom prst="rect">
            <a:avLst/>
          </a:prstGeom>
          <a:solidFill>
            <a:schemeClr val="bg1"/>
          </a:solidFill>
          <a:ln>
            <a:solidFill>
              <a:schemeClr val="bg1"/>
            </a:solidFill>
          </a:ln>
        </p:spPr>
        <p:txBody>
          <a:bodyPr wrap="square" lIns="91440" tIns="45720" rIns="91440" bIns="45720">
            <a:spAutoFit/>
          </a:bodyPr>
          <a:lstStyle/>
          <a:p>
            <a:pPr algn="ctr"/>
            <a:r>
              <a:rPr lang="id-ID" sz="4400" b="1" cap="none" spc="0" dirty="0" smtClean="0">
                <a:ln w="17780" cmpd="sng">
                  <a:solidFill>
                    <a:schemeClr val="tx1"/>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SEKIAN DARI KELOMPOK SAYA </a:t>
            </a:r>
            <a:r>
              <a:rPr lang="id-ID" sz="4400" b="1" cap="none" spc="0" dirty="0" smtClean="0">
                <a:ln w="17780" cmpd="sng">
                  <a:solidFill>
                    <a:schemeClr val="tx1"/>
                  </a:solidFill>
                  <a:prstDash val="solid"/>
                  <a:miter lim="800000"/>
                </a:ln>
                <a:solidFill>
                  <a:srgbClr val="0070C0"/>
                </a:solidFill>
                <a:effectLst>
                  <a:outerShdw blurRad="50800" algn="tl" rotWithShape="0">
                    <a:srgbClr val="000000"/>
                  </a:outerShdw>
                </a:effectLst>
              </a:rPr>
              <a:t>KALAU ADA</a:t>
            </a:r>
            <a:r>
              <a:rPr lang="id-ID" sz="4400" b="1" cap="none" spc="0" dirty="0" smtClean="0">
                <a:ln w="17780" cmpd="sng">
                  <a:solidFill>
                    <a:schemeClr val="tx1"/>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id-ID" sz="4400" b="1" cap="none" spc="0" dirty="0" smtClean="0">
                <a:ln w="17780" cmpd="sng">
                  <a:solidFill>
                    <a:schemeClr val="tx1"/>
                  </a:solidFill>
                  <a:prstDash val="solid"/>
                  <a:miter lim="800000"/>
                </a:ln>
                <a:solidFill>
                  <a:srgbClr val="FF0000"/>
                </a:solidFill>
                <a:effectLst>
                  <a:outerShdw blurRad="50800" algn="tl" rotWithShape="0">
                    <a:srgbClr val="000000"/>
                  </a:outerShdw>
                </a:effectLst>
              </a:rPr>
              <a:t>Pertanyaan</a:t>
            </a:r>
            <a:r>
              <a:rPr lang="id-ID" sz="4400" b="1" cap="none" spc="0" dirty="0" smtClean="0">
                <a:ln w="17780" cmpd="sng">
                  <a:solidFill>
                    <a:schemeClr val="tx1"/>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id-ID" sz="4400" b="1" cap="none" spc="0" dirty="0" smtClean="0">
                <a:ln w="17780" cmpd="sng">
                  <a:solidFill>
                    <a:schemeClr val="tx1"/>
                  </a:solidFill>
                  <a:prstDash val="solid"/>
                  <a:miter lim="800000"/>
                </a:ln>
                <a:solidFill>
                  <a:srgbClr val="C00000"/>
                </a:solidFill>
                <a:effectLst>
                  <a:outerShdw blurRad="50800" algn="tl" rotWithShape="0">
                    <a:srgbClr val="000000"/>
                  </a:outerShdw>
                </a:effectLst>
              </a:rPr>
              <a:t>Monggo Ditanya Aken ??</a:t>
            </a:r>
            <a:endParaRPr lang="en-US" sz="4400" b="1" cap="none" spc="0" dirty="0">
              <a:ln w="17780" cmpd="sng">
                <a:solidFill>
                  <a:schemeClr val="tx1"/>
                </a:solidFill>
                <a:prstDash val="solid"/>
                <a:miter lim="800000"/>
              </a:ln>
              <a:solidFill>
                <a:srgbClr val="C00000"/>
              </a:solidFill>
              <a:effectLst>
                <a:outerShdw blurRad="50800" algn="tl" rotWithShape="0">
                  <a:srgbClr val="000000"/>
                </a:outerShdw>
              </a:effectLst>
            </a:endParaRPr>
          </a:p>
        </p:txBody>
      </p:sp>
      <p:sp>
        <p:nvSpPr>
          <p:cNvPr id="17" name="Rectangle 16"/>
          <p:cNvSpPr/>
          <p:nvPr/>
        </p:nvSpPr>
        <p:spPr>
          <a:xfrm>
            <a:off x="0" y="285728"/>
            <a:ext cx="2214545"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SELESAI</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Cube 7">
            <a:hlinkClick r:id="" action="ppaction://hlinkshowjump?jump=endshow" highlightClick="1">
              <a:snd r:embed="rId2"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EXIT</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2770" name="Picture 2" descr="F:\Δ Smad-Lock (Brankas Smadav) Δ\WELCOME TO FEBRI FLASDISK\GAMBAR\animasi\54.gif"/>
          <p:cNvPicPr>
            <a:picLocks noChangeAspect="1" noChangeArrowheads="1" noCrop="1"/>
          </p:cNvPicPr>
          <p:nvPr/>
        </p:nvPicPr>
        <p:blipFill>
          <a:blip r:embed="rId3"/>
          <a:srcRect/>
          <a:stretch>
            <a:fillRect/>
          </a:stretch>
        </p:blipFill>
        <p:spPr bwMode="auto">
          <a:xfrm>
            <a:off x="7715272" y="5429264"/>
            <a:ext cx="1239992" cy="1000132"/>
          </a:xfrm>
          <a:prstGeom prst="rect">
            <a:avLst/>
          </a:prstGeom>
          <a:noFill/>
        </p:spPr>
      </p:pic>
      <p:pic>
        <p:nvPicPr>
          <p:cNvPr id="32771" name="Picture 3" descr="F:\Δ Smad-Lock (Brankas Smadav) Δ\WELCOME TO FEBRI FLASDISK\GAMBAR\animasi\ag00462_.gif"/>
          <p:cNvPicPr>
            <a:picLocks noChangeAspect="1" noChangeArrowheads="1" noCrop="1"/>
          </p:cNvPicPr>
          <p:nvPr/>
        </p:nvPicPr>
        <p:blipFill>
          <a:blip r:embed="rId4"/>
          <a:srcRect/>
          <a:stretch>
            <a:fillRect/>
          </a:stretch>
        </p:blipFill>
        <p:spPr bwMode="auto">
          <a:xfrm>
            <a:off x="5786446" y="4500570"/>
            <a:ext cx="857256" cy="677859"/>
          </a:xfrm>
          <a:prstGeom prst="rect">
            <a:avLst/>
          </a:prstGeom>
          <a:noFill/>
        </p:spPr>
      </p:pic>
      <p:pic>
        <p:nvPicPr>
          <p:cNvPr id="32772" name="Picture 4" descr="F:\Δ Smad-Lock (Brankas Smadav) Δ\WELCOME TO FEBRI FLASDISK\GAMBAR\animasi\51.gif"/>
          <p:cNvPicPr>
            <a:picLocks noChangeAspect="1" noChangeArrowheads="1" noCrop="1"/>
          </p:cNvPicPr>
          <p:nvPr/>
        </p:nvPicPr>
        <p:blipFill>
          <a:blip r:embed="rId5"/>
          <a:srcRect/>
          <a:stretch>
            <a:fillRect/>
          </a:stretch>
        </p:blipFill>
        <p:spPr bwMode="auto">
          <a:xfrm>
            <a:off x="214282" y="5480505"/>
            <a:ext cx="1071570" cy="970584"/>
          </a:xfrm>
          <a:prstGeom prst="rect">
            <a:avLst/>
          </a:prstGeom>
          <a:noFill/>
        </p:spPr>
      </p:pic>
    </p:spTree>
  </p:cSld>
  <p:clrMapOvr>
    <a:masterClrMapping/>
  </p:clrMapOvr>
  <p:transition advClick="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1000" fill="hold"/>
                                        <p:tgtEl>
                                          <p:spTgt spid="32772"/>
                                        </p:tgtEl>
                                        <p:attrNameLst>
                                          <p:attrName>ppt_w</p:attrName>
                                        </p:attrNameLst>
                                      </p:cBhvr>
                                      <p:tavLst>
                                        <p:tav tm="0">
                                          <p:val>
                                            <p:fltVal val="0"/>
                                          </p:val>
                                        </p:tav>
                                        <p:tav tm="100000">
                                          <p:val>
                                            <p:strVal val="#ppt_w"/>
                                          </p:val>
                                        </p:tav>
                                      </p:tavLst>
                                    </p:anim>
                                    <p:anim calcmode="lin" valueType="num">
                                      <p:cBhvr>
                                        <p:cTn id="8" dur="1000" fill="hold"/>
                                        <p:tgtEl>
                                          <p:spTgt spid="32772"/>
                                        </p:tgtEl>
                                        <p:attrNameLst>
                                          <p:attrName>ppt_h</p:attrName>
                                        </p:attrNameLst>
                                      </p:cBhvr>
                                      <p:tavLst>
                                        <p:tav tm="0">
                                          <p:val>
                                            <p:fltVal val="0"/>
                                          </p:val>
                                        </p:tav>
                                        <p:tav tm="100000">
                                          <p:val>
                                            <p:strVal val="#ppt_h"/>
                                          </p:val>
                                        </p:tav>
                                      </p:tavLst>
                                    </p:anim>
                                    <p:anim calcmode="lin" valueType="num">
                                      <p:cBhvr>
                                        <p:cTn id="9" dur="1000" fill="hold"/>
                                        <p:tgtEl>
                                          <p:spTgt spid="32772"/>
                                        </p:tgtEl>
                                        <p:attrNameLst>
                                          <p:attrName>style.rotation</p:attrName>
                                        </p:attrNameLst>
                                      </p:cBhvr>
                                      <p:tavLst>
                                        <p:tav tm="0">
                                          <p:val>
                                            <p:fltVal val="360"/>
                                          </p:val>
                                        </p:tav>
                                        <p:tav tm="100000">
                                          <p:val>
                                            <p:fltVal val="0"/>
                                          </p:val>
                                        </p:tav>
                                      </p:tavLst>
                                    </p:anim>
                                    <p:animEffect transition="in" filter="fade">
                                      <p:cBhvr>
                                        <p:cTn id="10" dur="1000"/>
                                        <p:tgtEl>
                                          <p:spTgt spid="32772"/>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32770"/>
                                        </p:tgtEl>
                                        <p:attrNameLst>
                                          <p:attrName>style.visibility</p:attrName>
                                        </p:attrNameLst>
                                      </p:cBhvr>
                                      <p:to>
                                        <p:strVal val="visible"/>
                                      </p:to>
                                    </p:set>
                                    <p:anim calcmode="lin" valueType="num">
                                      <p:cBhvr>
                                        <p:cTn id="14" dur="1000" fill="hold"/>
                                        <p:tgtEl>
                                          <p:spTgt spid="32770"/>
                                        </p:tgtEl>
                                        <p:attrNameLst>
                                          <p:attrName>ppt_w</p:attrName>
                                        </p:attrNameLst>
                                      </p:cBhvr>
                                      <p:tavLst>
                                        <p:tav tm="0">
                                          <p:val>
                                            <p:fltVal val="0"/>
                                          </p:val>
                                        </p:tav>
                                        <p:tav tm="100000">
                                          <p:val>
                                            <p:strVal val="#ppt_w"/>
                                          </p:val>
                                        </p:tav>
                                      </p:tavLst>
                                    </p:anim>
                                    <p:anim calcmode="lin" valueType="num">
                                      <p:cBhvr>
                                        <p:cTn id="15" dur="1000" fill="hold"/>
                                        <p:tgtEl>
                                          <p:spTgt spid="32770"/>
                                        </p:tgtEl>
                                        <p:attrNameLst>
                                          <p:attrName>ppt_h</p:attrName>
                                        </p:attrNameLst>
                                      </p:cBhvr>
                                      <p:tavLst>
                                        <p:tav tm="0">
                                          <p:val>
                                            <p:fltVal val="0"/>
                                          </p:val>
                                        </p:tav>
                                        <p:tav tm="100000">
                                          <p:val>
                                            <p:strVal val="#ppt_h"/>
                                          </p:val>
                                        </p:tav>
                                      </p:tavLst>
                                    </p:anim>
                                    <p:anim calcmode="lin" valueType="num">
                                      <p:cBhvr>
                                        <p:cTn id="16" dur="1000" fill="hold"/>
                                        <p:tgtEl>
                                          <p:spTgt spid="32770"/>
                                        </p:tgtEl>
                                        <p:attrNameLst>
                                          <p:attrName>style.rotation</p:attrName>
                                        </p:attrNameLst>
                                      </p:cBhvr>
                                      <p:tavLst>
                                        <p:tav tm="0">
                                          <p:val>
                                            <p:fltVal val="360"/>
                                          </p:val>
                                        </p:tav>
                                        <p:tav tm="100000">
                                          <p:val>
                                            <p:fltVal val="0"/>
                                          </p:val>
                                        </p:tav>
                                      </p:tavLst>
                                    </p:anim>
                                    <p:animEffect transition="in" filter="fade">
                                      <p:cBhvr>
                                        <p:cTn id="17" dur="1000"/>
                                        <p:tgtEl>
                                          <p:spTgt spid="32770"/>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32771"/>
                                        </p:tgtEl>
                                        <p:attrNameLst>
                                          <p:attrName>style.visibility</p:attrName>
                                        </p:attrNameLst>
                                      </p:cBhvr>
                                      <p:to>
                                        <p:strVal val="visible"/>
                                      </p:to>
                                    </p:set>
                                    <p:anim calcmode="lin" valueType="num">
                                      <p:cBhvr>
                                        <p:cTn id="21" dur="1000" fill="hold"/>
                                        <p:tgtEl>
                                          <p:spTgt spid="32771"/>
                                        </p:tgtEl>
                                        <p:attrNameLst>
                                          <p:attrName>ppt_w</p:attrName>
                                        </p:attrNameLst>
                                      </p:cBhvr>
                                      <p:tavLst>
                                        <p:tav tm="0">
                                          <p:val>
                                            <p:fltVal val="0"/>
                                          </p:val>
                                        </p:tav>
                                        <p:tav tm="100000">
                                          <p:val>
                                            <p:strVal val="#ppt_w"/>
                                          </p:val>
                                        </p:tav>
                                      </p:tavLst>
                                    </p:anim>
                                    <p:anim calcmode="lin" valueType="num">
                                      <p:cBhvr>
                                        <p:cTn id="22" dur="1000" fill="hold"/>
                                        <p:tgtEl>
                                          <p:spTgt spid="32771"/>
                                        </p:tgtEl>
                                        <p:attrNameLst>
                                          <p:attrName>ppt_h</p:attrName>
                                        </p:attrNameLst>
                                      </p:cBhvr>
                                      <p:tavLst>
                                        <p:tav tm="0">
                                          <p:val>
                                            <p:fltVal val="0"/>
                                          </p:val>
                                        </p:tav>
                                        <p:tav tm="100000">
                                          <p:val>
                                            <p:strVal val="#ppt_h"/>
                                          </p:val>
                                        </p:tav>
                                      </p:tavLst>
                                    </p:anim>
                                    <p:anim calcmode="lin" valueType="num">
                                      <p:cBhvr>
                                        <p:cTn id="23" dur="1000" fill="hold"/>
                                        <p:tgtEl>
                                          <p:spTgt spid="32771"/>
                                        </p:tgtEl>
                                        <p:attrNameLst>
                                          <p:attrName>style.rotation</p:attrName>
                                        </p:attrNameLst>
                                      </p:cBhvr>
                                      <p:tavLst>
                                        <p:tav tm="0">
                                          <p:val>
                                            <p:fltVal val="360"/>
                                          </p:val>
                                        </p:tav>
                                        <p:tav tm="100000">
                                          <p:val>
                                            <p:fltVal val="0"/>
                                          </p:val>
                                        </p:tav>
                                      </p:tavLst>
                                    </p:anim>
                                    <p:animEffect transition="in" filter="fade">
                                      <p:cBhvr>
                                        <p:cTn id="24" dur="1000"/>
                                        <p:tgtEl>
                                          <p:spTgt spid="32771"/>
                                        </p:tgtEl>
                                      </p:cBhvr>
                                    </p:animEffect>
                                  </p:childTnLst>
                                </p:cTn>
                              </p:par>
                            </p:childTnLst>
                          </p:cTn>
                        </p:par>
                        <p:par>
                          <p:cTn id="25" fill="hold">
                            <p:stCondLst>
                              <p:cond delay="30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fltVal val="0"/>
                                          </p:val>
                                        </p:tav>
                                        <p:tav tm="100000">
                                          <p:val>
                                            <p:strVal val="#ppt_w"/>
                                          </p:val>
                                        </p:tav>
                                      </p:tavLst>
                                    </p:anim>
                                    <p:anim calcmode="lin" valueType="num">
                                      <p:cBhvr>
                                        <p:cTn id="29" dur="1000" fill="hold"/>
                                        <p:tgtEl>
                                          <p:spTgt spid="16"/>
                                        </p:tgtEl>
                                        <p:attrNameLst>
                                          <p:attrName>ppt_h</p:attrName>
                                        </p:attrNameLst>
                                      </p:cBhvr>
                                      <p:tavLst>
                                        <p:tav tm="0">
                                          <p:val>
                                            <p:fltVal val="0"/>
                                          </p:val>
                                        </p:tav>
                                        <p:tav tm="100000">
                                          <p:val>
                                            <p:strVal val="#ppt_h"/>
                                          </p:val>
                                        </p:tav>
                                      </p:tavLst>
                                    </p:anim>
                                    <p:anim calcmode="lin" valueType="num">
                                      <p:cBhvr>
                                        <p:cTn id="30" dur="1000" fill="hold"/>
                                        <p:tgtEl>
                                          <p:spTgt spid="16"/>
                                        </p:tgtEl>
                                        <p:attrNameLst>
                                          <p:attrName>style.rotation</p:attrName>
                                        </p:attrNameLst>
                                      </p:cBhvr>
                                      <p:tavLst>
                                        <p:tav tm="0">
                                          <p:val>
                                            <p:fltVal val="360"/>
                                          </p:val>
                                        </p:tav>
                                        <p:tav tm="100000">
                                          <p:val>
                                            <p:fltVal val="0"/>
                                          </p:val>
                                        </p:tav>
                                      </p:tavLst>
                                    </p:anim>
                                    <p:animEffect transition="in" filter="fade">
                                      <p:cBhvr>
                                        <p:cTn id="3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AutoShape 29">
            <a:hlinkHover r:id="rId3" action="ppaction://hlinksldjump"/>
          </p:cNvPr>
          <p:cNvSpPr>
            <a:spLocks noChangeArrowheads="1"/>
          </p:cNvSpPr>
          <p:nvPr/>
        </p:nvSpPr>
        <p:spPr bwMode="auto">
          <a:xfrm>
            <a:off x="2023307" y="523249"/>
            <a:ext cx="1719613"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6" name="AutoShape 30">
            <a:hlinkHover r:id="rId3" action="ppaction://hlinksldjump" highlightClick="1"/>
          </p:cNvPr>
          <p:cNvSpPr>
            <a:spLocks noChangeArrowheads="1"/>
          </p:cNvSpPr>
          <p:nvPr/>
        </p:nvSpPr>
        <p:spPr bwMode="auto">
          <a:xfrm>
            <a:off x="2143107" y="726304"/>
            <a:ext cx="151992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2</a:t>
            </a:r>
            <a:endParaRPr lang="en-US" sz="1600" b="1" dirty="0">
              <a:solidFill>
                <a:schemeClr val="bg1"/>
              </a:solidFill>
            </a:endParaRPr>
          </a:p>
        </p:txBody>
      </p:sp>
      <p:sp>
        <p:nvSpPr>
          <p:cNvPr id="7" name="AutoShape 31"/>
          <p:cNvSpPr>
            <a:spLocks noChangeArrowheads="1"/>
          </p:cNvSpPr>
          <p:nvPr/>
        </p:nvSpPr>
        <p:spPr bwMode="auto">
          <a:xfrm>
            <a:off x="3750909"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8" name="AutoShape 32">
            <a:hlinkClick r:id="" action="ppaction://noaction" highlightClick="1">
              <a:snd r:embed="rId4" name="click.wav" builtIn="1"/>
            </a:hlinkClick>
            <a:hlinkHover r:id="rId3" action="ppaction://hlinksldjump" highlightClick="1">
              <a:snd r:embed="rId4" name="click.wav" builtIn="1"/>
            </a:hlinkHover>
          </p:cNvPr>
          <p:cNvSpPr>
            <a:spLocks noChangeArrowheads="1"/>
          </p:cNvSpPr>
          <p:nvPr/>
        </p:nvSpPr>
        <p:spPr bwMode="auto">
          <a:xfrm>
            <a:off x="3929057" y="726304"/>
            <a:ext cx="145558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3</a:t>
            </a:r>
            <a:endParaRPr lang="en-US" sz="1600" b="1" dirty="0">
              <a:solidFill>
                <a:schemeClr val="bg1"/>
              </a:solidFill>
            </a:endParaRPr>
          </a:p>
        </p:txBody>
      </p:sp>
      <p:sp>
        <p:nvSpPr>
          <p:cNvPr id="9" name="AutoShape 35"/>
          <p:cNvSpPr>
            <a:spLocks noChangeArrowheads="1"/>
          </p:cNvSpPr>
          <p:nvPr/>
        </p:nvSpPr>
        <p:spPr bwMode="auto">
          <a:xfrm>
            <a:off x="5480508"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0" name="AutoShape 36">
            <a:hlinkHover r:id="rId3" action="ppaction://hlinksldjump"/>
          </p:cNvPr>
          <p:cNvSpPr>
            <a:spLocks noChangeArrowheads="1"/>
          </p:cNvSpPr>
          <p:nvPr/>
        </p:nvSpPr>
        <p:spPr bwMode="auto">
          <a:xfrm>
            <a:off x="5643569" y="726304"/>
            <a:ext cx="1462681"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4</a:t>
            </a:r>
            <a:endParaRPr lang="en-US" sz="1600" b="1" dirty="0">
              <a:solidFill>
                <a:schemeClr val="bg1"/>
              </a:solidFill>
            </a:endParaRPr>
          </a:p>
        </p:txBody>
      </p:sp>
      <p:sp>
        <p:nvSpPr>
          <p:cNvPr id="13" name="AutoShape 50"/>
          <p:cNvSpPr>
            <a:spLocks noChangeArrowheads="1"/>
          </p:cNvSpPr>
          <p:nvPr/>
        </p:nvSpPr>
        <p:spPr bwMode="auto">
          <a:xfrm>
            <a:off x="285720" y="500042"/>
            <a:ext cx="17145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4" name="AutoShape 51"/>
          <p:cNvSpPr>
            <a:spLocks noChangeArrowheads="1"/>
          </p:cNvSpPr>
          <p:nvPr/>
        </p:nvSpPr>
        <p:spPr bwMode="auto">
          <a:xfrm>
            <a:off x="428596" y="714356"/>
            <a:ext cx="1494388"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1</a:t>
            </a:r>
            <a:endParaRPr lang="en-US" sz="1600" b="1" dirty="0">
              <a:solidFill>
                <a:schemeClr val="bg1"/>
              </a:solidFill>
            </a:endParaRPr>
          </a:p>
        </p:txBody>
      </p:sp>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5" name="Rounded Rectangle 14"/>
          <p:cNvSpPr/>
          <p:nvPr/>
        </p:nvSpPr>
        <p:spPr>
          <a:xfrm>
            <a:off x="428596" y="1785926"/>
            <a:ext cx="1500198" cy="1500198"/>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AutoShape 24">
            <a:hlinkClick r:id="rId5" action="ppaction://hlinksldjump" highlightClick="1">
              <a:snd r:embed="rId4" name="click.wav" builtIn="1"/>
            </a:hlinkClick>
            <a:hlinkHover r:id="" action="ppaction://noaction" highlightClick="1"/>
          </p:cNvPr>
          <p:cNvSpPr>
            <a:spLocks noChangeArrowheads="1"/>
          </p:cNvSpPr>
          <p:nvPr/>
        </p:nvSpPr>
        <p:spPr bwMode="auto">
          <a:xfrm>
            <a:off x="571472" y="2084391"/>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Latar Belakang</a:t>
            </a:r>
            <a:endParaRPr lang="en-US" sz="1200" b="1" dirty="0">
              <a:solidFill>
                <a:schemeClr val="bg1"/>
              </a:solidFill>
            </a:endParaRPr>
          </a:p>
        </p:txBody>
      </p:sp>
      <p:sp>
        <p:nvSpPr>
          <p:cNvPr id="20" name="AutoShape 25">
            <a:hlinkClick r:id="rId6" action="ppaction://hlinksldjump" highlightClick="1">
              <a:snd r:embed="rId4" name="click.wav" builtIn="1"/>
            </a:hlinkClick>
            <a:hlinkHover r:id="" action="ppaction://noaction" highlightClick="1"/>
          </p:cNvPr>
          <p:cNvSpPr>
            <a:spLocks noChangeArrowheads="1"/>
          </p:cNvSpPr>
          <p:nvPr/>
        </p:nvSpPr>
        <p:spPr bwMode="auto">
          <a:xfrm>
            <a:off x="561947" y="2466979"/>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Tujuan</a:t>
            </a:r>
            <a:endParaRPr lang="en-US" sz="1200" b="1" dirty="0">
              <a:solidFill>
                <a:schemeClr val="bg1"/>
              </a:solidFill>
            </a:endParaRPr>
          </a:p>
        </p:txBody>
      </p:sp>
      <p:sp>
        <p:nvSpPr>
          <p:cNvPr id="21" name="AutoShape 26">
            <a:hlinkClick r:id="rId7" action="ppaction://hlinksldjump" highlightClick="1">
              <a:snd r:embed="rId4" name="click.wav" builtIn="1"/>
            </a:hlinkClick>
            <a:hlinkHover r:id="" action="ppaction://noaction" highlightClick="1"/>
          </p:cNvPr>
          <p:cNvSpPr>
            <a:spLocks noChangeArrowheads="1"/>
          </p:cNvSpPr>
          <p:nvPr/>
        </p:nvSpPr>
        <p:spPr bwMode="auto">
          <a:xfrm>
            <a:off x="571472" y="2849566"/>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Manfaat</a:t>
            </a:r>
            <a:endParaRPr lang="en-US" sz="1200" b="1" dirty="0">
              <a:solidFill>
                <a:schemeClr val="bg1"/>
              </a:solidFill>
            </a:endParaRPr>
          </a:p>
        </p:txBody>
      </p:sp>
      <p:sp>
        <p:nvSpPr>
          <p:cNvPr id="29" name="Cube 28">
            <a:hlinkClick r:id="" action="ppaction://hlinkshowjump?jump=endshow" highlightClick="1">
              <a:snd r:embed="rId8"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EXIT</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Rectangle 16"/>
          <p:cNvSpPr/>
          <p:nvPr/>
        </p:nvSpPr>
        <p:spPr>
          <a:xfrm>
            <a:off x="3857620" y="5429264"/>
            <a:ext cx="49728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Pilih Babnya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2" name="Picture 2" descr="F:\Δ Smad-Lock (Brankas Smadav) Δ\WELCOME TO FEBRI FLASDISK\GAMBAR\animasi\animasi bergerak lucu -2.gif"/>
          <p:cNvPicPr>
            <a:picLocks noChangeAspect="1" noChangeArrowheads="1" noCrop="1"/>
          </p:cNvPicPr>
          <p:nvPr/>
        </p:nvPicPr>
        <p:blipFill>
          <a:blip r:embed="rId9"/>
          <a:srcRect/>
          <a:stretch>
            <a:fillRect/>
          </a:stretch>
        </p:blipFill>
        <p:spPr bwMode="auto">
          <a:xfrm>
            <a:off x="357158" y="4429132"/>
            <a:ext cx="3048000" cy="2114550"/>
          </a:xfrm>
          <a:prstGeom prst="rect">
            <a:avLst/>
          </a:prstGeom>
          <a:noFill/>
        </p:spPr>
      </p:pic>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AutoShape 29"/>
          <p:cNvSpPr>
            <a:spLocks noChangeArrowheads="1"/>
          </p:cNvSpPr>
          <p:nvPr/>
        </p:nvSpPr>
        <p:spPr bwMode="auto">
          <a:xfrm>
            <a:off x="2023307" y="523249"/>
            <a:ext cx="1719613"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6" name="AutoShape 30"/>
          <p:cNvSpPr>
            <a:spLocks noChangeArrowheads="1"/>
          </p:cNvSpPr>
          <p:nvPr/>
        </p:nvSpPr>
        <p:spPr bwMode="auto">
          <a:xfrm>
            <a:off x="2143107" y="726304"/>
            <a:ext cx="151992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2</a:t>
            </a:r>
            <a:endParaRPr lang="en-US" sz="1600" b="1" dirty="0">
              <a:solidFill>
                <a:schemeClr val="bg1"/>
              </a:solidFill>
            </a:endParaRPr>
          </a:p>
        </p:txBody>
      </p:sp>
      <p:sp>
        <p:nvSpPr>
          <p:cNvPr id="7" name="AutoShape 31"/>
          <p:cNvSpPr>
            <a:spLocks noChangeArrowheads="1"/>
          </p:cNvSpPr>
          <p:nvPr/>
        </p:nvSpPr>
        <p:spPr bwMode="auto">
          <a:xfrm>
            <a:off x="3750909"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8" name="AutoShape 32">
            <a:hlinkHover r:id="rId3" action="ppaction://hlinksldjump"/>
          </p:cNvPr>
          <p:cNvSpPr>
            <a:spLocks noChangeArrowheads="1"/>
          </p:cNvSpPr>
          <p:nvPr/>
        </p:nvSpPr>
        <p:spPr bwMode="auto">
          <a:xfrm>
            <a:off x="3929057" y="726304"/>
            <a:ext cx="145558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3</a:t>
            </a:r>
            <a:endParaRPr lang="en-US" sz="1600" b="1" dirty="0">
              <a:solidFill>
                <a:schemeClr val="bg1"/>
              </a:solidFill>
            </a:endParaRPr>
          </a:p>
        </p:txBody>
      </p:sp>
      <p:sp>
        <p:nvSpPr>
          <p:cNvPr id="9" name="AutoShape 35"/>
          <p:cNvSpPr>
            <a:spLocks noChangeArrowheads="1"/>
          </p:cNvSpPr>
          <p:nvPr/>
        </p:nvSpPr>
        <p:spPr bwMode="auto">
          <a:xfrm>
            <a:off x="5480508"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0" name="AutoShape 36">
            <a:hlinkClick r:id="" action="ppaction://noaction" highlightClick="1">
              <a:snd r:embed="rId4" name="click.wav" builtIn="1"/>
            </a:hlinkClick>
            <a:hlinkHover r:id="rId3" action="ppaction://hlinksldjump"/>
          </p:cNvPr>
          <p:cNvSpPr>
            <a:spLocks noChangeArrowheads="1"/>
          </p:cNvSpPr>
          <p:nvPr/>
        </p:nvSpPr>
        <p:spPr bwMode="auto">
          <a:xfrm>
            <a:off x="5643569" y="726304"/>
            <a:ext cx="1462681"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4</a:t>
            </a:r>
            <a:endParaRPr lang="en-US" sz="1600" b="1" dirty="0">
              <a:solidFill>
                <a:schemeClr val="bg1"/>
              </a:solidFill>
            </a:endParaRPr>
          </a:p>
        </p:txBody>
      </p:sp>
      <p:sp>
        <p:nvSpPr>
          <p:cNvPr id="13" name="AutoShape 50"/>
          <p:cNvSpPr>
            <a:spLocks noChangeArrowheads="1"/>
          </p:cNvSpPr>
          <p:nvPr/>
        </p:nvSpPr>
        <p:spPr bwMode="auto">
          <a:xfrm>
            <a:off x="285720" y="500042"/>
            <a:ext cx="17145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4" name="AutoShape 51">
            <a:hlinkHover r:id="rId3" action="ppaction://hlinksldjump"/>
          </p:cNvPr>
          <p:cNvSpPr>
            <a:spLocks noChangeArrowheads="1"/>
          </p:cNvSpPr>
          <p:nvPr/>
        </p:nvSpPr>
        <p:spPr bwMode="auto">
          <a:xfrm>
            <a:off x="428596" y="714356"/>
            <a:ext cx="1494388"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1</a:t>
            </a:r>
            <a:endParaRPr lang="en-US" sz="1600" b="1" dirty="0">
              <a:solidFill>
                <a:schemeClr val="bg1"/>
              </a:solidFill>
            </a:endParaRPr>
          </a:p>
        </p:txBody>
      </p:sp>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ounded Rectangle 15"/>
          <p:cNvSpPr/>
          <p:nvPr/>
        </p:nvSpPr>
        <p:spPr>
          <a:xfrm>
            <a:off x="2143108" y="1785926"/>
            <a:ext cx="1500198" cy="1571636"/>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AutoShape 24">
            <a:hlinkClick r:id="rId5" action="ppaction://hlinksldjump" highlightClick="1">
              <a:snd r:embed="rId4" name="click.wav" builtIn="1"/>
            </a:hlinkClick>
            <a:hlinkHover r:id="" action="ppaction://noaction" highlightClick="1"/>
          </p:cNvPr>
          <p:cNvSpPr>
            <a:spLocks noChangeArrowheads="1"/>
          </p:cNvSpPr>
          <p:nvPr/>
        </p:nvSpPr>
        <p:spPr bwMode="auto">
          <a:xfrm>
            <a:off x="2285984" y="2084391"/>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Arti Aplikasi</a:t>
            </a:r>
            <a:endParaRPr lang="en-US" sz="1200" b="1" dirty="0">
              <a:solidFill>
                <a:schemeClr val="bg1"/>
              </a:solidFill>
            </a:endParaRPr>
          </a:p>
        </p:txBody>
      </p:sp>
      <p:sp>
        <p:nvSpPr>
          <p:cNvPr id="21" name="AutoShape 25">
            <a:hlinkClick r:id="rId6" action="ppaction://hlinksldjump" highlightClick="1">
              <a:snd r:embed="rId4" name="click.wav" builtIn="1"/>
            </a:hlinkClick>
            <a:hlinkHover r:id="" action="ppaction://noaction" highlightClick="1"/>
          </p:cNvPr>
          <p:cNvSpPr>
            <a:spLocks noChangeArrowheads="1"/>
          </p:cNvSpPr>
          <p:nvPr/>
        </p:nvSpPr>
        <p:spPr bwMode="auto">
          <a:xfrm>
            <a:off x="2276459" y="2466979"/>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 Absensi Siswa </a:t>
            </a:r>
            <a:endParaRPr lang="en-US" sz="1200" b="1" dirty="0">
              <a:solidFill>
                <a:schemeClr val="bg1"/>
              </a:solidFill>
            </a:endParaRPr>
          </a:p>
        </p:txBody>
      </p:sp>
      <p:sp>
        <p:nvSpPr>
          <p:cNvPr id="23" name="AutoShape 26">
            <a:hlinkClick r:id="rId7" action="ppaction://hlinksldjump" highlightClick="1">
              <a:snd r:embed="rId4" name="click.wav" builtIn="1"/>
            </a:hlinkClick>
            <a:hlinkHover r:id="" action="ppaction://noaction" highlightClick="1"/>
          </p:cNvPr>
          <p:cNvSpPr>
            <a:spLocks noChangeArrowheads="1"/>
          </p:cNvSpPr>
          <p:nvPr/>
        </p:nvSpPr>
        <p:spPr bwMode="auto">
          <a:xfrm>
            <a:off x="2285984" y="2849566"/>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Program Acuan</a:t>
            </a:r>
            <a:endParaRPr lang="en-US" sz="1200" b="1" dirty="0">
              <a:solidFill>
                <a:schemeClr val="bg1"/>
              </a:solidFill>
            </a:endParaRPr>
          </a:p>
        </p:txBody>
      </p:sp>
      <p:sp>
        <p:nvSpPr>
          <p:cNvPr id="26" name="Cube 25">
            <a:hlinkClick r:id="" action="ppaction://hlinkshowjump?jump=endshow" highlightClick="1">
              <a:snd r:embed="rId8"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EXIT</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Rectangle 16"/>
          <p:cNvSpPr/>
          <p:nvPr/>
        </p:nvSpPr>
        <p:spPr>
          <a:xfrm>
            <a:off x="3857620" y="5429264"/>
            <a:ext cx="49728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Pilih Babnya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2" name="Picture 2" descr="F:\Δ Smad-Lock (Brankas Smadav) Δ\WELCOME TO FEBRI FLASDISK\GAMBAR\animasi\animasi bergerak lucu -2.gif"/>
          <p:cNvPicPr>
            <a:picLocks noChangeAspect="1" noChangeArrowheads="1" noCrop="1"/>
          </p:cNvPicPr>
          <p:nvPr/>
        </p:nvPicPr>
        <p:blipFill>
          <a:blip r:embed="rId9"/>
          <a:srcRect/>
          <a:stretch>
            <a:fillRect/>
          </a:stretch>
        </p:blipFill>
        <p:spPr bwMode="auto">
          <a:xfrm>
            <a:off x="357158" y="4429132"/>
            <a:ext cx="3048000" cy="2114550"/>
          </a:xfrm>
          <a:prstGeom prst="rect">
            <a:avLst/>
          </a:prstGeom>
          <a:noFill/>
        </p:spPr>
      </p:pic>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AutoShape 29">
            <a:hlinkHover r:id="rId3" action="ppaction://hlinksldjump"/>
          </p:cNvPr>
          <p:cNvSpPr>
            <a:spLocks noChangeArrowheads="1"/>
          </p:cNvSpPr>
          <p:nvPr/>
        </p:nvSpPr>
        <p:spPr bwMode="auto">
          <a:xfrm>
            <a:off x="2023307" y="523249"/>
            <a:ext cx="1719613"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6" name="AutoShape 30">
            <a:hlinkHover r:id="rId3" action="ppaction://hlinksldjump"/>
          </p:cNvPr>
          <p:cNvSpPr>
            <a:spLocks noChangeArrowheads="1"/>
          </p:cNvSpPr>
          <p:nvPr/>
        </p:nvSpPr>
        <p:spPr bwMode="auto">
          <a:xfrm>
            <a:off x="2143107" y="726304"/>
            <a:ext cx="151992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2 </a:t>
            </a:r>
            <a:endParaRPr lang="en-US" sz="1600" b="1" dirty="0">
              <a:solidFill>
                <a:schemeClr val="bg1"/>
              </a:solidFill>
            </a:endParaRPr>
          </a:p>
        </p:txBody>
      </p:sp>
      <p:sp>
        <p:nvSpPr>
          <p:cNvPr id="7" name="AutoShape 31"/>
          <p:cNvSpPr>
            <a:spLocks noChangeArrowheads="1"/>
          </p:cNvSpPr>
          <p:nvPr/>
        </p:nvSpPr>
        <p:spPr bwMode="auto">
          <a:xfrm>
            <a:off x="3750909"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8" name="AutoShape 32">
            <a:hlinkHover r:id="" action="ppaction://noaction">
              <a:snd r:embed="rId4" name="click.wav" builtIn="1"/>
            </a:hlinkHover>
          </p:cNvPr>
          <p:cNvSpPr>
            <a:spLocks noChangeArrowheads="1"/>
          </p:cNvSpPr>
          <p:nvPr/>
        </p:nvSpPr>
        <p:spPr bwMode="auto">
          <a:xfrm>
            <a:off x="3929057" y="726304"/>
            <a:ext cx="145558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3</a:t>
            </a:r>
            <a:endParaRPr lang="en-US" sz="1600" b="1" dirty="0">
              <a:solidFill>
                <a:schemeClr val="bg1"/>
              </a:solidFill>
            </a:endParaRPr>
          </a:p>
        </p:txBody>
      </p:sp>
      <p:sp>
        <p:nvSpPr>
          <p:cNvPr id="9" name="AutoShape 35"/>
          <p:cNvSpPr>
            <a:spLocks noChangeArrowheads="1"/>
          </p:cNvSpPr>
          <p:nvPr/>
        </p:nvSpPr>
        <p:spPr bwMode="auto">
          <a:xfrm>
            <a:off x="5480508"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0" name="AutoShape 36">
            <a:hlinkHover r:id="rId3" action="ppaction://hlinksldjump">
              <a:snd r:embed="rId4" name="click.wav" builtIn="1"/>
            </a:hlinkHover>
          </p:cNvPr>
          <p:cNvSpPr>
            <a:spLocks noChangeArrowheads="1"/>
          </p:cNvSpPr>
          <p:nvPr/>
        </p:nvSpPr>
        <p:spPr bwMode="auto">
          <a:xfrm>
            <a:off x="5643569" y="726304"/>
            <a:ext cx="1462681"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4</a:t>
            </a:r>
            <a:endParaRPr lang="en-US" sz="1600" b="1" dirty="0">
              <a:solidFill>
                <a:schemeClr val="bg1"/>
              </a:solidFill>
            </a:endParaRPr>
          </a:p>
        </p:txBody>
      </p:sp>
      <p:sp>
        <p:nvSpPr>
          <p:cNvPr id="13" name="AutoShape 50"/>
          <p:cNvSpPr>
            <a:spLocks noChangeArrowheads="1"/>
          </p:cNvSpPr>
          <p:nvPr/>
        </p:nvSpPr>
        <p:spPr bwMode="auto">
          <a:xfrm>
            <a:off x="285720" y="500042"/>
            <a:ext cx="17145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4" name="AutoShape 51">
            <a:hlinkHover r:id="rId3" action="ppaction://hlinksldjump"/>
          </p:cNvPr>
          <p:cNvSpPr>
            <a:spLocks noChangeArrowheads="1"/>
          </p:cNvSpPr>
          <p:nvPr/>
        </p:nvSpPr>
        <p:spPr bwMode="auto">
          <a:xfrm>
            <a:off x="428596" y="714356"/>
            <a:ext cx="1494388"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1</a:t>
            </a:r>
            <a:endParaRPr lang="en-US" sz="1600" b="1" dirty="0">
              <a:solidFill>
                <a:schemeClr val="bg1"/>
              </a:solidFill>
            </a:endParaRPr>
          </a:p>
        </p:txBody>
      </p:sp>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ounded Rectangle 15"/>
          <p:cNvSpPr/>
          <p:nvPr/>
        </p:nvSpPr>
        <p:spPr>
          <a:xfrm>
            <a:off x="3929058" y="1785926"/>
            <a:ext cx="1500198" cy="2357454"/>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AutoShape 24">
            <a:hlinkClick r:id="rId5" action="ppaction://hlinksldjump" highlightClick="1">
              <a:snd r:embed="rId4" name="click.wav" builtIn="1"/>
            </a:hlinkClick>
            <a:hlinkHover r:id="" action="ppaction://noaction" highlightClick="1"/>
          </p:cNvPr>
          <p:cNvSpPr>
            <a:spLocks noChangeArrowheads="1"/>
          </p:cNvSpPr>
          <p:nvPr/>
        </p:nvSpPr>
        <p:spPr bwMode="auto">
          <a:xfrm>
            <a:off x="4071934" y="2084391"/>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Diagram Konteks</a:t>
            </a:r>
            <a:endParaRPr lang="en-US" sz="1200" b="1" dirty="0">
              <a:solidFill>
                <a:schemeClr val="bg1"/>
              </a:solidFill>
            </a:endParaRPr>
          </a:p>
        </p:txBody>
      </p:sp>
      <p:sp>
        <p:nvSpPr>
          <p:cNvPr id="21" name="AutoShape 25">
            <a:hlinkClick r:id="rId6" action="ppaction://hlinksldjump" highlightClick="1">
              <a:snd r:embed="rId4" name="click.wav" builtIn="1"/>
            </a:hlinkClick>
            <a:hlinkHover r:id="" action="ppaction://noaction" highlightClick="1"/>
          </p:cNvPr>
          <p:cNvSpPr>
            <a:spLocks noChangeArrowheads="1"/>
          </p:cNvSpPr>
          <p:nvPr/>
        </p:nvSpPr>
        <p:spPr bwMode="auto">
          <a:xfrm>
            <a:off x="4062409" y="2466979"/>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 DFD Level 0 </a:t>
            </a:r>
            <a:endParaRPr lang="en-US" sz="1200" b="1" dirty="0">
              <a:solidFill>
                <a:schemeClr val="bg1"/>
              </a:solidFill>
            </a:endParaRPr>
          </a:p>
        </p:txBody>
      </p:sp>
      <p:sp>
        <p:nvSpPr>
          <p:cNvPr id="23" name="AutoShape 26">
            <a:hlinkClick r:id="rId7" action="ppaction://hlinksldjump" highlightClick="1">
              <a:snd r:embed="rId4" name="click.wav" builtIn="1"/>
            </a:hlinkClick>
            <a:hlinkHover r:id="" action="ppaction://noaction" highlightClick="1"/>
          </p:cNvPr>
          <p:cNvSpPr>
            <a:spLocks noChangeArrowheads="1"/>
          </p:cNvSpPr>
          <p:nvPr/>
        </p:nvSpPr>
        <p:spPr bwMode="auto">
          <a:xfrm>
            <a:off x="4071934" y="2849566"/>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DFD Lvel 1</a:t>
            </a:r>
            <a:endParaRPr lang="en-US" sz="1200" b="1" dirty="0">
              <a:solidFill>
                <a:schemeClr val="bg1"/>
              </a:solidFill>
            </a:endParaRPr>
          </a:p>
        </p:txBody>
      </p:sp>
      <p:sp>
        <p:nvSpPr>
          <p:cNvPr id="24" name="AutoShape 26">
            <a:hlinkClick r:id="rId8" action="ppaction://hlinksldjump" highlightClick="1">
              <a:snd r:embed="rId4" name="click.wav" builtIn="1"/>
            </a:hlinkClick>
            <a:hlinkHover r:id="" action="ppaction://noaction" highlightClick="1"/>
          </p:cNvPr>
          <p:cNvSpPr>
            <a:spLocks noChangeArrowheads="1"/>
          </p:cNvSpPr>
          <p:nvPr/>
        </p:nvSpPr>
        <p:spPr bwMode="auto">
          <a:xfrm>
            <a:off x="4071934" y="3214686"/>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Input Output</a:t>
            </a:r>
            <a:endParaRPr lang="en-US" sz="1200" b="1" dirty="0">
              <a:solidFill>
                <a:schemeClr val="bg1"/>
              </a:solidFill>
            </a:endParaRPr>
          </a:p>
        </p:txBody>
      </p:sp>
      <p:sp>
        <p:nvSpPr>
          <p:cNvPr id="25" name="AutoShape 26">
            <a:hlinkClick r:id="rId9" action="ppaction://hlinksldjump" highlightClick="1">
              <a:snd r:embed="rId4" name="click.wav" builtIn="1"/>
            </a:hlinkClick>
            <a:hlinkHover r:id="" action="ppaction://noaction" highlightClick="1"/>
          </p:cNvPr>
          <p:cNvSpPr>
            <a:spLocks noChangeArrowheads="1"/>
          </p:cNvSpPr>
          <p:nvPr/>
        </p:nvSpPr>
        <p:spPr bwMode="auto">
          <a:xfrm>
            <a:off x="4071934" y="3571876"/>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Menu Utama</a:t>
            </a:r>
            <a:endParaRPr lang="en-US" sz="1200" b="1" dirty="0">
              <a:solidFill>
                <a:schemeClr val="bg1"/>
              </a:solidFill>
            </a:endParaRPr>
          </a:p>
        </p:txBody>
      </p:sp>
      <p:sp>
        <p:nvSpPr>
          <p:cNvPr id="28" name="Cube 27">
            <a:hlinkClick r:id="" action="ppaction://hlinkshowjump?jump=endshow" highlightClick="1">
              <a:snd r:embed="rId10"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EXIT</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Rectangle 21"/>
          <p:cNvSpPr/>
          <p:nvPr/>
        </p:nvSpPr>
        <p:spPr>
          <a:xfrm>
            <a:off x="3857620" y="5429264"/>
            <a:ext cx="49728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Pilih Babnya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6" name="Picture 2" descr="F:\Δ Smad-Lock (Brankas Smadav) Δ\WELCOME TO FEBRI FLASDISK\GAMBAR\animasi\animasi bergerak lucu -2.gif"/>
          <p:cNvPicPr>
            <a:picLocks noChangeAspect="1" noChangeArrowheads="1" noCrop="1"/>
          </p:cNvPicPr>
          <p:nvPr/>
        </p:nvPicPr>
        <p:blipFill>
          <a:blip r:embed="rId11"/>
          <a:srcRect/>
          <a:stretch>
            <a:fillRect/>
          </a:stretch>
        </p:blipFill>
        <p:spPr bwMode="auto">
          <a:xfrm>
            <a:off x="357158" y="4429132"/>
            <a:ext cx="3048000" cy="2114550"/>
          </a:xfrm>
          <a:prstGeom prst="rect">
            <a:avLst/>
          </a:prstGeom>
          <a:noFill/>
        </p:spPr>
      </p:pic>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AutoShape 29">
            <a:hlinkHover r:id="rId3" action="ppaction://hlinksldjump"/>
          </p:cNvPr>
          <p:cNvSpPr>
            <a:spLocks noChangeArrowheads="1"/>
          </p:cNvSpPr>
          <p:nvPr/>
        </p:nvSpPr>
        <p:spPr bwMode="auto">
          <a:xfrm>
            <a:off x="2023307" y="523249"/>
            <a:ext cx="1719613"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6" name="AutoShape 30">
            <a:hlinkHover r:id="rId3" action="ppaction://hlinksldjump"/>
          </p:cNvPr>
          <p:cNvSpPr>
            <a:spLocks noChangeArrowheads="1"/>
          </p:cNvSpPr>
          <p:nvPr/>
        </p:nvSpPr>
        <p:spPr bwMode="auto">
          <a:xfrm>
            <a:off x="2143107" y="726304"/>
            <a:ext cx="151992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2</a:t>
            </a:r>
            <a:endParaRPr lang="en-US" sz="1600" b="1" dirty="0">
              <a:solidFill>
                <a:schemeClr val="bg1"/>
              </a:solidFill>
            </a:endParaRPr>
          </a:p>
        </p:txBody>
      </p:sp>
      <p:sp>
        <p:nvSpPr>
          <p:cNvPr id="7" name="AutoShape 31"/>
          <p:cNvSpPr>
            <a:spLocks noChangeArrowheads="1"/>
          </p:cNvSpPr>
          <p:nvPr/>
        </p:nvSpPr>
        <p:spPr bwMode="auto">
          <a:xfrm>
            <a:off x="3750909"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8" name="AutoShape 32">
            <a:hlinkHover r:id="rId3" action="ppaction://hlinksldjump"/>
          </p:cNvPr>
          <p:cNvSpPr>
            <a:spLocks noChangeArrowheads="1"/>
          </p:cNvSpPr>
          <p:nvPr/>
        </p:nvSpPr>
        <p:spPr bwMode="auto">
          <a:xfrm>
            <a:off x="3929057" y="726304"/>
            <a:ext cx="1455583"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3</a:t>
            </a:r>
            <a:endParaRPr lang="en-US" sz="1600" b="1" dirty="0">
              <a:solidFill>
                <a:schemeClr val="bg1"/>
              </a:solidFill>
            </a:endParaRPr>
          </a:p>
        </p:txBody>
      </p:sp>
      <p:sp>
        <p:nvSpPr>
          <p:cNvPr id="9" name="AutoShape 35"/>
          <p:cNvSpPr>
            <a:spLocks noChangeArrowheads="1"/>
          </p:cNvSpPr>
          <p:nvPr/>
        </p:nvSpPr>
        <p:spPr bwMode="auto">
          <a:xfrm>
            <a:off x="5480508" y="517445"/>
            <a:ext cx="17196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0" name="AutoShape 36"/>
          <p:cNvSpPr>
            <a:spLocks noChangeArrowheads="1"/>
          </p:cNvSpPr>
          <p:nvPr/>
        </p:nvSpPr>
        <p:spPr bwMode="auto">
          <a:xfrm>
            <a:off x="5643569" y="726304"/>
            <a:ext cx="1462681"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4</a:t>
            </a:r>
            <a:endParaRPr lang="en-US" sz="1600" b="1" dirty="0">
              <a:solidFill>
                <a:schemeClr val="bg1"/>
              </a:solidFill>
            </a:endParaRPr>
          </a:p>
        </p:txBody>
      </p:sp>
      <p:sp>
        <p:nvSpPr>
          <p:cNvPr id="13" name="AutoShape 50"/>
          <p:cNvSpPr>
            <a:spLocks noChangeArrowheads="1"/>
          </p:cNvSpPr>
          <p:nvPr/>
        </p:nvSpPr>
        <p:spPr bwMode="auto">
          <a:xfrm>
            <a:off x="285720" y="500042"/>
            <a:ext cx="1714512" cy="125315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id-ID"/>
          </a:p>
        </p:txBody>
      </p:sp>
      <p:sp>
        <p:nvSpPr>
          <p:cNvPr id="14" name="AutoShape 51">
            <a:hlinkHover r:id="rId3" action="ppaction://hlinksldjump"/>
          </p:cNvPr>
          <p:cNvSpPr>
            <a:spLocks noChangeArrowheads="1"/>
          </p:cNvSpPr>
          <p:nvPr/>
        </p:nvSpPr>
        <p:spPr bwMode="auto">
          <a:xfrm>
            <a:off x="428596" y="714356"/>
            <a:ext cx="1494388" cy="893451"/>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id-ID" sz="1600" b="1" dirty="0" smtClean="0">
                <a:solidFill>
                  <a:schemeClr val="bg1"/>
                </a:solidFill>
              </a:rPr>
              <a:t>BAB 1</a:t>
            </a:r>
            <a:endParaRPr lang="en-US" sz="1600" b="1" dirty="0">
              <a:solidFill>
                <a:schemeClr val="bg1"/>
              </a:solidFill>
            </a:endParaRPr>
          </a:p>
        </p:txBody>
      </p:sp>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31" name="Rounded Rectangle 30"/>
          <p:cNvSpPr/>
          <p:nvPr/>
        </p:nvSpPr>
        <p:spPr>
          <a:xfrm>
            <a:off x="5643570" y="1785926"/>
            <a:ext cx="1500198" cy="1571636"/>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AutoShape 24">
            <a:hlinkClick r:id="rId4" action="ppaction://hlinksldjump" highlightClick="1">
              <a:snd r:embed="rId5" name="click.wav" builtIn="1"/>
            </a:hlinkClick>
            <a:hlinkHover r:id="" action="ppaction://noaction" highlightClick="1"/>
          </p:cNvPr>
          <p:cNvSpPr>
            <a:spLocks noChangeArrowheads="1"/>
          </p:cNvSpPr>
          <p:nvPr/>
        </p:nvSpPr>
        <p:spPr bwMode="auto">
          <a:xfrm>
            <a:off x="5786446" y="2092321"/>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Kesimpulan</a:t>
            </a:r>
            <a:endParaRPr lang="en-US" sz="1200" b="1" dirty="0">
              <a:solidFill>
                <a:schemeClr val="bg1"/>
              </a:solidFill>
            </a:endParaRPr>
          </a:p>
        </p:txBody>
      </p:sp>
      <p:sp>
        <p:nvSpPr>
          <p:cNvPr id="37" name="AutoShape 25">
            <a:hlinkClick r:id="rId6" action="ppaction://hlinksldjump" highlightClick="1">
              <a:snd r:embed="rId5" name="click.wav" builtIn="1"/>
            </a:hlinkClick>
            <a:hlinkHover r:id="" action="ppaction://noaction" highlightClick="1"/>
          </p:cNvPr>
          <p:cNvSpPr>
            <a:spLocks noChangeArrowheads="1"/>
          </p:cNvSpPr>
          <p:nvPr/>
        </p:nvSpPr>
        <p:spPr bwMode="auto">
          <a:xfrm>
            <a:off x="5776921" y="2474909"/>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 Saran</a:t>
            </a:r>
            <a:endParaRPr lang="en-US" sz="1200" b="1" dirty="0">
              <a:solidFill>
                <a:schemeClr val="bg1"/>
              </a:solidFill>
            </a:endParaRPr>
          </a:p>
        </p:txBody>
      </p:sp>
      <p:sp>
        <p:nvSpPr>
          <p:cNvPr id="38" name="AutoShape 26">
            <a:hlinkClick r:id="rId7" action="ppaction://hlinksldjump" highlightClick="1">
              <a:snd r:embed="rId5" name="click.wav" builtIn="1"/>
            </a:hlinkClick>
            <a:hlinkHover r:id="" action="ppaction://noaction" highlightClick="1"/>
          </p:cNvPr>
          <p:cNvSpPr>
            <a:spLocks noChangeArrowheads="1"/>
          </p:cNvSpPr>
          <p:nvPr/>
        </p:nvSpPr>
        <p:spPr bwMode="auto">
          <a:xfrm>
            <a:off x="5786446" y="2857496"/>
            <a:ext cx="1244600" cy="244475"/>
          </a:xfrm>
          <a:prstGeom prst="roundRect">
            <a:avLst>
              <a:gd name="adj" fmla="val 16667"/>
            </a:avLst>
          </a:prstGeom>
          <a:gradFill rotWithShape="1">
            <a:gsLst>
              <a:gs pos="0">
                <a:srgbClr val="3399FF"/>
              </a:gs>
              <a:gs pos="50000">
                <a:srgbClr val="3399FF">
                  <a:gamma/>
                  <a:shade val="46275"/>
                  <a:invGamma/>
                </a:srgbClr>
              </a:gs>
              <a:gs pos="100000">
                <a:srgbClr val="3399FF"/>
              </a:gs>
            </a:gsLst>
            <a:lin ang="5400000" scaled="1"/>
          </a:gradFill>
          <a:ln w="9525">
            <a:solidFill>
              <a:schemeClr val="tx1"/>
            </a:solidFill>
            <a:round/>
            <a:headEnd/>
            <a:tailEnd/>
          </a:ln>
          <a:effectLst/>
          <a:scene3d>
            <a:camera prst="orthographicFront"/>
            <a:lightRig rig="threePt" dir="t"/>
          </a:scene3d>
          <a:sp3d>
            <a:bevelT w="114300" prst="artDeco"/>
          </a:sp3d>
        </p:spPr>
        <p:txBody>
          <a:bodyPr wrap="none" anchor="ctr"/>
          <a:lstStyle/>
          <a:p>
            <a:pPr algn="ctr"/>
            <a:r>
              <a:rPr lang="id-ID" sz="1200" b="1" dirty="0" smtClean="0">
                <a:solidFill>
                  <a:schemeClr val="bg1"/>
                </a:solidFill>
              </a:rPr>
              <a:t>Daftar Pustaka</a:t>
            </a:r>
            <a:endParaRPr lang="en-US" sz="1200" b="1" dirty="0">
              <a:solidFill>
                <a:schemeClr val="bg1"/>
              </a:solidFill>
            </a:endParaRPr>
          </a:p>
        </p:txBody>
      </p:sp>
      <p:sp>
        <p:nvSpPr>
          <p:cNvPr id="41" name="Cube 40">
            <a:hlinkClick r:id="" action="ppaction://hlinkshowjump?jump=endshow" highlightClick="1">
              <a:snd r:embed="rId8"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EXIT</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Rectangle 16"/>
          <p:cNvSpPr/>
          <p:nvPr/>
        </p:nvSpPr>
        <p:spPr>
          <a:xfrm>
            <a:off x="3857620" y="5429264"/>
            <a:ext cx="49728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Pilih Babnya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0" name="Picture 2" descr="F:\Δ Smad-Lock (Brankas Smadav) Δ\WELCOME TO FEBRI FLASDISK\GAMBAR\animasi\animasi bergerak lucu -2.gif"/>
          <p:cNvPicPr>
            <a:picLocks noChangeAspect="1" noChangeArrowheads="1" noCrop="1"/>
          </p:cNvPicPr>
          <p:nvPr/>
        </p:nvPicPr>
        <p:blipFill>
          <a:blip r:embed="rId9"/>
          <a:srcRect/>
          <a:stretch>
            <a:fillRect/>
          </a:stretch>
        </p:blipFill>
        <p:spPr bwMode="auto">
          <a:xfrm>
            <a:off x="357158" y="4429132"/>
            <a:ext cx="3048000" cy="2114550"/>
          </a:xfrm>
          <a:prstGeom prst="rect">
            <a:avLst/>
          </a:prstGeom>
          <a:noFill/>
        </p:spPr>
      </p:pic>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5" name="Cube 14">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Rectangle 15"/>
          <p:cNvSpPr/>
          <p:nvPr/>
        </p:nvSpPr>
        <p:spPr>
          <a:xfrm>
            <a:off x="2000232" y="642918"/>
            <a:ext cx="4949560" cy="923330"/>
          </a:xfrm>
          <a:prstGeom prst="rect">
            <a:avLst/>
          </a:prstGeom>
          <a:noFill/>
        </p:spPr>
        <p:txBody>
          <a:bodyPr wrap="none" lIns="91440" tIns="45720" rIns="91440" bIns="45720">
            <a:spAutoFit/>
          </a:bodyPr>
          <a:lstStyle/>
          <a:p>
            <a:pPr algn="ctr"/>
            <a:r>
              <a:rPr lang="id-ID"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Latar Belakang</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8433" name="Rectangle 1"/>
          <p:cNvSpPr>
            <a:spLocks noChangeArrowheads="1"/>
          </p:cNvSpPr>
          <p:nvPr/>
        </p:nvSpPr>
        <p:spPr bwMode="auto">
          <a:xfrm>
            <a:off x="0" y="2000240"/>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id-ID"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Dewasa ini persaingan semakin ketat dan berkembang sejalan dengan kemajuan ilmu pengetahuan, teknologi serta dunia informasi. Ketiga hal tersebut telah banyak mempengaruhi kehidupan masyarakat kehidupan internasonal pada umumnya. Hampir setiap kegiatan dan aktifitas kehidupan tidak terlepas dari peralatan canggih, mutakhir dan serba modern contohnya adalah computer. Dalam dunia bisnis perlunya computer nampaknya tidak dapat dihindari lagi. Sebut saja dalam bidang perdagangan dan berbankan dimana system informasi dan pengelolahan data yang cepat dan efisien harus segera diwujudkan.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Maka disini penulis memilih sebuah aplikasi yang bertujuan untuk mempermudah dalam mengabsen siswa secara cepat. Sekolah-sekolah modern saat ini sudah menggunakan absensi siswa otomatis dengan menggunakan sistem webcame/sensor wajah. Apabila absensi secara manual akan memerlukan waktu yang lama. Seiring terjadinya hambatan yang terjadi disekitar dibagian absensi</a:t>
            </a:r>
            <a:r>
              <a:rPr kumimoji="0" lang="id-ID"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1</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advClick="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3214678" y="714356"/>
            <a:ext cx="2393540" cy="923330"/>
          </a:xfrm>
          <a:prstGeom prst="rect">
            <a:avLst/>
          </a:prstGeom>
          <a:noFill/>
        </p:spPr>
        <p:txBody>
          <a:bodyPr wrap="none" lIns="91440" tIns="45720" rIns="91440" bIns="45720">
            <a:spAutoFit/>
          </a:bodyPr>
          <a:lstStyle/>
          <a:p>
            <a:pPr algn="ctr"/>
            <a:r>
              <a:rPr lang="id-ID"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Tujuan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409" name="Rectangle 1"/>
          <p:cNvSpPr>
            <a:spLocks noChangeArrowheads="1"/>
          </p:cNvSpPr>
          <p:nvPr/>
        </p:nvSpPr>
        <p:spPr bwMode="auto">
          <a:xfrm>
            <a:off x="0" y="1500174"/>
            <a:ext cx="9144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90488" algn="just" defTabSz="914400" rtl="0" eaLnBrk="1" fontAlgn="base" latinLnBrk="0" hangingPunct="1">
              <a:lnSpc>
                <a:spcPct val="100000"/>
              </a:lnSpc>
              <a:spcBef>
                <a:spcPct val="0"/>
              </a:spcBef>
              <a:spcAft>
                <a:spcPct val="0"/>
              </a:spcAft>
              <a:buClrTx/>
              <a:buSzTx/>
              <a:buFontTx/>
              <a:buNone/>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Mengatur pengelolan dan penyimpanan data Absensi siswa yang lebih    terorganisir dengan media komputer.</a:t>
            </a:r>
          </a:p>
          <a:p>
            <a:pPr marL="0" marR="0" lvl="0" indent="0" algn="just" defTabSz="914400" rtl="0" eaLnBrk="0" fontAlgn="base" latinLnBrk="0" hangingPunct="0">
              <a:lnSpc>
                <a:spcPct val="100000"/>
              </a:lnSpc>
              <a:spcBef>
                <a:spcPct val="0"/>
              </a:spcBef>
              <a:spcAft>
                <a:spcPct val="0"/>
              </a:spcAft>
              <a:buClrTx/>
              <a:buSzTx/>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Memperkecil kesalahan-kesalahan yang mungkin terjadi akibat dalam proses perhitungan mengabsensi siswa.</a:t>
            </a:r>
          </a:p>
          <a:p>
            <a:pPr marL="0" marR="0" lvl="0" indent="0" algn="just" defTabSz="914400" rtl="0" eaLnBrk="0" fontAlgn="base" latinLnBrk="0" hangingPunct="0">
              <a:lnSpc>
                <a:spcPct val="100000"/>
              </a:lnSpc>
              <a:spcBef>
                <a:spcPct val="0"/>
              </a:spcBef>
              <a:spcAft>
                <a:spcPct val="0"/>
              </a:spcAft>
              <a:buClrTx/>
              <a:buSzTx/>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Mempercepat dan mempermudah dalam pencarian data hadir siswa.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Memberikan kemudahan-kemudahan dalam proses pembuatan laporan, sehingga informasi yang diperlukan oleh sekolah dapat diperoleh setiap waktu untuk menentukan kebijakan berikutnya yang akan ditempuh demi masa depan dan kemajuan perkembangan teknologi.</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1</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0" name="Cube 19">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advClick="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AutoShape 4"/>
          <p:cNvSpPr>
            <a:spLocks noChangeArrowheads="1"/>
          </p:cNvSpPr>
          <p:nvPr/>
        </p:nvSpPr>
        <p:spPr bwMode="auto">
          <a:xfrm>
            <a:off x="0" y="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9" name="AutoShape 4"/>
          <p:cNvSpPr>
            <a:spLocks noChangeArrowheads="1"/>
          </p:cNvSpPr>
          <p:nvPr/>
        </p:nvSpPr>
        <p:spPr bwMode="auto">
          <a:xfrm rot="10800000">
            <a:off x="0" y="6597650"/>
            <a:ext cx="9144000" cy="260350"/>
          </a:xfrm>
          <a:prstGeom prst="flowChartAlternateProcess">
            <a:avLst/>
          </a:prstGeom>
          <a:gradFill rotWithShape="1">
            <a:gsLst>
              <a:gs pos="0">
                <a:srgbClr val="382CD0">
                  <a:gamma/>
                  <a:shade val="22353"/>
                  <a:invGamma/>
                </a:srgbClr>
              </a:gs>
              <a:gs pos="50000">
                <a:srgbClr val="382CD0">
                  <a:alpha val="25000"/>
                </a:srgbClr>
              </a:gs>
              <a:gs pos="100000">
                <a:srgbClr val="382CD0">
                  <a:gamma/>
                  <a:shade val="22353"/>
                  <a:invGamma/>
                </a:srgbClr>
              </a:gs>
            </a:gsLst>
            <a:lin ang="5400000" scaled="1"/>
          </a:gradFill>
          <a:ln w="9525">
            <a:noFill/>
            <a:miter lim="800000"/>
            <a:headEnd/>
            <a:tailEnd/>
          </a:ln>
          <a:effectLst/>
        </p:spPr>
        <p:txBody>
          <a:bodyPr wrap="none" anchor="ctr"/>
          <a:lstStyle/>
          <a:p>
            <a:endParaRPr lang="id-ID"/>
          </a:p>
        </p:txBody>
      </p:sp>
      <p:sp>
        <p:nvSpPr>
          <p:cNvPr id="16" name="Rectangle 15"/>
          <p:cNvSpPr/>
          <p:nvPr/>
        </p:nvSpPr>
        <p:spPr>
          <a:xfrm>
            <a:off x="3143240" y="714356"/>
            <a:ext cx="2746265" cy="923330"/>
          </a:xfrm>
          <a:prstGeom prst="rect">
            <a:avLst/>
          </a:prstGeom>
          <a:noFill/>
        </p:spPr>
        <p:txBody>
          <a:bodyPr wrap="none" lIns="91440" tIns="45720" rIns="91440" bIns="45720">
            <a:spAutoFit/>
          </a:bodyPr>
          <a:lstStyle/>
          <a:p>
            <a:pPr algn="ctr"/>
            <a:r>
              <a:rPr lang="id-ID"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Manfaat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6385" name="Rectangle 1"/>
          <p:cNvSpPr>
            <a:spLocks noChangeArrowheads="1"/>
          </p:cNvSpPr>
          <p:nvPr/>
        </p:nvSpPr>
        <p:spPr bwMode="auto">
          <a:xfrm>
            <a:off x="0" y="1928802"/>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Membantu penyampaian informasi sehingga mempermudah mengelola data.</a:t>
            </a:r>
          </a:p>
          <a:p>
            <a:pPr marL="0" marR="0" lvl="0" indent="0" algn="just" defTabSz="914400" rtl="0" eaLnBrk="1" fontAlgn="base" latinLnBrk="0" hangingPunct="1">
              <a:lnSpc>
                <a:spcPct val="100000"/>
              </a:lnSpc>
              <a:spcBef>
                <a:spcPct val="0"/>
              </a:spcBef>
              <a:spcAft>
                <a:spcPct val="0"/>
              </a:spcAft>
              <a:buClrTx/>
              <a:buSzTx/>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Sebagai sarana untuk memper mudah pengelolahan data absensi.</a:t>
            </a:r>
          </a:p>
          <a:p>
            <a:pPr marL="0" marR="0" lvl="0" indent="0" algn="just" defTabSz="914400" rtl="0" eaLnBrk="0" fontAlgn="base" latinLnBrk="0" hangingPunct="0">
              <a:lnSpc>
                <a:spcPct val="100000"/>
              </a:lnSpc>
              <a:spcBef>
                <a:spcPct val="0"/>
              </a:spcBef>
              <a:spcAft>
                <a:spcPct val="0"/>
              </a:spcAft>
              <a:buClrTx/>
              <a:buSzTx/>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Mengubah pengelolaan data Absensi siswa yang masih dikelola dengan menggunakan tulisan tangan menjadi terkomputerisai.</a:t>
            </a:r>
          </a:p>
          <a:p>
            <a:pPr marL="0" marR="0" lvl="0" indent="0" algn="just" defTabSz="914400" rtl="0" eaLnBrk="0" fontAlgn="base" latinLnBrk="0" hangingPunct="0">
              <a:lnSpc>
                <a:spcPct val="100000"/>
              </a:lnSpc>
              <a:spcBef>
                <a:spcPct val="0"/>
              </a:spcBef>
              <a:spcAft>
                <a:spcPct val="0"/>
              </a:spcAft>
              <a:buClrTx/>
              <a:buSzTx/>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Mempercepat dalam mengabsen siswa Secara Sistematis .</a:t>
            </a:r>
          </a:p>
          <a:p>
            <a:pPr marL="0" marR="0" lvl="0" indent="0" algn="just" defTabSz="914400" rtl="0" eaLnBrk="0" fontAlgn="base" latinLnBrk="0" hangingPunct="0">
              <a:lnSpc>
                <a:spcPct val="100000"/>
              </a:lnSpc>
              <a:spcBef>
                <a:spcPct val="0"/>
              </a:spcBef>
              <a:spcAft>
                <a:spcPct val="0"/>
              </a:spcAft>
              <a:buClrTx/>
              <a:buSzTx/>
              <a:tabLst/>
            </a:pP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Dapat Merevisi hasil absen dengan mencetak Laporan yang ada di Aplikasi Absensi Siswa ini.</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a:xfrm>
            <a:off x="1" y="285728"/>
            <a:ext cx="1428728" cy="584775"/>
          </a:xfrm>
          <a:prstGeom prst="rect">
            <a:avLst/>
          </a:prstGeom>
          <a:noFill/>
        </p:spPr>
        <p:txBody>
          <a:bodyPr wrap="square" lIns="91440" tIns="45720" rIns="91440" bIns="45720">
            <a:spAutoFit/>
          </a:bodyPr>
          <a:lstStyle/>
          <a:p>
            <a:pPr algn="ctr"/>
            <a:r>
              <a:rPr lang="id-ID"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Bab 1</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0" name="Cube 19">
            <a:hlinkClick r:id="rId3" action="ppaction://hlinksldjump" highlightClick="1">
              <a:snd r:embed="rId4" name="bomb.wav" builtIn="1"/>
            </a:hlinkClick>
          </p:cNvPr>
          <p:cNvSpPr/>
          <p:nvPr/>
        </p:nvSpPr>
        <p:spPr>
          <a:xfrm>
            <a:off x="7572396" y="571480"/>
            <a:ext cx="1357322" cy="1143008"/>
          </a:xfrm>
          <a:prstGeom prst="cube">
            <a:avLst/>
          </a:prstGeom>
          <a:ln>
            <a:solidFill>
              <a:srgbClr val="00B050"/>
            </a:solidFill>
          </a:ln>
          <a:effectLst>
            <a:glow rad="101600">
              <a:schemeClr val="tx1">
                <a:alpha val="60000"/>
              </a:schemeClr>
            </a:glow>
            <a:outerShdw blurRad="50800" dist="25000" dir="5400000" rotWithShape="0">
              <a:schemeClr val="accent3">
                <a:shade val="30000"/>
                <a:satMod val="150000"/>
                <a:alpha val="38000"/>
              </a:schemeClr>
            </a:outerShdw>
          </a:effectLst>
        </p:spPr>
        <p:style>
          <a:lnRef idx="3">
            <a:schemeClr val="lt1"/>
          </a:lnRef>
          <a:fillRef idx="1">
            <a:schemeClr val="accent3"/>
          </a:fillRef>
          <a:effectRef idx="1">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endPar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advClick="0">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242</TotalTime>
  <Words>1243</Words>
  <Application>Microsoft Office PowerPoint</Application>
  <PresentationFormat>On-screen Show (4:3)</PresentationFormat>
  <Paragraphs>235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Opulent</vt:lpstr>
      <vt:lpstr>Presentasi Kelompok 3</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41</cp:revision>
  <dcterms:created xsi:type="dcterms:W3CDTF">2013-06-04T09:17:51Z</dcterms:created>
  <dcterms:modified xsi:type="dcterms:W3CDTF">2013-06-04T13:25:47Z</dcterms:modified>
</cp:coreProperties>
</file>