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1E6C93-B02D-7477-FCF6-43DC1B9E0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1EE4AF-DF9E-5155-A06C-D640A0655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D77809-7C54-B6C0-15CF-7C5B3217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FA4-58D9-4D76-9E05-A010C496C954}" type="datetimeFigureOut">
              <a:rPr lang="en-ID" smtClean="0"/>
              <a:t>13/05/2022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B1311B-8C54-7CE2-5A38-1895DD9A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E8704E-6457-BD5B-92FD-48C707C9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8F90-3CBB-4EAC-B2D2-A6C1CD64DD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549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D06543-86BB-2BCA-0050-3C37FD1A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8BC13EA-7D3A-CE47-01A3-BFAC1BFD4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024842-DB08-8DCB-1C23-854E48E4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FA4-58D9-4D76-9E05-A010C496C954}" type="datetimeFigureOut">
              <a:rPr lang="en-ID" smtClean="0"/>
              <a:t>13/05/2022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AFD7BD-6ED2-DE2D-01D1-34B909CC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F99F6D-D824-A744-7E54-9C56C7A5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8F90-3CBB-4EAC-B2D2-A6C1CD64DD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151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6705BFD-BF03-A38B-6583-E2A970711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42BB5AF-91EE-020A-49D9-B0535541A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B40797-AB69-4B7A-EC61-3F4B93CC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FA4-58D9-4D76-9E05-A010C496C954}" type="datetimeFigureOut">
              <a:rPr lang="en-ID" smtClean="0"/>
              <a:t>13/05/2022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1677BC-B8EA-8CE2-3F72-BCA12840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81A2EC-0AF8-5A88-9590-341AE7FE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8F90-3CBB-4EAC-B2D2-A6C1CD64DD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051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5BC563-3DC2-EDC9-69A7-1256B47A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A7D08C-48F2-C7C4-1B3D-DA4898778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90C06D-9D40-BA5D-D2A2-1BC04B8B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FA4-58D9-4D76-9E05-A010C496C954}" type="datetimeFigureOut">
              <a:rPr lang="en-ID" smtClean="0"/>
              <a:t>13/05/2022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FC7D08-25C8-978B-5B4C-33C34F7A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B22637-3F37-67D8-A280-C993BEBA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8F90-3CBB-4EAC-B2D2-A6C1CD64DD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262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CCBE3A-3B9B-D5ED-12DE-F88675F4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6616CF-CEB2-AC7D-C3A6-345B2E18D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B2252A-858A-1708-913E-814119F5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FA4-58D9-4D76-9E05-A010C496C954}" type="datetimeFigureOut">
              <a:rPr lang="en-ID" smtClean="0"/>
              <a:t>13/05/2022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1051A9-9AB7-C9CE-6AD0-CC85AD47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11F1AB-A84F-B671-7840-84A63634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8F90-3CBB-4EAC-B2D2-A6C1CD64DD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019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3D9A41-9FE7-BCFB-40D9-F87D2535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34BF47-C5BE-F016-04B2-A4D87E61E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A6F0222-E3C1-2814-9E43-5C7CA94BA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65DDD1-AAB6-0D6F-D182-268F2259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FA4-58D9-4D76-9E05-A010C496C954}" type="datetimeFigureOut">
              <a:rPr lang="en-ID" smtClean="0"/>
              <a:t>13/05/2022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D3B413E-D4D2-E88E-3893-AC158323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C3F077-BB7B-4596-1B82-31409C2B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8F90-3CBB-4EAC-B2D2-A6C1CD64DD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202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41A9A7-EE0B-B7FF-16AA-78E06743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056632-D300-B4EC-7894-F14776ACA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DED4BCD-6C21-8A74-C0B7-1FDF7FB5D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73735F5-0BA5-3F07-95A8-62E4B4496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717AA04-1881-3E87-2258-8A038601D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632E7F6-84CE-B4DE-A545-718158A5F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FA4-58D9-4D76-9E05-A010C496C954}" type="datetimeFigureOut">
              <a:rPr lang="en-ID" smtClean="0"/>
              <a:t>13/05/2022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2F4E0E8-8B6C-38B6-6B84-A03F3028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7B28F41-10A5-DB17-AEC7-E5D34236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8F90-3CBB-4EAC-B2D2-A6C1CD64DD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794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9EB850-2F80-62F1-DDFE-43946867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23BF82-1743-4A5B-4C79-3F7D441C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FA4-58D9-4D76-9E05-A010C496C954}" type="datetimeFigureOut">
              <a:rPr lang="en-ID" smtClean="0"/>
              <a:t>13/05/2022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67A8245-E82A-2E11-E566-5AF788A7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C494FF-485D-0625-0E9B-7BD06718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8F90-3CBB-4EAC-B2D2-A6C1CD64DD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008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D5C330D-7C3A-8DF2-FA19-B445B085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FA4-58D9-4D76-9E05-A010C496C954}" type="datetimeFigureOut">
              <a:rPr lang="en-ID" smtClean="0"/>
              <a:t>13/05/2022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7585CE4-4105-152A-B6CA-E88EBDAC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C42FD3D-66D4-25FF-221D-5A34343E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8F90-3CBB-4EAC-B2D2-A6C1CD64DD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772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F6E851-2BE2-1751-8DBD-62432B9A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747F39-707B-E687-CEEB-0B1EC5CB8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D999500-1D2B-8829-E9AB-71B5066A7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83AE73-E07A-A4D9-878C-4341F4BE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FA4-58D9-4D76-9E05-A010C496C954}" type="datetimeFigureOut">
              <a:rPr lang="en-ID" smtClean="0"/>
              <a:t>13/05/2022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F43288-E495-899A-A0FD-10295286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F36C59C-8953-EDC2-E81D-88F7B753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8F90-3CBB-4EAC-B2D2-A6C1CD64DD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070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2FA449-ED6D-8B14-573D-BA53CF87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7DFCF9D-2181-092C-1578-10E401B0B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966F302-82DC-3F2A-D948-463904778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38B8DC-1959-D71D-5C6B-04527BE7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FA4-58D9-4D76-9E05-A010C496C954}" type="datetimeFigureOut">
              <a:rPr lang="en-ID" smtClean="0"/>
              <a:t>13/05/2022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C9C4BDA-F9CC-A15F-1808-23CA4EC9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9767609-545D-15FA-5F6B-6337862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8F90-3CBB-4EAC-B2D2-A6C1CD64DD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161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0" t="-20000" r="-3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A542D5-A38F-0DF1-963D-3B83BA9F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F9F8A5-8F78-CC66-AADE-8602D1A7F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8B8BF2-05CD-6294-F072-5D1B3DB93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EFA4-58D9-4D76-9E05-A010C496C954}" type="datetimeFigureOut">
              <a:rPr lang="en-ID" smtClean="0"/>
              <a:t>13/05/2022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2E491A-F2BC-F04E-70B0-C07A47314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BE8D4A-4B95-4952-CB63-CE19A1091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B8F90-3CBB-4EAC-B2D2-A6C1CD64DD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283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87F834C-CAD0-498D-9B0D-D2BCE91C49F7}"/>
              </a:ext>
            </a:extLst>
          </p:cNvPr>
          <p:cNvSpPr/>
          <p:nvPr/>
        </p:nvSpPr>
        <p:spPr>
          <a:xfrm>
            <a:off x="6369520" y="0"/>
            <a:ext cx="582248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b="1" cap="none" spc="0" dirty="0" err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Struktur</a:t>
            </a:r>
            <a:r>
              <a:rPr lang="en-US" sz="54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Data dan </a:t>
            </a:r>
            <a:r>
              <a:rPr lang="en-US" sz="5400" b="1" cap="none" spc="0" dirty="0" err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Algoritma</a:t>
            </a:r>
            <a:r>
              <a:rPr lang="en-US" sz="54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(P)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D2EB781-341F-481F-957E-A8872DB45628}"/>
              </a:ext>
            </a:extLst>
          </p:cNvPr>
          <p:cNvSpPr/>
          <p:nvPr/>
        </p:nvSpPr>
        <p:spPr>
          <a:xfrm>
            <a:off x="10249609" y="2644604"/>
            <a:ext cx="1942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Graph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xmlns="" id="{80E0D64F-BFA9-4D3E-8EDD-456B126C17AC}"/>
              </a:ext>
            </a:extLst>
          </p:cNvPr>
          <p:cNvSpPr txBox="1"/>
          <p:nvPr/>
        </p:nvSpPr>
        <p:spPr>
          <a:xfrm>
            <a:off x="7598307" y="6027003"/>
            <a:ext cx="4593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>
                <a:solidFill>
                  <a:schemeClr val="bg1"/>
                </a:solidFill>
              </a:rPr>
              <a:t>Raihan Alifya Lubis (201402062)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E-mail : raihan.alifya22@gmail.com</a:t>
            </a:r>
          </a:p>
        </p:txBody>
      </p:sp>
    </p:spTree>
    <p:extLst>
      <p:ext uri="{BB962C8B-B14F-4D97-AF65-F5344CB8AC3E}">
        <p14:creationId xmlns:p14="http://schemas.microsoft.com/office/powerpoint/2010/main" val="328039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6F978A3-92BF-AE54-CF86-69C3340FAA79}"/>
              </a:ext>
            </a:extLst>
          </p:cNvPr>
          <p:cNvSpPr/>
          <p:nvPr/>
        </p:nvSpPr>
        <p:spPr>
          <a:xfrm>
            <a:off x="2650344" y="179277"/>
            <a:ext cx="68913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Matriks</a:t>
            </a:r>
            <a:r>
              <a:rPr lang="en-US" sz="54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Directed Graph</a:t>
            </a:r>
            <a:endParaRPr lang="en-US" sz="54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71E0EEC1-CED8-4F79-B2EA-04ED1D5ABF5B}"/>
              </a:ext>
            </a:extLst>
          </p:cNvPr>
          <p:cNvSpPr/>
          <p:nvPr/>
        </p:nvSpPr>
        <p:spPr>
          <a:xfrm>
            <a:off x="3958522" y="3045758"/>
            <a:ext cx="2017059" cy="766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2" descr="a) Undirected graph and b) directed graph | Download Scientific Diagram">
            <a:extLst>
              <a:ext uri="{FF2B5EF4-FFF2-40B4-BE49-F238E27FC236}">
                <a16:creationId xmlns:a16="http://schemas.microsoft.com/office/drawing/2014/main" xmlns="" id="{8BC7DA78-CE32-232B-D827-7665B3BCD6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2" r="-387"/>
          <a:stretch/>
        </p:blipFill>
        <p:spPr bwMode="auto">
          <a:xfrm>
            <a:off x="1264023" y="2224086"/>
            <a:ext cx="2068744" cy="240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D965508-3D37-F4CC-F28F-4E7502E62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336" y="1519879"/>
            <a:ext cx="4492044" cy="38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95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6F978A3-92BF-AE54-CF86-69C3340FAA79}"/>
              </a:ext>
            </a:extLst>
          </p:cNvPr>
          <p:cNvSpPr/>
          <p:nvPr/>
        </p:nvSpPr>
        <p:spPr>
          <a:xfrm>
            <a:off x="2484082" y="179277"/>
            <a:ext cx="7223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Matriks</a:t>
            </a:r>
            <a:r>
              <a:rPr lang="en-US" sz="54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Weighted Graph</a:t>
            </a:r>
            <a:endParaRPr lang="en-US" sz="54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71E0EEC1-CED8-4F79-B2EA-04ED1D5ABF5B}"/>
              </a:ext>
            </a:extLst>
          </p:cNvPr>
          <p:cNvSpPr/>
          <p:nvPr/>
        </p:nvSpPr>
        <p:spPr>
          <a:xfrm>
            <a:off x="4223896" y="3045758"/>
            <a:ext cx="2017059" cy="766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2" descr="a) Undirected graph and b) directed graph | Download Scientific Diagram">
            <a:extLst>
              <a:ext uri="{FF2B5EF4-FFF2-40B4-BE49-F238E27FC236}">
                <a16:creationId xmlns:a16="http://schemas.microsoft.com/office/drawing/2014/main" xmlns="" id="{A3E8ACF9-3BC1-3806-2100-B124EFCCD6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91"/>
          <a:stretch/>
        </p:blipFill>
        <p:spPr bwMode="auto">
          <a:xfrm>
            <a:off x="1140617" y="2359418"/>
            <a:ext cx="2272833" cy="240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30221CD-8425-CC32-ED5A-FCE9F63FFD1B}"/>
              </a:ext>
            </a:extLst>
          </p:cNvPr>
          <p:cNvSpPr txBox="1"/>
          <p:nvPr/>
        </p:nvSpPr>
        <p:spPr>
          <a:xfrm>
            <a:off x="1236856" y="2965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AA364CD-B5A5-9FF3-7022-716585BEDCF3}"/>
              </a:ext>
            </a:extLst>
          </p:cNvPr>
          <p:cNvSpPr txBox="1"/>
          <p:nvPr/>
        </p:nvSpPr>
        <p:spPr>
          <a:xfrm>
            <a:off x="1738879" y="3149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D9BB41F-C34D-AA08-5706-42AEEBD217EF}"/>
              </a:ext>
            </a:extLst>
          </p:cNvPr>
          <p:cNvSpPr txBox="1"/>
          <p:nvPr/>
        </p:nvSpPr>
        <p:spPr>
          <a:xfrm>
            <a:off x="1387699" y="3874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86A5D0F-8EEA-48A9-F85D-67538FCBBDC4}"/>
              </a:ext>
            </a:extLst>
          </p:cNvPr>
          <p:cNvSpPr txBox="1"/>
          <p:nvPr/>
        </p:nvSpPr>
        <p:spPr>
          <a:xfrm>
            <a:off x="2990468" y="3730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0143032-2C90-F4AF-5B1D-D1D77E428318}"/>
              </a:ext>
            </a:extLst>
          </p:cNvPr>
          <p:cNvSpPr txBox="1"/>
          <p:nvPr/>
        </p:nvSpPr>
        <p:spPr>
          <a:xfrm>
            <a:off x="2391745" y="2834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388BD94-DF55-AD2C-EBB3-63F934266C21}"/>
              </a:ext>
            </a:extLst>
          </p:cNvPr>
          <p:cNvSpPr txBox="1"/>
          <p:nvPr/>
        </p:nvSpPr>
        <p:spPr>
          <a:xfrm>
            <a:off x="1923160" y="3690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FFEDE79-B831-7300-1AA9-A225F9AAAE5F}"/>
              </a:ext>
            </a:extLst>
          </p:cNvPr>
          <p:cNvSpPr txBox="1"/>
          <p:nvPr/>
        </p:nvSpPr>
        <p:spPr>
          <a:xfrm>
            <a:off x="3029252" y="2892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976EAD8-54E3-335B-2EFA-0E4D621A0F2A}"/>
              </a:ext>
            </a:extLst>
          </p:cNvPr>
          <p:cNvSpPr txBox="1"/>
          <p:nvPr/>
        </p:nvSpPr>
        <p:spPr>
          <a:xfrm>
            <a:off x="2327668" y="39690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D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66035AB3-38B0-4340-E0BA-EF13F627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401" y="1567439"/>
            <a:ext cx="4380140" cy="372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8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88668"/>
            <a:ext cx="2802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TugasX_NIM_NAMA.extensi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20325" y="6396335"/>
            <a:ext cx="307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F0000"/>
                </a:solidFill>
              </a:rPr>
              <a:t>Deadline : 19 Mei 2022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9D87F6-61E2-470F-B01F-D2152CAC8156}"/>
              </a:ext>
            </a:extLst>
          </p:cNvPr>
          <p:cNvSpPr/>
          <p:nvPr/>
        </p:nvSpPr>
        <p:spPr>
          <a:xfrm>
            <a:off x="5012214" y="116558"/>
            <a:ext cx="2167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TUGAS</a:t>
            </a:r>
            <a:endParaRPr lang="en-US" sz="54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04A5130-8397-60B6-A2A3-8AFB0DCFEB3D}"/>
              </a:ext>
            </a:extLst>
          </p:cNvPr>
          <p:cNvSpPr txBox="1"/>
          <p:nvPr/>
        </p:nvSpPr>
        <p:spPr>
          <a:xfrm>
            <a:off x="2488989" y="2774379"/>
            <a:ext cx="7214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Buatlah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directed graph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berbobot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(m)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dari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rumah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ke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USU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edge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yaitu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jalan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vertexnya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yaitu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simpangan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Sertakan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google map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dari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rumah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ke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USU.</a:t>
            </a:r>
            <a:endParaRPr lang="en-ID" sz="2000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6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FE30357-D9EC-21E7-5127-E82F8D95B625}"/>
              </a:ext>
            </a:extLst>
          </p:cNvPr>
          <p:cNvSpPr/>
          <p:nvPr/>
        </p:nvSpPr>
        <p:spPr>
          <a:xfrm>
            <a:off x="3540648" y="1291180"/>
            <a:ext cx="4476812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TERIMA</a:t>
            </a:r>
            <a:br>
              <a:rPr lang="en-US" sz="96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96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KASIH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821266FA-F909-5778-7DE2-9EEE7B449C9D}"/>
              </a:ext>
            </a:extLst>
          </p:cNvPr>
          <p:cNvSpPr txBox="1"/>
          <p:nvPr/>
        </p:nvSpPr>
        <p:spPr>
          <a:xfrm>
            <a:off x="8017460" y="6009831"/>
            <a:ext cx="4174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>
                <a:solidFill>
                  <a:schemeClr val="bg1"/>
                </a:solidFill>
              </a:rPr>
              <a:t>Raihan Alifya Lubis (201402062)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Ig : @</a:t>
            </a:r>
            <a:r>
              <a:rPr lang="en-US" sz="2400" dirty="0" err="1">
                <a:solidFill>
                  <a:schemeClr val="bg1"/>
                </a:solidFill>
              </a:rPr>
              <a:t>raihanalifyalubis</a:t>
            </a:r>
            <a:r>
              <a:rPr lang="en-US" sz="2400" dirty="0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D5B2D037-0A8A-05F6-C554-325B8AC103B5}"/>
              </a:ext>
            </a:extLst>
          </p:cNvPr>
          <p:cNvSpPr txBox="1"/>
          <p:nvPr/>
        </p:nvSpPr>
        <p:spPr>
          <a:xfrm>
            <a:off x="0" y="6009831"/>
            <a:ext cx="51849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chemeClr val="bg1"/>
                </a:solidFill>
              </a:rPr>
              <a:t>Struktur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dan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Algoritma</a:t>
            </a:r>
            <a:r>
              <a:rPr lang="en-US" sz="2400" dirty="0">
                <a:solidFill>
                  <a:schemeClr val="bg1"/>
                </a:solidFill>
              </a:rPr>
              <a:t> - </a:t>
            </a:r>
            <a:r>
              <a:rPr lang="en-US" sz="2400" dirty="0" err="1">
                <a:solidFill>
                  <a:schemeClr val="bg1"/>
                </a:solidFill>
              </a:rPr>
              <a:t>Praktikum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Jum’at</a:t>
            </a:r>
            <a:r>
              <a:rPr lang="en-US" sz="2400" dirty="0">
                <a:solidFill>
                  <a:schemeClr val="bg1"/>
                </a:solidFill>
              </a:rPr>
              <a:t>, 13 Mei 2022</a:t>
            </a:r>
          </a:p>
        </p:txBody>
      </p:sp>
    </p:spTree>
    <p:extLst>
      <p:ext uri="{BB962C8B-B14F-4D97-AF65-F5344CB8AC3E}">
        <p14:creationId xmlns:p14="http://schemas.microsoft.com/office/powerpoint/2010/main" val="177247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19D87F6-61E2-470F-B01F-D2152CAC8156}"/>
              </a:ext>
            </a:extLst>
          </p:cNvPr>
          <p:cNvSpPr/>
          <p:nvPr/>
        </p:nvSpPr>
        <p:spPr>
          <a:xfrm>
            <a:off x="5124804" y="309489"/>
            <a:ext cx="1942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Graph</a:t>
            </a:r>
            <a:endParaRPr lang="en-US" sz="54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BFEFF993-67B2-91DF-B233-297637AA2FAB}"/>
              </a:ext>
            </a:extLst>
          </p:cNvPr>
          <p:cNvSpPr txBox="1"/>
          <p:nvPr/>
        </p:nvSpPr>
        <p:spPr>
          <a:xfrm>
            <a:off x="2488984" y="2335469"/>
            <a:ext cx="7214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Graf 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sekumpulan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objek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terstruktur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titik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 di mana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beberapa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pasangan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objek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mempunyai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hubungan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ataupun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keterkaitan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tertentu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(garis). (Wikipedia)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Graph implementation using STL for competitive programming | Set 1 (DFS of  Unweighted and Undirected) - GeeksforGeeks">
            <a:extLst>
              <a:ext uri="{FF2B5EF4-FFF2-40B4-BE49-F238E27FC236}">
                <a16:creationId xmlns:a16="http://schemas.microsoft.com/office/drawing/2014/main" xmlns="" id="{9B28F2A1-BB6F-500A-1A18-E0473C7AC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0" y="4178892"/>
            <a:ext cx="246697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8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CF882FB-8D50-B0D1-E341-67D214E03054}"/>
              </a:ext>
            </a:extLst>
          </p:cNvPr>
          <p:cNvSpPr/>
          <p:nvPr/>
        </p:nvSpPr>
        <p:spPr>
          <a:xfrm>
            <a:off x="5124804" y="309489"/>
            <a:ext cx="1942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Graph</a:t>
            </a:r>
            <a:endParaRPr lang="en-US" sz="54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3B3183E-7388-3091-6781-50DE1D1F5938}"/>
              </a:ext>
            </a:extLst>
          </p:cNvPr>
          <p:cNvSpPr txBox="1"/>
          <p:nvPr/>
        </p:nvSpPr>
        <p:spPr>
          <a:xfrm>
            <a:off x="4511389" y="2413337"/>
            <a:ext cx="3169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Graph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terdiri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Node/vertex (V) –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Titik</a:t>
            </a:r>
            <a:endParaRPr lang="en-ID" sz="2000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Edge (E) – Garis</a:t>
            </a:r>
          </a:p>
        </p:txBody>
      </p:sp>
      <p:pic>
        <p:nvPicPr>
          <p:cNvPr id="4" name="Picture 2" descr="Graph implementation using STL for competitive programming | Set 1 (DFS of  Unweighted and Undirected) - GeeksforGeeks">
            <a:extLst>
              <a:ext uri="{FF2B5EF4-FFF2-40B4-BE49-F238E27FC236}">
                <a16:creationId xmlns:a16="http://schemas.microsoft.com/office/drawing/2014/main" xmlns="" id="{2EF746B7-C798-449C-D96E-B90EE6101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12" r="29468" b="76171"/>
          <a:stretch/>
        </p:blipFill>
        <p:spPr bwMode="auto">
          <a:xfrm>
            <a:off x="4862446" y="4609518"/>
            <a:ext cx="2467105" cy="62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EF4F093-7B1F-B71F-62A8-9137B48C99D8}"/>
              </a:ext>
            </a:extLst>
          </p:cNvPr>
          <p:cNvSpPr txBox="1"/>
          <p:nvPr/>
        </p:nvSpPr>
        <p:spPr>
          <a:xfrm>
            <a:off x="4644608" y="4209408"/>
            <a:ext cx="960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Vertex</a:t>
            </a:r>
            <a:endParaRPr lang="en-ID" sz="2000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271F1D-055E-0ACE-3808-BEA59F93CDD6}"/>
              </a:ext>
            </a:extLst>
          </p:cNvPr>
          <p:cNvSpPr txBox="1"/>
          <p:nvPr/>
        </p:nvSpPr>
        <p:spPr>
          <a:xfrm>
            <a:off x="6587003" y="4209408"/>
            <a:ext cx="960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Vertex</a:t>
            </a:r>
            <a:endParaRPr lang="en-ID" sz="2000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A1815C1-F3EC-8CE0-9EA1-C4FA4E1FB0E8}"/>
              </a:ext>
            </a:extLst>
          </p:cNvPr>
          <p:cNvSpPr txBox="1"/>
          <p:nvPr/>
        </p:nvSpPr>
        <p:spPr>
          <a:xfrm>
            <a:off x="5758650" y="5291323"/>
            <a:ext cx="790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Edge</a:t>
            </a:r>
            <a:endParaRPr lang="en-ID" sz="2000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3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3357485-E5E0-28FA-DA88-814390AB0ACF}"/>
              </a:ext>
            </a:extLst>
          </p:cNvPr>
          <p:cNvSpPr/>
          <p:nvPr/>
        </p:nvSpPr>
        <p:spPr>
          <a:xfrm>
            <a:off x="5124804" y="309489"/>
            <a:ext cx="1942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Graph</a:t>
            </a:r>
            <a:endParaRPr lang="en-US" sz="54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E28B728-BFC8-4932-4768-559788A18554}"/>
              </a:ext>
            </a:extLst>
          </p:cNvPr>
          <p:cNvSpPr txBox="1"/>
          <p:nvPr/>
        </p:nvSpPr>
        <p:spPr>
          <a:xfrm>
            <a:off x="2488984" y="2241339"/>
            <a:ext cx="7214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Graph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digunakan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menggambarkan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jaringan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peta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jalan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Informasi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topologi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jaringan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keterhubungan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antar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kota-kota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dll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72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EFBCCC1-A51A-32F9-6224-61B9E8C8D560}"/>
              </a:ext>
            </a:extLst>
          </p:cNvPr>
          <p:cNvSpPr/>
          <p:nvPr/>
        </p:nvSpPr>
        <p:spPr>
          <a:xfrm>
            <a:off x="1" y="0"/>
            <a:ext cx="30390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err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Kategori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Graph</a:t>
            </a:r>
            <a:endParaRPr lang="en-US" sz="36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085A14A-97A3-1FE6-7B7C-4DB8629F53DB}"/>
              </a:ext>
            </a:extLst>
          </p:cNvPr>
          <p:cNvSpPr/>
          <p:nvPr/>
        </p:nvSpPr>
        <p:spPr>
          <a:xfrm>
            <a:off x="3448961" y="502006"/>
            <a:ext cx="5294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Undirected Graph</a:t>
            </a:r>
            <a:endParaRPr lang="en-US" sz="54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5C41AC3-D737-F08B-C4AF-6698B75E8179}"/>
              </a:ext>
            </a:extLst>
          </p:cNvPr>
          <p:cNvSpPr txBox="1"/>
          <p:nvPr/>
        </p:nvSpPr>
        <p:spPr>
          <a:xfrm>
            <a:off x="2488984" y="1870145"/>
            <a:ext cx="72140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Undirected Graph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disebut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juga graph yang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berarah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yaitu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graph yang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ditentukan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arahnya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antara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sepasang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vertex yang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disatukan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oleh edge.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Sehingga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apabila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terdapat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vertex (A) dan (B) yang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berhubungan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edge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dipresentasikan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(A,B) dan (B,A).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a) Undirected graph and b) directed graph | Download Scientific Diagram">
            <a:extLst>
              <a:ext uri="{FF2B5EF4-FFF2-40B4-BE49-F238E27FC236}">
                <a16:creationId xmlns:a16="http://schemas.microsoft.com/office/drawing/2014/main" xmlns="" id="{02091887-AD9A-6BB4-E01C-EEF14A99B1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91"/>
          <a:stretch/>
        </p:blipFill>
        <p:spPr bwMode="auto">
          <a:xfrm>
            <a:off x="4959583" y="3946170"/>
            <a:ext cx="2272833" cy="240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63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EFBCCC1-A51A-32F9-6224-61B9E8C8D560}"/>
              </a:ext>
            </a:extLst>
          </p:cNvPr>
          <p:cNvSpPr/>
          <p:nvPr/>
        </p:nvSpPr>
        <p:spPr>
          <a:xfrm>
            <a:off x="1" y="0"/>
            <a:ext cx="30390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err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Kategori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Graph</a:t>
            </a:r>
            <a:endParaRPr lang="en-US" sz="36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085A14A-97A3-1FE6-7B7C-4DB8629F53DB}"/>
              </a:ext>
            </a:extLst>
          </p:cNvPr>
          <p:cNvSpPr/>
          <p:nvPr/>
        </p:nvSpPr>
        <p:spPr>
          <a:xfrm>
            <a:off x="3828872" y="502006"/>
            <a:ext cx="45342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Directed Graph</a:t>
            </a:r>
            <a:endParaRPr lang="en-US" sz="54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5C41AC3-D737-F08B-C4AF-6698B75E8179}"/>
              </a:ext>
            </a:extLst>
          </p:cNvPr>
          <p:cNvSpPr txBox="1"/>
          <p:nvPr/>
        </p:nvSpPr>
        <p:spPr>
          <a:xfrm>
            <a:off x="2488983" y="1870145"/>
            <a:ext cx="72140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</a:rPr>
              <a:t>D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irected Graph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disebut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juga graph yang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berarah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yaitu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graph 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</a:rPr>
              <a:t>yang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terhubung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antara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pasangan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</a:rPr>
              <a:t> vertex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dengan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</a:rPr>
              <a:t> edge yang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telah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diarahkan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Sehingga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apabila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terdapat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vertex (A) dan (B) yang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berhubungan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edge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dipresentasikan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hanya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</a:rPr>
              <a:t>&lt;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A,B&gt;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atau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</a:rPr>
              <a:t>&lt;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B,A&gt;.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a) Undirected graph and b) directed graph | Download Scientific Diagram">
            <a:extLst>
              <a:ext uri="{FF2B5EF4-FFF2-40B4-BE49-F238E27FC236}">
                <a16:creationId xmlns:a16="http://schemas.microsoft.com/office/drawing/2014/main" xmlns="" id="{02091887-AD9A-6BB4-E01C-EEF14A99B1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2" r="-387"/>
          <a:stretch/>
        </p:blipFill>
        <p:spPr bwMode="auto">
          <a:xfrm>
            <a:off x="5163671" y="3946170"/>
            <a:ext cx="2068744" cy="240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1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EFBCCC1-A51A-32F9-6224-61B9E8C8D560}"/>
              </a:ext>
            </a:extLst>
          </p:cNvPr>
          <p:cNvSpPr/>
          <p:nvPr/>
        </p:nvSpPr>
        <p:spPr>
          <a:xfrm>
            <a:off x="1" y="0"/>
            <a:ext cx="30390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err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Kategori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Graph</a:t>
            </a:r>
            <a:endParaRPr lang="en-US" sz="36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085A14A-97A3-1FE6-7B7C-4DB8629F53DB}"/>
              </a:ext>
            </a:extLst>
          </p:cNvPr>
          <p:cNvSpPr/>
          <p:nvPr/>
        </p:nvSpPr>
        <p:spPr>
          <a:xfrm>
            <a:off x="3662607" y="502006"/>
            <a:ext cx="48667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Weighted Graph</a:t>
            </a:r>
            <a:endParaRPr lang="en-US" sz="54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5C41AC3-D737-F08B-C4AF-6698B75E8179}"/>
              </a:ext>
            </a:extLst>
          </p:cNvPr>
          <p:cNvSpPr txBox="1"/>
          <p:nvPr/>
        </p:nvSpPr>
        <p:spPr>
          <a:xfrm>
            <a:off x="2488983" y="2024033"/>
            <a:ext cx="72140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Weighted Graph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disebut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juga graph yang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berbobot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yaitu</a:t>
            </a:r>
            <a:r>
              <a:rPr lang="en-ID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graph 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</a:rPr>
              <a:t>yang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terdapat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nilai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</a:rPr>
              <a:t> pada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setiap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</a:rPr>
              <a:t> edge – edge yang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terhubung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</a:rPr>
              <a:t> oleh vertex pada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sebuah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</a:rPr>
              <a:t> graph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berarah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maupun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tidak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berarah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a) Undirected graph and b) directed graph | Download Scientific Diagram">
            <a:extLst>
              <a:ext uri="{FF2B5EF4-FFF2-40B4-BE49-F238E27FC236}">
                <a16:creationId xmlns:a16="http://schemas.microsoft.com/office/drawing/2014/main" xmlns="" id="{02091887-AD9A-6BB4-E01C-EEF14A99B1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4" r="-386"/>
          <a:stretch/>
        </p:blipFill>
        <p:spPr bwMode="auto">
          <a:xfrm>
            <a:off x="5136776" y="3946170"/>
            <a:ext cx="2095639" cy="240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1611869-3495-2A9F-EF62-FE6E400125CF}"/>
              </a:ext>
            </a:extLst>
          </p:cNvPr>
          <p:cNvSpPr txBox="1"/>
          <p:nvPr/>
        </p:nvSpPr>
        <p:spPr>
          <a:xfrm>
            <a:off x="5136776" y="4486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77F527F-29DC-146C-205B-DDA6904116BB}"/>
              </a:ext>
            </a:extLst>
          </p:cNvPr>
          <p:cNvSpPr txBox="1"/>
          <p:nvPr/>
        </p:nvSpPr>
        <p:spPr>
          <a:xfrm>
            <a:off x="5638799" y="4671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3DB1D65-5348-BC3B-F097-3050C73C03C3}"/>
              </a:ext>
            </a:extLst>
          </p:cNvPr>
          <p:cNvSpPr txBox="1"/>
          <p:nvPr/>
        </p:nvSpPr>
        <p:spPr>
          <a:xfrm>
            <a:off x="5287619" y="53966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D778FE6-8FF6-04D5-F460-D801688310CE}"/>
              </a:ext>
            </a:extLst>
          </p:cNvPr>
          <p:cNvSpPr txBox="1"/>
          <p:nvPr/>
        </p:nvSpPr>
        <p:spPr>
          <a:xfrm>
            <a:off x="6890388" y="5252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F12166-1155-619C-7460-F99456E38129}"/>
              </a:ext>
            </a:extLst>
          </p:cNvPr>
          <p:cNvSpPr txBox="1"/>
          <p:nvPr/>
        </p:nvSpPr>
        <p:spPr>
          <a:xfrm>
            <a:off x="6291665" y="43558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F2DFCA0-C96A-8BBE-3FDC-7F641D89BA5E}"/>
              </a:ext>
            </a:extLst>
          </p:cNvPr>
          <p:cNvSpPr txBox="1"/>
          <p:nvPr/>
        </p:nvSpPr>
        <p:spPr>
          <a:xfrm>
            <a:off x="5823080" y="5211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D619E82-8822-2227-FF6A-40ECC7F6651A}"/>
              </a:ext>
            </a:extLst>
          </p:cNvPr>
          <p:cNvSpPr txBox="1"/>
          <p:nvPr/>
        </p:nvSpPr>
        <p:spPr>
          <a:xfrm>
            <a:off x="6929172" y="4414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51F6143-BDC4-4F43-B5BD-1E416FFA6874}"/>
              </a:ext>
            </a:extLst>
          </p:cNvPr>
          <p:cNvSpPr txBox="1"/>
          <p:nvPr/>
        </p:nvSpPr>
        <p:spPr>
          <a:xfrm>
            <a:off x="6227588" y="54907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4885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1EBC57D-D8D3-29EB-92C1-E36E372EA0FC}"/>
              </a:ext>
            </a:extLst>
          </p:cNvPr>
          <p:cNvSpPr/>
          <p:nvPr/>
        </p:nvSpPr>
        <p:spPr>
          <a:xfrm>
            <a:off x="2001839" y="502006"/>
            <a:ext cx="81883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Implementasi</a:t>
            </a:r>
            <a:r>
              <a:rPr lang="en-US" sz="54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Array </a:t>
            </a:r>
            <a:r>
              <a:rPr lang="en-US" sz="5400" b="1" dirty="0" err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Matriks</a:t>
            </a:r>
            <a:endParaRPr lang="en-US" sz="54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04A5130-8397-60B6-A2A3-8AFB0DCFEB3D}"/>
              </a:ext>
            </a:extLst>
          </p:cNvPr>
          <p:cNvSpPr txBox="1"/>
          <p:nvPr/>
        </p:nvSpPr>
        <p:spPr>
          <a:xfrm>
            <a:off x="2488985" y="2225739"/>
            <a:ext cx="72140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Implementasi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pada graph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array 2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dimensi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matriks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Pada Undirect &amp; Direct Graph 0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berarti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tidak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ada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relasi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edge,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sedangkan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nilai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1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ada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relasi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edge.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Sedangkan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pada Weighted Graph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nilainya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diisi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nilai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beban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edge </a:t>
            </a:r>
            <a:r>
              <a:rPr lang="en-ID" sz="2000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nya</a:t>
            </a:r>
            <a:r>
              <a:rPr lang="en-ID" sz="20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732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6F978A3-92BF-AE54-CF86-69C3340FAA79}"/>
              </a:ext>
            </a:extLst>
          </p:cNvPr>
          <p:cNvSpPr/>
          <p:nvPr/>
        </p:nvSpPr>
        <p:spPr>
          <a:xfrm>
            <a:off x="2270433" y="179277"/>
            <a:ext cx="76511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Matriks</a:t>
            </a:r>
            <a:r>
              <a:rPr lang="en-US" sz="54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Undirected Graph</a:t>
            </a:r>
            <a:endParaRPr lang="en-US" sz="54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2" descr="a) Undirected graph and b) directed graph | Download Scientific Diagram">
            <a:extLst>
              <a:ext uri="{FF2B5EF4-FFF2-40B4-BE49-F238E27FC236}">
                <a16:creationId xmlns:a16="http://schemas.microsoft.com/office/drawing/2014/main" xmlns="" id="{F03C70E2-69AC-B895-594E-E2C0FD7F91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91"/>
          <a:stretch/>
        </p:blipFill>
        <p:spPr bwMode="auto">
          <a:xfrm>
            <a:off x="1436452" y="2372865"/>
            <a:ext cx="2272833" cy="240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201E11A-95FA-0893-4E41-5AB7EF09B1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89"/>
          <a:stretch/>
        </p:blipFill>
        <p:spPr>
          <a:xfrm>
            <a:off x="6902222" y="1491153"/>
            <a:ext cx="4408236" cy="387569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71E0EEC1-CED8-4F79-B2EA-04ED1D5ABF5B}"/>
              </a:ext>
            </a:extLst>
          </p:cNvPr>
          <p:cNvSpPr/>
          <p:nvPr/>
        </p:nvSpPr>
        <p:spPr>
          <a:xfrm>
            <a:off x="4297224" y="3045759"/>
            <a:ext cx="2017059" cy="766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975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321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Raihan Alifya</dc:creator>
  <cp:lastModifiedBy>Microsoft account</cp:lastModifiedBy>
  <cp:revision>8</cp:revision>
  <dcterms:created xsi:type="dcterms:W3CDTF">2022-05-12T19:58:55Z</dcterms:created>
  <dcterms:modified xsi:type="dcterms:W3CDTF">2022-05-13T09:36:19Z</dcterms:modified>
</cp:coreProperties>
</file>