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7" r:id="rId15"/>
    <p:sldId id="346" r:id="rId16"/>
    <p:sldId id="348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349" r:id="rId33"/>
    <p:sldId id="351" r:id="rId34"/>
    <p:sldId id="350" r:id="rId35"/>
    <p:sldId id="276" r:id="rId36"/>
    <p:sldId id="353" r:id="rId37"/>
    <p:sldId id="354" r:id="rId38"/>
    <p:sldId id="277" r:id="rId39"/>
    <p:sldId id="355" r:id="rId40"/>
    <p:sldId id="356" r:id="rId41"/>
    <p:sldId id="357" r:id="rId42"/>
    <p:sldId id="359" r:id="rId43"/>
    <p:sldId id="360" r:id="rId44"/>
    <p:sldId id="361" r:id="rId45"/>
    <p:sldId id="363" r:id="rId46"/>
    <p:sldId id="364" r:id="rId47"/>
    <p:sldId id="365" r:id="rId48"/>
    <p:sldId id="366" r:id="rId49"/>
    <p:sldId id="367" r:id="rId50"/>
    <p:sldId id="278" r:id="rId51"/>
    <p:sldId id="279" r:id="rId52"/>
    <p:sldId id="280" r:id="rId53"/>
    <p:sldId id="281" r:id="rId54"/>
    <p:sldId id="282" r:id="rId55"/>
    <p:sldId id="369" r:id="rId56"/>
    <p:sldId id="368" r:id="rId57"/>
    <p:sldId id="370" r:id="rId58"/>
    <p:sldId id="371" r:id="rId59"/>
    <p:sldId id="372" r:id="rId60"/>
    <p:sldId id="283" r:id="rId61"/>
    <p:sldId id="374" r:id="rId62"/>
    <p:sldId id="375" r:id="rId63"/>
    <p:sldId id="376" r:id="rId64"/>
    <p:sldId id="377" r:id="rId65"/>
    <p:sldId id="378" r:id="rId66"/>
    <p:sldId id="379" r:id="rId67"/>
    <p:sldId id="381" r:id="rId68"/>
    <p:sldId id="382" r:id="rId69"/>
    <p:sldId id="383" r:id="rId70"/>
    <p:sldId id="384" r:id="rId71"/>
    <p:sldId id="385" r:id="rId72"/>
    <p:sldId id="387" r:id="rId73"/>
    <p:sldId id="386" r:id="rId74"/>
    <p:sldId id="388" r:id="rId75"/>
    <p:sldId id="389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9"/>
    <p:restoredTop sz="91429"/>
  </p:normalViewPr>
  <p:slideViewPr>
    <p:cSldViewPr snapToGrid="0" snapToObjects="1">
      <p:cViewPr varScale="1">
        <p:scale>
          <a:sx n="38" d="100"/>
          <a:sy n="38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5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062D-D385-6A4C-8CD5-B7E69E3E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597FB-B8FF-364F-9B7D-10B5B2AA9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CDB25-44D4-F340-BBC3-28210E44BE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1DD200-FE48-DC45-8F17-8B57F0A7840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999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1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sql/sql_create_index.asp" TargetMode="External"/><Relationship Id="rId3" Type="http://schemas.openxmlformats.org/officeDocument/2006/relationships/hyperlink" Target="https://www.w3schools.com/sql/sql_unique.asp" TargetMode="External"/><Relationship Id="rId7" Type="http://schemas.openxmlformats.org/officeDocument/2006/relationships/hyperlink" Target="https://www.w3schools.com/sql/sql_default.asp" TargetMode="External"/><Relationship Id="rId2" Type="http://schemas.openxmlformats.org/officeDocument/2006/relationships/hyperlink" Target="https://www.w3schools.com/sql/sql_notnu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sql_check.asp" TargetMode="External"/><Relationship Id="rId5" Type="http://schemas.openxmlformats.org/officeDocument/2006/relationships/hyperlink" Target="https://www.w3schools.com/sql/sql_foreignkey.asp" TargetMode="External"/><Relationship Id="rId4" Type="http://schemas.openxmlformats.org/officeDocument/2006/relationships/hyperlink" Target="https://www.w3schools.com/sql/sql_primarykey.asp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5A804-C5B6-450D-BB80-F8A7E31FC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91F6C1-8856-BE41-94E2-A8954CC96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altLang="en-US" sz="4400" b="1" dirty="0"/>
              <a:t>SQL: Data Definition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D8F84-CB84-2C49-80E4-73AA509BD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 dirty="0"/>
              <a:t>TIG 2302</a:t>
            </a:r>
          </a:p>
        </p:txBody>
      </p:sp>
    </p:spTree>
    <p:extLst>
      <p:ext uri="{BB962C8B-B14F-4D97-AF65-F5344CB8AC3E}">
        <p14:creationId xmlns:p14="http://schemas.microsoft.com/office/powerpoint/2010/main" val="2787482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98886-737C-E148-9027-E2995107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History of 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B1EF-F15D-6A45-B963-5149601B2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In late 70s, ORACLE appeared and was probably first commercial RDBMS based on SQL.</a:t>
            </a:r>
          </a:p>
          <a:p>
            <a:r>
              <a:rPr lang="en-US" altLang="en-US" sz="2000" dirty="0"/>
              <a:t>In 1987, ANSI and ISO published an initial standard for SQL.</a:t>
            </a:r>
          </a:p>
          <a:p>
            <a:r>
              <a:rPr lang="en-US" altLang="en-US" sz="2000" dirty="0"/>
              <a:t>In 1989, ISO published an addendum that defined an ‘Integrity Enhancement Feature’. </a:t>
            </a:r>
          </a:p>
          <a:p>
            <a:r>
              <a:rPr lang="en-US" altLang="en-US" sz="2000" dirty="0"/>
              <a:t>In 1992, first major revision to ISO standard occurred, referred to as SQL2 or SQL/92.</a:t>
            </a:r>
          </a:p>
          <a:p>
            <a:r>
              <a:rPr lang="en-US" altLang="en-US" sz="2000" dirty="0"/>
              <a:t>In 1999, SQL:1999 was released with support for object-oriented data management.</a:t>
            </a:r>
          </a:p>
          <a:p>
            <a:r>
              <a:rPr lang="en-GB" altLang="en-US" sz="2000" dirty="0"/>
              <a:t>In late 2003, SQL:2003 was released.</a:t>
            </a:r>
            <a:endParaRPr lang="en-US" alt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920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28ED1-5CE8-824C-8B4A-FA3F85A2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Importance of 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C31D-FEA1-AB4E-A9B8-568D4F8FD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SQL has become part of application architectures such as IBM’s Systems Application Architecture.</a:t>
            </a:r>
          </a:p>
          <a:p>
            <a:r>
              <a:rPr lang="en-US" altLang="en-US" sz="2000" dirty="0"/>
              <a:t>It is strategic choice of many large and influential organizations (e.g. X/OPEN). </a:t>
            </a:r>
          </a:p>
          <a:p>
            <a:r>
              <a:rPr lang="en-US" altLang="en-US" sz="2000" dirty="0"/>
              <a:t>SQL is Federal Information Processing Standard (FIPS) to which conformance is required for all sales of databases to American Government.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899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B2BA1-DEB7-D747-A512-389E0005F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Importance of 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3701F-8178-EF4C-9D08-E3F3E13B5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US" altLang="en-US" sz="2200" dirty="0"/>
              <a:t>SQL is used in other standards and even influences development of other standards as a definitional tool. Examples include:</a:t>
            </a:r>
          </a:p>
          <a:p>
            <a:endParaRPr lang="en-US" altLang="en-US" sz="2200" dirty="0"/>
          </a:p>
          <a:p>
            <a:pPr lvl="1"/>
            <a:r>
              <a:rPr lang="en-US" altLang="en-US" sz="2200" dirty="0"/>
              <a:t>ISO’s Information Resource Directory System (IRDS) Standard</a:t>
            </a:r>
          </a:p>
          <a:p>
            <a:pPr lvl="1"/>
            <a:r>
              <a:rPr lang="en-US" altLang="en-US" sz="2200" dirty="0"/>
              <a:t>Remote Data Access (RDA) Standard. </a:t>
            </a:r>
          </a:p>
          <a:p>
            <a:endParaRPr lang="en-US" sz="22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847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CC8B6-C4B3-444E-AFA6-E40D5E60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Writing SQL 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9DB9-B662-8A48-BEFA-5BF40C085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SQL statement consists of </a:t>
            </a:r>
            <a:r>
              <a:rPr lang="en-US" altLang="en-US" sz="2000" i="1" dirty="0"/>
              <a:t>reserved words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user-defined words</a:t>
            </a:r>
            <a:r>
              <a:rPr lang="en-US" altLang="en-US" sz="2000" dirty="0"/>
              <a:t>.</a:t>
            </a:r>
          </a:p>
          <a:p>
            <a:endParaRPr lang="en-US" altLang="en-US" sz="2000" dirty="0"/>
          </a:p>
          <a:p>
            <a:pPr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en-US" sz="2000" dirty="0"/>
              <a:t>Reserved words are a fixed part of SQL and must be spelt exactly as required and cannot be split across lines. </a:t>
            </a:r>
          </a:p>
          <a:p>
            <a:pPr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en-US" sz="2000" dirty="0"/>
              <a:t>User-defined words are made up by user and represent names of various database objects such as relations, columns, views.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014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CC8B6-C4B3-444E-AFA6-E40D5E60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Writing SQL 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9DB9-B662-8A48-BEFA-5BF40C085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US" altLang="en-US" sz="2200" dirty="0"/>
              <a:t>Most components of an SQL statement are </a:t>
            </a:r>
            <a:r>
              <a:rPr lang="en-US" altLang="en-US" sz="2200" i="1" dirty="0"/>
              <a:t>case insensitive</a:t>
            </a:r>
            <a:r>
              <a:rPr lang="en-US" altLang="en-US" sz="2200" dirty="0"/>
              <a:t>, except for literal character data.</a:t>
            </a:r>
          </a:p>
          <a:p>
            <a:r>
              <a:rPr lang="en-US" altLang="en-US" sz="2200" dirty="0"/>
              <a:t>More readable with indentation and lineation: </a:t>
            </a:r>
          </a:p>
          <a:p>
            <a:pPr lvl="1"/>
            <a:r>
              <a:rPr lang="en-US" altLang="en-US" sz="2200" dirty="0"/>
              <a:t>Each clause should begin on a new line.</a:t>
            </a:r>
          </a:p>
          <a:p>
            <a:pPr lvl="1"/>
            <a:r>
              <a:rPr lang="en-US" altLang="en-US" sz="2200" dirty="0"/>
              <a:t>Start of a clause should line up with start of other clauses.</a:t>
            </a:r>
          </a:p>
          <a:p>
            <a:pPr lvl="1"/>
            <a:r>
              <a:rPr lang="en-US" altLang="en-US" sz="2200" dirty="0"/>
              <a:t>If clause has several parts, should each appear on a separate line and be indented under start of clause.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3554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CC8B6-C4B3-444E-AFA6-E40D5E60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Writing SQL 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9DB9-B662-8A48-BEFA-5BF40C085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US" altLang="en-US" sz="2200" dirty="0"/>
              <a:t>Use extended form of BNF notation:</a:t>
            </a:r>
          </a:p>
          <a:p>
            <a:endParaRPr lang="en-US" altLang="en-US" sz="2200" dirty="0"/>
          </a:p>
          <a:p>
            <a:pPr>
              <a:buNone/>
            </a:pPr>
            <a:r>
              <a:rPr lang="en-US" altLang="en-US" sz="2200" dirty="0"/>
              <a:t>	- Upper-case letters represent reserved words.</a:t>
            </a:r>
          </a:p>
          <a:p>
            <a:pPr>
              <a:buNone/>
            </a:pPr>
            <a:r>
              <a:rPr lang="en-US" altLang="en-US" sz="2200" dirty="0"/>
              <a:t>	- Lower-case letters represent user-defined words.</a:t>
            </a:r>
          </a:p>
          <a:p>
            <a:pPr>
              <a:buNone/>
            </a:pPr>
            <a:r>
              <a:rPr lang="en-US" altLang="en-US" sz="2200" dirty="0"/>
              <a:t>	- | indicates a </a:t>
            </a:r>
            <a:r>
              <a:rPr lang="en-US" altLang="en-US" sz="2200" i="1" dirty="0"/>
              <a:t>choice</a:t>
            </a:r>
            <a:r>
              <a:rPr lang="en-US" altLang="en-US" sz="2200" dirty="0"/>
              <a:t> among alternatives.</a:t>
            </a:r>
          </a:p>
          <a:p>
            <a:pPr>
              <a:buNone/>
            </a:pPr>
            <a:r>
              <a:rPr lang="en-US" altLang="en-US" sz="2200" dirty="0"/>
              <a:t>	- Curly braces indicate a </a:t>
            </a:r>
            <a:r>
              <a:rPr lang="en-US" altLang="en-US" sz="2200" i="1" dirty="0"/>
              <a:t>required element</a:t>
            </a:r>
            <a:r>
              <a:rPr lang="en-US" altLang="en-US" sz="2200" dirty="0"/>
              <a:t>.</a:t>
            </a:r>
          </a:p>
          <a:p>
            <a:pPr>
              <a:buNone/>
            </a:pPr>
            <a:r>
              <a:rPr lang="en-US" altLang="en-US" sz="2200" dirty="0"/>
              <a:t>	- Square brackets indicate an </a:t>
            </a:r>
            <a:r>
              <a:rPr lang="en-US" altLang="en-US" sz="2200" i="1" dirty="0"/>
              <a:t>optional element</a:t>
            </a:r>
            <a:r>
              <a:rPr lang="en-US" altLang="en-US" sz="2200" dirty="0"/>
              <a:t>.</a:t>
            </a:r>
          </a:p>
          <a:p>
            <a:pPr>
              <a:buNone/>
            </a:pPr>
            <a:r>
              <a:rPr lang="en-US" altLang="en-US" sz="2200" dirty="0"/>
              <a:t>	- … indicates </a:t>
            </a:r>
            <a:r>
              <a:rPr lang="en-US" altLang="en-US" sz="2200" i="1" dirty="0"/>
              <a:t>optional repetition</a:t>
            </a:r>
            <a:r>
              <a:rPr lang="en-US" altLang="en-US" sz="2200" dirty="0"/>
              <a:t> (0 or more). </a:t>
            </a:r>
          </a:p>
        </p:txBody>
      </p:sp>
    </p:spTree>
    <p:extLst>
      <p:ext uri="{BB962C8B-B14F-4D97-AF65-F5344CB8AC3E}">
        <p14:creationId xmlns:p14="http://schemas.microsoft.com/office/powerpoint/2010/main" val="396727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0F0C1-189F-E049-B643-C2CC1A9A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Literals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D3136-2DDD-F244-98A1-E54590270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Literals are constants used in SQL statements.</a:t>
            </a:r>
          </a:p>
          <a:p>
            <a:endParaRPr lang="en-US" altLang="en-US" sz="2000" dirty="0"/>
          </a:p>
          <a:p>
            <a:r>
              <a:rPr lang="en-US" altLang="en-US" sz="2000" dirty="0"/>
              <a:t>All non-numeric literals must be enclosed in single quotes (e.g. ‘London’).</a:t>
            </a:r>
          </a:p>
          <a:p>
            <a:endParaRPr lang="en-US" altLang="en-US" sz="2000" dirty="0"/>
          </a:p>
          <a:p>
            <a:r>
              <a:rPr lang="en-US" altLang="en-US" sz="2000" dirty="0"/>
              <a:t>All numeric literals must not be enclosed in quotes (e.g. 650.00).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722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6F0A-3075-E449-97BB-C529AD1CF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/>
              <a:t>ISO SQL Data Types</a:t>
            </a:r>
            <a:endParaRPr lang="en-US" dirty="0"/>
          </a:p>
        </p:txBody>
      </p:sp>
      <p:pic>
        <p:nvPicPr>
          <p:cNvPr id="4" name="Picture 5" descr="DS3-Table 06-01">
            <a:extLst>
              <a:ext uri="{FF2B5EF4-FFF2-40B4-BE49-F238E27FC236}">
                <a16:creationId xmlns:a16="http://schemas.microsoft.com/office/drawing/2014/main" id="{5A4583C4-92B1-7D42-A4E5-E515C89678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3"/>
          <a:stretch/>
        </p:blipFill>
        <p:spPr bwMode="auto">
          <a:xfrm>
            <a:off x="1063292" y="2425700"/>
            <a:ext cx="9909508" cy="338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893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C4D6E-4F72-784A-A04A-D8DC9A98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Integrity Enhancement Feature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23005-562C-2D4B-BE4E-86246719D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Consider five types of integrity constraints:</a:t>
            </a:r>
          </a:p>
          <a:p>
            <a:endParaRPr lang="en-US" altLang="en-US" sz="2000" dirty="0"/>
          </a:p>
          <a:p>
            <a:pPr lvl="1"/>
            <a:r>
              <a:rPr lang="en-US" altLang="en-US" sz="2000" dirty="0"/>
              <a:t>required data</a:t>
            </a:r>
          </a:p>
          <a:p>
            <a:pPr lvl="1"/>
            <a:r>
              <a:rPr lang="en-US" altLang="en-US" sz="2000" dirty="0"/>
              <a:t>domain constraints</a:t>
            </a:r>
          </a:p>
          <a:p>
            <a:pPr lvl="1"/>
            <a:r>
              <a:rPr lang="en-US" altLang="en-US" sz="2000" dirty="0"/>
              <a:t>entity integrity</a:t>
            </a:r>
          </a:p>
          <a:p>
            <a:pPr lvl="1"/>
            <a:r>
              <a:rPr lang="en-US" altLang="en-US" sz="2000" dirty="0"/>
              <a:t>referential integrity</a:t>
            </a:r>
          </a:p>
          <a:p>
            <a:pPr lvl="1"/>
            <a:r>
              <a:rPr lang="en-US" altLang="en-US" sz="2000" dirty="0"/>
              <a:t>general constraints.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451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BA1F9-6858-5746-BEE2-9DC99F24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Integrity Enhancement Feature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FE3D7-B311-3143-A530-29B8EC07F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000" u="sng" dirty="0"/>
              <a:t>Required Data</a:t>
            </a:r>
          </a:p>
          <a:p>
            <a:pPr lvl="1">
              <a:buFontTx/>
              <a:buNone/>
            </a:pPr>
            <a:r>
              <a:rPr lang="en-US" altLang="en-US" sz="2000" dirty="0"/>
              <a:t>	position	VARCHAR(10)	NOT NULL</a:t>
            </a:r>
          </a:p>
          <a:p>
            <a:pPr lvl="1">
              <a:buFontTx/>
              <a:buNone/>
            </a:pPr>
            <a:endParaRPr lang="en-US" altLang="en-US" sz="2000" dirty="0"/>
          </a:p>
          <a:p>
            <a:pPr>
              <a:buFont typeface="Monotype Sorts" pitchFamily="2" charset="2"/>
              <a:buNone/>
            </a:pPr>
            <a:r>
              <a:rPr lang="en-US" altLang="en-US" sz="2000" u="sng" dirty="0"/>
              <a:t>Domain Constraints</a:t>
            </a:r>
            <a:endParaRPr lang="en-US" altLang="en-US" sz="2000" dirty="0"/>
          </a:p>
          <a:p>
            <a:pPr lvl="1">
              <a:buFontTx/>
              <a:buNone/>
            </a:pPr>
            <a:r>
              <a:rPr lang="en-US" altLang="en-US" sz="2000" dirty="0"/>
              <a:t>(a) </a:t>
            </a:r>
            <a:r>
              <a:rPr lang="en-US" altLang="en-US" sz="2000" u="sng" dirty="0"/>
              <a:t>CHECK</a:t>
            </a:r>
            <a:endParaRPr lang="en-US" altLang="en-US" sz="2000" dirty="0"/>
          </a:p>
          <a:p>
            <a:pPr lvl="1">
              <a:buFontTx/>
              <a:buNone/>
            </a:pPr>
            <a:r>
              <a:rPr lang="en-US" altLang="en-US" sz="2000" dirty="0"/>
              <a:t>	sex	CHAR	NOT NULL 	</a:t>
            </a:r>
          </a:p>
          <a:p>
            <a:pPr lvl="1">
              <a:buFontTx/>
              <a:buNone/>
            </a:pPr>
            <a:r>
              <a:rPr lang="en-US" altLang="en-US" sz="2000" dirty="0"/>
              <a:t>			CHECK (sex IN (‘M’, ‘F’))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16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E5E4A-58FB-AC43-85E7-DFEE383E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6339A-5E54-5B42-A8B3-A82AD9222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Purpose and importance of SQL.</a:t>
            </a:r>
          </a:p>
          <a:p>
            <a:r>
              <a:rPr lang="en-US" sz="2000" dirty="0"/>
              <a:t>Data types supported by SQL standard.</a:t>
            </a:r>
          </a:p>
          <a:p>
            <a:r>
              <a:rPr lang="en-US" sz="2000" dirty="0"/>
              <a:t>Purpose of integrity enhancement feature of SQL.</a:t>
            </a:r>
          </a:p>
          <a:p>
            <a:r>
              <a:rPr lang="en-US" sz="2000" dirty="0"/>
              <a:t>How to define integrity constraints using SQL.</a:t>
            </a:r>
          </a:p>
          <a:p>
            <a:r>
              <a:rPr lang="en-US" sz="2000" dirty="0"/>
              <a:t>How to use the integrity enhancement feature in the CREATE and ALTER TABLE statements.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alt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517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37CF-06D4-2E4C-8C27-DCC477B3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Integrity Enhancement Feature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D612-CB0E-B743-AE34-4BCE0C58C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pPr marL="765175" lvl="1" indent="-487363">
              <a:buFontTx/>
              <a:buNone/>
            </a:pPr>
            <a:r>
              <a:rPr lang="en-US" altLang="en-US" sz="2000" dirty="0"/>
              <a:t>b) </a:t>
            </a:r>
            <a:r>
              <a:rPr lang="en-US" altLang="en-US" sz="2000" u="sng" dirty="0"/>
              <a:t>CREATE DOMAIN</a:t>
            </a:r>
            <a:endParaRPr lang="en-US" altLang="en-US" sz="2000" dirty="0"/>
          </a:p>
          <a:p>
            <a:pPr marL="1184275" lvl="2">
              <a:buFontTx/>
              <a:buNone/>
            </a:pPr>
            <a:r>
              <a:rPr lang="en-US" altLang="en-US" dirty="0"/>
              <a:t>CREATE DOMAIN DomainName [AS] </a:t>
            </a:r>
            <a:r>
              <a:rPr lang="en-US" altLang="en-US" dirty="0" err="1"/>
              <a:t>dataType</a:t>
            </a:r>
            <a:endParaRPr lang="en-US" altLang="en-US" dirty="0"/>
          </a:p>
          <a:p>
            <a:pPr marL="1184275" lvl="2">
              <a:buFontTx/>
              <a:buNone/>
            </a:pPr>
            <a:r>
              <a:rPr lang="en-US" altLang="en-US" dirty="0"/>
              <a:t>[DEFAULT </a:t>
            </a:r>
            <a:r>
              <a:rPr lang="en-US" altLang="en-US" dirty="0" err="1"/>
              <a:t>defaultOption</a:t>
            </a:r>
            <a:r>
              <a:rPr lang="en-US" altLang="en-US" dirty="0"/>
              <a:t>]</a:t>
            </a:r>
          </a:p>
          <a:p>
            <a:pPr marL="1184275" lvl="2">
              <a:buFontTx/>
              <a:buNone/>
            </a:pPr>
            <a:r>
              <a:rPr lang="en-US" altLang="en-US" dirty="0"/>
              <a:t>[CHECK (</a:t>
            </a:r>
            <a:r>
              <a:rPr lang="en-US" altLang="en-US" dirty="0" err="1"/>
              <a:t>searchCondition</a:t>
            </a:r>
            <a:r>
              <a:rPr lang="en-US" altLang="en-US" dirty="0"/>
              <a:t>)]</a:t>
            </a:r>
          </a:p>
          <a:p>
            <a:pPr marL="87313" indent="-87313">
              <a:buFont typeface="Monotype Sorts" pitchFamily="2" charset="2"/>
              <a:buNone/>
            </a:pPr>
            <a:endParaRPr lang="en-US" altLang="en-US" sz="2000" dirty="0"/>
          </a:p>
          <a:p>
            <a:pPr marL="87313" indent="-87313">
              <a:buFont typeface="Monotype Sorts" pitchFamily="2" charset="2"/>
              <a:buNone/>
            </a:pPr>
            <a:r>
              <a:rPr lang="en-US" altLang="en-US" sz="2000" dirty="0"/>
              <a:t>	  For example:</a:t>
            </a:r>
          </a:p>
          <a:p>
            <a:pPr marL="765175" lvl="1" indent="-487363">
              <a:buFontTx/>
              <a:buNone/>
            </a:pPr>
            <a:endParaRPr lang="en-US" altLang="en-US" sz="2000" dirty="0"/>
          </a:p>
          <a:p>
            <a:pPr marL="765175" lvl="1" indent="-487363">
              <a:buFontTx/>
              <a:buNone/>
            </a:pPr>
            <a:r>
              <a:rPr lang="en-US" altLang="en-US" sz="2000" dirty="0"/>
              <a:t>		CREATE DOMAIN </a:t>
            </a:r>
            <a:r>
              <a:rPr lang="en-US" altLang="en-US" sz="2000" dirty="0" err="1"/>
              <a:t>SexType</a:t>
            </a:r>
            <a:r>
              <a:rPr lang="en-US" altLang="en-US" sz="2000" dirty="0"/>
              <a:t> AS CHAR</a:t>
            </a:r>
          </a:p>
          <a:p>
            <a:pPr marL="765175" lvl="1" indent="-487363">
              <a:buFontTx/>
              <a:buNone/>
            </a:pPr>
            <a:r>
              <a:rPr lang="en-US" altLang="en-US" sz="2000" dirty="0"/>
              <a:t>			CHECK (VALUE IN (‘M’, ‘F’));</a:t>
            </a:r>
          </a:p>
          <a:p>
            <a:pPr marL="765175" lvl="1" indent="-487363">
              <a:buFontTx/>
              <a:buNone/>
            </a:pPr>
            <a:r>
              <a:rPr lang="en-US" altLang="en-US" sz="2000" dirty="0"/>
              <a:t>		sex	</a:t>
            </a:r>
            <a:r>
              <a:rPr lang="en-US" altLang="en-US" sz="2000" dirty="0" err="1"/>
              <a:t>SexType</a:t>
            </a:r>
            <a:r>
              <a:rPr lang="en-US" altLang="en-US" sz="2000" dirty="0"/>
              <a:t>	NOT NULL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034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1B985-6DAE-EB46-BE69-DA75163A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Integrity Enhancement Feature</a:t>
            </a:r>
            <a:r>
              <a:rPr lang="en-US" altLang="en-US" i="1" dirty="0"/>
              <a:t> 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42DC-2E84-FE47-A680-763133A61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i="1" dirty="0" err="1"/>
              <a:t>searchCondition</a:t>
            </a:r>
            <a:r>
              <a:rPr lang="en-US" altLang="en-US" dirty="0"/>
              <a:t> can involve a table lookup:</a:t>
            </a:r>
          </a:p>
          <a:p>
            <a:pPr lvl="1" algn="just">
              <a:lnSpc>
                <a:spcPct val="30000"/>
              </a:lnSpc>
            </a:pPr>
            <a:endParaRPr lang="en-US" altLang="en-US" dirty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en-US" dirty="0"/>
              <a:t>	CREATE DOMAIN </a:t>
            </a:r>
            <a:r>
              <a:rPr lang="en-US" altLang="en-US" dirty="0" err="1"/>
              <a:t>BranchNo</a:t>
            </a:r>
            <a:r>
              <a:rPr lang="en-US" altLang="en-US" dirty="0"/>
              <a:t> AS CHAR(4)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en-US" dirty="0"/>
              <a:t>	CHECK (VALUE IN (SELECT </a:t>
            </a:r>
            <a:r>
              <a:rPr lang="en-US" altLang="en-US" dirty="0" err="1"/>
              <a:t>branchNo</a:t>
            </a:r>
            <a:r>
              <a:rPr lang="en-US" altLang="en-US" dirty="0"/>
              <a:t>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en-US" dirty="0"/>
              <a:t>				         FROM Branch));</a:t>
            </a:r>
          </a:p>
          <a:p>
            <a:pPr algn="just">
              <a:lnSpc>
                <a:spcPct val="20000"/>
              </a:lnSpc>
              <a:buFont typeface="Monotype Sorts" pitchFamily="2" charset="2"/>
              <a:buNone/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r>
              <a:rPr lang="en-US" altLang="en-US" dirty="0"/>
              <a:t>Domains can be removed using DROP DOMAIN:</a:t>
            </a:r>
          </a:p>
          <a:p>
            <a:pPr lvl="1" algn="just">
              <a:lnSpc>
                <a:spcPct val="30000"/>
              </a:lnSpc>
            </a:pPr>
            <a:endParaRPr lang="en-US" altLang="en-US" dirty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en-US" dirty="0"/>
              <a:t>	DROP DOMAIN DomainName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en-US" dirty="0"/>
              <a:t>		[RESTRICT | CASCADE]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064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11DEB-F943-DC4E-97B3-DF16989C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IEF - Entity Integrity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D7F0-8373-664D-9781-A25A573A2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Primary key of a table must contain a unique, non-null value for each row.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ISO standard supports PRIMARY KEY clause in CREATE and ALTER TABLE statements:</a:t>
            </a:r>
          </a:p>
          <a:p>
            <a:pPr lvl="1" algn="just">
              <a:lnSpc>
                <a:spcPct val="0"/>
              </a:lnSpc>
            </a:pPr>
            <a:endParaRPr lang="en-US" altLang="en-US" dirty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en-US" dirty="0"/>
              <a:t>	PRIMARY KEY(</a:t>
            </a:r>
            <a:r>
              <a:rPr lang="en-US" altLang="en-US" dirty="0" err="1"/>
              <a:t>staffNo</a:t>
            </a:r>
            <a:r>
              <a:rPr lang="en-US" altLang="en-US" dirty="0"/>
              <a:t>)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en-US" dirty="0"/>
              <a:t>	PRIMARY KEY(</a:t>
            </a:r>
            <a:r>
              <a:rPr lang="en-US" altLang="en-US" dirty="0" err="1"/>
              <a:t>clientNo</a:t>
            </a:r>
            <a:r>
              <a:rPr lang="en-US" altLang="en-US" dirty="0"/>
              <a:t>, </a:t>
            </a:r>
            <a:r>
              <a:rPr lang="en-US" altLang="en-US" dirty="0" err="1"/>
              <a:t>propertyNo</a:t>
            </a:r>
            <a:r>
              <a:rPr lang="en-US" altLang="en-US" dirty="0"/>
              <a:t>)</a:t>
            </a:r>
          </a:p>
          <a:p>
            <a:pPr lvl="1" algn="just">
              <a:lnSpc>
                <a:spcPct val="0"/>
              </a:lnSpc>
              <a:buFontTx/>
              <a:buNone/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r>
              <a:rPr lang="en-US" altLang="en-US" dirty="0"/>
              <a:t>Can only have one PRIMARY KEY clause per table. Can still ensure uniqueness for alternate keys using UNIQUE:</a:t>
            </a:r>
          </a:p>
          <a:p>
            <a:pPr lvl="1" algn="just">
              <a:lnSpc>
                <a:spcPct val="0"/>
              </a:lnSpc>
            </a:pPr>
            <a:endParaRPr lang="en-US" altLang="en-US" dirty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en-US" dirty="0"/>
              <a:t>    UNIQUE(</a:t>
            </a:r>
            <a:r>
              <a:rPr lang="en-US" altLang="en-US" dirty="0" err="1"/>
              <a:t>telNo</a:t>
            </a:r>
            <a:r>
              <a:rPr lang="en-US" altLang="en-US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310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867EA-7AE6-B24E-A9BD-870275A0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IEF - Referential Integrity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0F25D-75B9-9348-AD53-3F0D9C874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FK is column or set of columns that links each row in child table containing foreign FK to row of parent table containing matching PK. </a:t>
            </a:r>
          </a:p>
          <a:p>
            <a:r>
              <a:rPr lang="en-US" altLang="en-US" sz="2000" dirty="0"/>
              <a:t>Referential integrity means that, if FK contains a value, that value must refer to existing row in parent table. </a:t>
            </a:r>
          </a:p>
          <a:p>
            <a:r>
              <a:rPr lang="en-US" altLang="en-US" sz="2000" dirty="0"/>
              <a:t>ISO standard supports definition of FKs with FOREIGN KEY clause in CREATE and ALTER TABLE:</a:t>
            </a:r>
          </a:p>
          <a:p>
            <a:pPr lvl="1"/>
            <a:endParaRPr lang="en-US" altLang="en-US" sz="2000" dirty="0"/>
          </a:p>
          <a:p>
            <a:pPr lvl="1">
              <a:buFontTx/>
              <a:buNone/>
            </a:pPr>
            <a:r>
              <a:rPr lang="en-US" altLang="en-US" sz="2000" dirty="0"/>
              <a:t>	FOREIGN KEY(</a:t>
            </a:r>
            <a:r>
              <a:rPr lang="en-US" altLang="en-US" sz="2000" dirty="0" err="1"/>
              <a:t>branchNo</a:t>
            </a:r>
            <a:r>
              <a:rPr lang="en-US" altLang="en-US" sz="2000" dirty="0"/>
              <a:t>) REFERENCES Branch (</a:t>
            </a:r>
            <a:r>
              <a:rPr lang="en-US" altLang="en-US" sz="2000" dirty="0" err="1"/>
              <a:t>branchNo</a:t>
            </a:r>
            <a:r>
              <a:rPr lang="en-US" altLang="en-US" sz="2000" dirty="0"/>
              <a:t>)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30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AE231-EDE2-B745-B61A-2E017D03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IEF - Referential Integrity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B24-C308-7948-925B-8B03BE077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Any INSERT/UPDATE attempting to create FK value in child table without matching CK value in parent is rejected. </a:t>
            </a:r>
          </a:p>
          <a:p>
            <a:r>
              <a:rPr lang="en-US" altLang="en-US" sz="2000" dirty="0"/>
              <a:t>Action taken attempting to update/delete a CK value in parent table with matching rows in child is dependent on </a:t>
            </a:r>
            <a:r>
              <a:rPr lang="en-US" altLang="en-US" sz="2000" u="sng" dirty="0"/>
              <a:t>referential action</a:t>
            </a:r>
            <a:r>
              <a:rPr lang="en-US" altLang="en-US" sz="2000" dirty="0"/>
              <a:t> specified using ON UPDATE and ON DELETE subclauses:</a:t>
            </a:r>
          </a:p>
          <a:p>
            <a:endParaRPr lang="en-US" altLang="en-US" sz="2000" dirty="0"/>
          </a:p>
          <a:p>
            <a:pPr lvl="1"/>
            <a:r>
              <a:rPr lang="en-US" altLang="en-US" sz="2000" dirty="0"/>
              <a:t>CASCADE			-  SET NULL</a:t>
            </a:r>
          </a:p>
          <a:p>
            <a:pPr lvl="1"/>
            <a:r>
              <a:rPr lang="en-US" altLang="en-US" sz="2000" dirty="0"/>
              <a:t>SET DEFAULT			-  NO ACTION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523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1C0DB-BF3A-1A41-A765-28BE06E6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IEF - Referential Integrity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667C1-33B9-7E41-99EB-822FB9127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000" dirty="0"/>
              <a:t>CASCADE : Delete row from parent and delete matching rows in child, and so on in cascading manner.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dirty="0"/>
              <a:t>SET NULL : Delete row from parent and set FK column(s) in child to NULL. Only valid if FK columns are NOT NULL.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dirty="0"/>
              <a:t>SET DEFAULT: Delete row from parent and set each component of FK in child to specified default. Only valid if DEFAULT specified for FK columns.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dirty="0"/>
              <a:t>NO ACTION: Reject delete from parent. Default.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267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B5C53-0A93-154A-A593-4DB2AB87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IEF - Referential Integrity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6B2C-3142-3745-83FA-CB68E96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000" dirty="0"/>
              <a:t>FOREIGN KEY (</a:t>
            </a:r>
            <a:r>
              <a:rPr lang="en-US" altLang="en-US" sz="2000" dirty="0" err="1"/>
              <a:t>staffNo</a:t>
            </a:r>
            <a:r>
              <a:rPr lang="en-US" altLang="en-US" sz="2000" dirty="0"/>
              <a:t>) REFERENCES Staff            ON DELETE SET NULL</a:t>
            </a:r>
          </a:p>
          <a:p>
            <a:pPr lvl="1">
              <a:buFontTx/>
              <a:buNone/>
            </a:pPr>
            <a:endParaRPr lang="en-US" altLang="en-US" sz="2000" dirty="0"/>
          </a:p>
          <a:p>
            <a:pPr>
              <a:buFont typeface="Monotype Sorts" pitchFamily="2" charset="2"/>
              <a:buNone/>
            </a:pPr>
            <a:r>
              <a:rPr lang="en-US" altLang="en-US" sz="2000" dirty="0"/>
              <a:t>FOREIGN KEY (</a:t>
            </a:r>
            <a:r>
              <a:rPr lang="en-US" altLang="en-US" sz="2000" dirty="0" err="1"/>
              <a:t>ownerNo</a:t>
            </a:r>
            <a:r>
              <a:rPr lang="en-US" altLang="en-US" sz="2000" dirty="0"/>
              <a:t>) REFERENCES Owner       ON UPDATE CASCADE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636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EA049-5601-4542-8830-972CC47F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IEF - General Constraints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8C27-1A85-9346-91E8-27C773E7D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Could use CHECK/UNIQUE in CREATE and ALTER TABLE.</a:t>
            </a:r>
          </a:p>
          <a:p>
            <a:r>
              <a:rPr lang="en-US" altLang="en-US" sz="2000" dirty="0"/>
              <a:t>Similar to the CHECK clause, also have:</a:t>
            </a:r>
          </a:p>
          <a:p>
            <a:pPr lvl="1"/>
            <a:endParaRPr lang="en-US" altLang="en-US" sz="2000" dirty="0"/>
          </a:p>
          <a:p>
            <a:pPr lvl="1">
              <a:buFontTx/>
              <a:buNone/>
            </a:pPr>
            <a:r>
              <a:rPr lang="en-US" altLang="en-US" sz="2000" dirty="0"/>
              <a:t>		CREATE ASSERTION </a:t>
            </a:r>
            <a:r>
              <a:rPr lang="en-US" altLang="en-US" sz="2000" dirty="0" err="1"/>
              <a:t>AssertionName</a:t>
            </a:r>
            <a:endParaRPr lang="en-US" altLang="en-US" sz="2000" dirty="0"/>
          </a:p>
          <a:p>
            <a:pPr lvl="1">
              <a:buFontTx/>
              <a:buNone/>
            </a:pPr>
            <a:r>
              <a:rPr lang="en-US" altLang="en-US" sz="2000" dirty="0"/>
              <a:t>		CHECK (</a:t>
            </a:r>
            <a:r>
              <a:rPr lang="en-US" altLang="en-US" sz="2000" dirty="0" err="1"/>
              <a:t>searchCondition</a:t>
            </a:r>
            <a:r>
              <a:rPr lang="en-US" altLang="en-US" sz="20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274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3D195-1FCE-4D40-A0DA-2341FC2E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IEF - General Constraints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74EE-EA8F-6A4A-80F5-93B50919A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pPr lvl="1" indent="-552450">
              <a:buFontTx/>
              <a:buNone/>
            </a:pPr>
            <a:r>
              <a:rPr lang="en-US" altLang="en-US" sz="2000" dirty="0"/>
              <a:t>CREATE ASSERTION </a:t>
            </a:r>
            <a:r>
              <a:rPr lang="en-US" altLang="en-US" sz="2000" dirty="0" err="1"/>
              <a:t>StaffNotHandlingTooMuch</a:t>
            </a:r>
            <a:endParaRPr lang="en-US" altLang="en-US" sz="2000" dirty="0"/>
          </a:p>
          <a:p>
            <a:pPr lvl="1" indent="-552450">
              <a:buFontTx/>
              <a:buNone/>
            </a:pPr>
            <a:r>
              <a:rPr lang="en-US" altLang="en-US" sz="2000" dirty="0"/>
              <a:t>CHECK (NOT EXISTS	(SELECT </a:t>
            </a:r>
            <a:r>
              <a:rPr lang="en-US" altLang="en-US" sz="2000" dirty="0" err="1"/>
              <a:t>staffNo</a:t>
            </a:r>
            <a:endParaRPr lang="en-US" altLang="en-US" sz="2000" dirty="0"/>
          </a:p>
          <a:p>
            <a:pPr lvl="1" indent="-552450">
              <a:buFontTx/>
              <a:buNone/>
            </a:pPr>
            <a:r>
              <a:rPr lang="en-US" altLang="en-US" sz="2000" dirty="0"/>
              <a:t>					 FROM </a:t>
            </a:r>
            <a:r>
              <a:rPr lang="en-US" altLang="en-US" sz="2000" dirty="0" err="1"/>
              <a:t>PropertyForRent</a:t>
            </a:r>
            <a:endParaRPr lang="en-US" altLang="en-US" sz="2000" dirty="0"/>
          </a:p>
          <a:p>
            <a:pPr lvl="1" indent="-552450">
              <a:buFontTx/>
              <a:buNone/>
            </a:pPr>
            <a:r>
              <a:rPr lang="en-US" altLang="en-US" sz="2000" dirty="0"/>
              <a:t>					 GROUP BY </a:t>
            </a:r>
            <a:r>
              <a:rPr lang="en-US" altLang="en-US" sz="2000" dirty="0" err="1"/>
              <a:t>staffNo</a:t>
            </a:r>
            <a:endParaRPr lang="en-US" altLang="en-US" sz="2000" dirty="0"/>
          </a:p>
          <a:p>
            <a:pPr lvl="1" indent="-552450">
              <a:buFontTx/>
              <a:buNone/>
            </a:pPr>
            <a:r>
              <a:rPr lang="en-US" altLang="en-US" sz="2000" dirty="0"/>
              <a:t>					 HAVING COUNT(*) &gt; 100))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16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FC41F-118C-D841-B184-7118E3630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Data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2968E-419E-9743-B4CC-D05BBFDE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SQL DDL allows database objects such as schemas, domains, tables, views, and indexes to be created and destroyed. 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Main SQL DDL statements are: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CREATE SCHEMA		DROP SCHEMA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CREATE DATABASE		DROP DATABASE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CREATE/ALTER DOMAIN	DROP DOMAIN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CREATE/ALTER TABLE	DROP TABLE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CREATE VIEW		DROP VIEW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Many DBMSs also provide: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CREATE INDEX	DROP INDEX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367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F8A12-81A8-4141-B4CF-3913BEBF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Objectives of 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693C-0E8E-3841-81AC-2B9E60455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US" altLang="en-US" sz="2200" dirty="0"/>
              <a:t>Ideally, database language should allow user to:</a:t>
            </a:r>
          </a:p>
          <a:p>
            <a:pPr lvl="1"/>
            <a:r>
              <a:rPr lang="en-US" altLang="en-US" sz="2200" dirty="0"/>
              <a:t>create the database and relation structures; </a:t>
            </a:r>
          </a:p>
          <a:p>
            <a:pPr lvl="1"/>
            <a:r>
              <a:rPr lang="en-US" altLang="en-US" sz="2200" dirty="0"/>
              <a:t>perform insertion, modification, deletion of data from relations; </a:t>
            </a:r>
          </a:p>
          <a:p>
            <a:pPr lvl="1"/>
            <a:r>
              <a:rPr lang="en-US" altLang="en-US" sz="2200" dirty="0"/>
              <a:t>perform simple and complex queries.</a:t>
            </a:r>
          </a:p>
          <a:p>
            <a:r>
              <a:rPr lang="en-US" altLang="en-US" sz="2200" dirty="0"/>
              <a:t>Must perform these tasks with minimal user effort and command structure/syntax must be easy to learn. </a:t>
            </a:r>
          </a:p>
          <a:p>
            <a:r>
              <a:rPr lang="en-US" altLang="en-US" sz="2200" dirty="0"/>
              <a:t>It must be portable.</a:t>
            </a:r>
          </a:p>
        </p:txBody>
      </p:sp>
    </p:spTree>
    <p:extLst>
      <p:ext uri="{BB962C8B-B14F-4D97-AF65-F5344CB8AC3E}">
        <p14:creationId xmlns:p14="http://schemas.microsoft.com/office/powerpoint/2010/main" val="326284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7E8D1-9B70-D645-8831-C7442E24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Data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5F7B7-886A-7D45-B5C0-55AF834E9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Relations and other database objects exist in an </a:t>
            </a:r>
            <a:r>
              <a:rPr lang="en-US" altLang="en-US" sz="2000" i="1" dirty="0"/>
              <a:t>environment</a:t>
            </a:r>
            <a:r>
              <a:rPr lang="en-US" altLang="en-US" sz="2000" dirty="0"/>
              <a:t>. </a:t>
            </a:r>
          </a:p>
          <a:p>
            <a:r>
              <a:rPr lang="en-US" altLang="en-US" sz="2000" dirty="0"/>
              <a:t>Each environment contains one or more </a:t>
            </a:r>
            <a:r>
              <a:rPr lang="en-US" altLang="en-US" sz="2000" i="1" dirty="0"/>
              <a:t>catalogs</a:t>
            </a:r>
            <a:r>
              <a:rPr lang="en-US" altLang="en-US" sz="2000" dirty="0"/>
              <a:t>, and each catalog consists of set of schemas. </a:t>
            </a:r>
          </a:p>
          <a:p>
            <a:r>
              <a:rPr lang="en-US" altLang="en-US" sz="2000" dirty="0"/>
              <a:t>Schema is named collection of related database objects.</a:t>
            </a:r>
          </a:p>
          <a:p>
            <a:r>
              <a:rPr lang="en-US" altLang="en-US" sz="2000" dirty="0"/>
              <a:t>Objects in a schema can be tables, views, domains, assertions, collations, translations, and character sets. All have same owner.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790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D46E1-EA3D-0D4B-8043-0AB2FBCD6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en-US" dirty="0"/>
              <a:t>CREATE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85340-9BDC-1747-9C0A-917DB0C9A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pPr lvl="1">
              <a:buFontTx/>
              <a:buNone/>
            </a:pPr>
            <a:r>
              <a:rPr lang="en-US" altLang="en-US" sz="2000" dirty="0"/>
              <a:t>CREATE SCHEMA [Name | </a:t>
            </a:r>
          </a:p>
          <a:p>
            <a:pPr lvl="1">
              <a:buFontTx/>
              <a:buNone/>
            </a:pPr>
            <a:r>
              <a:rPr lang="en-US" altLang="en-US" sz="2000" dirty="0"/>
              <a:t>			AUTHORIZATION </a:t>
            </a:r>
            <a:r>
              <a:rPr lang="en-US" altLang="en-US" sz="2000" dirty="0" err="1"/>
              <a:t>CreatorId</a:t>
            </a:r>
            <a:r>
              <a:rPr lang="en-US" altLang="en-US" sz="2000" dirty="0"/>
              <a:t> ]</a:t>
            </a:r>
          </a:p>
          <a:p>
            <a:pPr lvl="1">
              <a:buFontTx/>
              <a:buNone/>
            </a:pPr>
            <a:r>
              <a:rPr lang="en-US" altLang="en-US" sz="2000" dirty="0"/>
              <a:t>DROP SCHEMA Name [RESTRICT | CASCADE ]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/>
          </a:p>
          <a:p>
            <a:r>
              <a:rPr lang="en-US" altLang="en-US" sz="2000" dirty="0"/>
              <a:t>With RESTRICT (default), schema must be empty or operation fails.</a:t>
            </a:r>
          </a:p>
          <a:p>
            <a:r>
              <a:rPr lang="en-US" altLang="en-US" sz="2000" dirty="0"/>
              <a:t>With CASCADE, operation cascades to drop all objects associated with schema in order defined above. If any of these operations fail, DROP SCHEMA fails. </a:t>
            </a:r>
          </a:p>
          <a:p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873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A4D2C-25EF-9346-9200-A566DAE6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CREATE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384A4-1AB1-8243-A817-53B44BFBD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	CREATE DATABASE </a:t>
            </a:r>
            <a:r>
              <a:rPr lang="en-ID" i="1" dirty="0" err="1"/>
              <a:t>databasename</a:t>
            </a:r>
            <a:r>
              <a:rPr lang="en-ID" dirty="0"/>
              <a:t>;</a:t>
            </a:r>
          </a:p>
          <a:p>
            <a:endParaRPr lang="en-US" sz="2000" dirty="0"/>
          </a:p>
          <a:p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	CREATE DATABASE </a:t>
            </a:r>
            <a:r>
              <a:rPr lang="en-US" sz="2400" dirty="0" err="1"/>
              <a:t>Perkuliahan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ID" sz="2400" dirty="0"/>
              <a:t>Check the list of databases with the following SQL command: </a:t>
            </a:r>
          </a:p>
          <a:p>
            <a:pPr marL="0" indent="0">
              <a:buNone/>
            </a:pPr>
            <a:r>
              <a:rPr lang="en-ID" sz="2400" dirty="0"/>
              <a:t>	SHOW DATABASES;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0474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72950-AC4A-3A41-BF07-B2DF9907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ADD64-A735-6B44-A739-A6F8B2AA1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 fontScale="77500" lnSpcReduction="20000"/>
          </a:bodyPr>
          <a:lstStyle/>
          <a:p>
            <a:r>
              <a:rPr lang="en-ID" dirty="0"/>
              <a:t>When you have multiple databases in your SQL Schema, then before starting your operation, you would need to select a database where all the operations would be performed.</a:t>
            </a:r>
          </a:p>
          <a:p>
            <a:r>
              <a:rPr lang="en-ID" dirty="0"/>
              <a:t>The SQL </a:t>
            </a:r>
            <a:r>
              <a:rPr lang="en-ID" b="1" dirty="0"/>
              <a:t>USE</a:t>
            </a:r>
            <a:r>
              <a:rPr lang="en-ID" dirty="0"/>
              <a:t> statement is used to select any existing database in the SQL schema.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		USE </a:t>
            </a:r>
            <a:r>
              <a:rPr lang="en-ID" dirty="0" err="1"/>
              <a:t>DatabaseName</a:t>
            </a:r>
            <a:r>
              <a:rPr lang="en-ID" dirty="0"/>
              <a:t>;</a:t>
            </a:r>
          </a:p>
          <a:p>
            <a:pPr marL="0" indent="0">
              <a:buNone/>
            </a:pPr>
            <a:endParaRPr lang="en-ID" dirty="0"/>
          </a:p>
          <a:p>
            <a:r>
              <a:rPr lang="en-US" sz="2600" dirty="0"/>
              <a:t>Example:</a:t>
            </a:r>
          </a:p>
          <a:p>
            <a:pPr marL="0" indent="0">
              <a:buNone/>
            </a:pPr>
            <a:r>
              <a:rPr lang="en-US" sz="2600" dirty="0"/>
              <a:t>	USE </a:t>
            </a:r>
            <a:r>
              <a:rPr lang="en-US" sz="2600" dirty="0" err="1"/>
              <a:t>Perkuliahan</a:t>
            </a:r>
            <a:r>
              <a:rPr lang="en-US" sz="2600" dirty="0"/>
              <a:t>;</a:t>
            </a:r>
          </a:p>
          <a:p>
            <a:pPr marL="0" indent="0">
              <a:buNone/>
            </a:pPr>
            <a:br>
              <a:rPr lang="en-ID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023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8B74B-78D9-7747-A2DB-A536F64A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DROP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5537C-1C80-2B4B-8BFE-CDA1DD4CF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000" dirty="0"/>
              <a:t>	</a:t>
            </a:r>
            <a:r>
              <a:rPr lang="en-ID" dirty="0"/>
              <a:t>DROP DATABASE </a:t>
            </a:r>
            <a:r>
              <a:rPr lang="en-ID" i="1" dirty="0" err="1"/>
              <a:t>databasename</a:t>
            </a:r>
            <a:r>
              <a:rPr lang="en-ID" dirty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	DROP DATABASE </a:t>
            </a:r>
            <a:r>
              <a:rPr lang="en-US" sz="2400" dirty="0" err="1"/>
              <a:t>Perkuliahan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ID" sz="1800" b="1" dirty="0"/>
              <a:t>Note:</a:t>
            </a:r>
            <a:r>
              <a:rPr lang="en-ID" sz="1800" dirty="0"/>
              <a:t> Be careful before dropping a database. Deleting a database will result in loss of complete information stored in the database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338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CFB94-B56B-404C-B7B0-39C86B74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CREATE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106E6-4FCA-F440-BCEA-EE2A547EC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pPr lvl="1">
              <a:buFontTx/>
              <a:buNone/>
            </a:pPr>
            <a:r>
              <a:rPr lang="en-US" altLang="en-US" sz="2000" dirty="0"/>
              <a:t>CREATE TABLE </a:t>
            </a:r>
            <a:r>
              <a:rPr lang="en-US" altLang="en-US" sz="2000" dirty="0" err="1"/>
              <a:t>TableName</a:t>
            </a:r>
            <a:r>
              <a:rPr lang="en-US" altLang="en-US" sz="2000" dirty="0"/>
              <a:t> </a:t>
            </a:r>
          </a:p>
          <a:p>
            <a:pPr lvl="1">
              <a:buFontTx/>
              <a:buNone/>
            </a:pPr>
            <a:r>
              <a:rPr lang="en-US" altLang="en-US" sz="2000" dirty="0"/>
              <a:t>{(</a:t>
            </a:r>
            <a:r>
              <a:rPr lang="en-US" altLang="en-US" sz="2000" dirty="0" err="1"/>
              <a:t>colName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dataType</a:t>
            </a:r>
            <a:r>
              <a:rPr lang="en-US" altLang="en-US" sz="2000" dirty="0"/>
              <a:t> [NOT NULL] [UNIQUE]</a:t>
            </a:r>
          </a:p>
          <a:p>
            <a:pPr lvl="1">
              <a:buFontTx/>
              <a:buNone/>
            </a:pPr>
            <a:r>
              <a:rPr lang="en-US" altLang="en-US" sz="2000" dirty="0"/>
              <a:t>[DEFAULT </a:t>
            </a:r>
            <a:r>
              <a:rPr lang="en-US" altLang="en-US" sz="2000" dirty="0" err="1"/>
              <a:t>defaultOption</a:t>
            </a:r>
            <a:r>
              <a:rPr lang="en-US" altLang="en-US" sz="2000" dirty="0"/>
              <a:t>]</a:t>
            </a:r>
          </a:p>
          <a:p>
            <a:pPr lvl="1">
              <a:buFontTx/>
              <a:buNone/>
            </a:pPr>
            <a:r>
              <a:rPr lang="en-US" altLang="en-US" sz="2000" dirty="0"/>
              <a:t>[CHECK </a:t>
            </a:r>
            <a:r>
              <a:rPr lang="en-US" altLang="en-US" sz="2000" dirty="0" err="1"/>
              <a:t>searchCondition</a:t>
            </a:r>
            <a:r>
              <a:rPr lang="en-US" altLang="en-US" sz="2000" dirty="0"/>
              <a:t>] [,...]}</a:t>
            </a:r>
          </a:p>
          <a:p>
            <a:pPr lvl="1">
              <a:buFontTx/>
              <a:buNone/>
            </a:pPr>
            <a:r>
              <a:rPr lang="en-US" altLang="en-US" sz="2000" dirty="0"/>
              <a:t>[PRIMARY KEY (</a:t>
            </a:r>
            <a:r>
              <a:rPr lang="en-US" altLang="en-US" sz="2000" dirty="0" err="1"/>
              <a:t>listOfColumns</a:t>
            </a:r>
            <a:r>
              <a:rPr lang="en-US" altLang="en-US" sz="2000" dirty="0"/>
              <a:t>),]</a:t>
            </a:r>
          </a:p>
          <a:p>
            <a:pPr lvl="1">
              <a:buFontTx/>
              <a:buNone/>
            </a:pPr>
            <a:r>
              <a:rPr lang="en-US" altLang="en-US" sz="2000" dirty="0"/>
              <a:t>{[UNIQUE (</a:t>
            </a:r>
            <a:r>
              <a:rPr lang="en-US" altLang="en-US" sz="2000" dirty="0" err="1"/>
              <a:t>listOfColumns</a:t>
            </a:r>
            <a:r>
              <a:rPr lang="en-US" altLang="en-US" sz="2000" dirty="0"/>
              <a:t>),] […,]}</a:t>
            </a:r>
          </a:p>
          <a:p>
            <a:pPr lvl="1">
              <a:buFontTx/>
              <a:buNone/>
            </a:pPr>
            <a:r>
              <a:rPr lang="en-US" altLang="en-US" sz="2000" dirty="0"/>
              <a:t>{[FOREIGN KEY (</a:t>
            </a:r>
            <a:r>
              <a:rPr lang="en-US" altLang="en-US" sz="2000" dirty="0" err="1"/>
              <a:t>listOfFKColumns</a:t>
            </a:r>
            <a:r>
              <a:rPr lang="en-US" altLang="en-US" sz="2000" dirty="0"/>
              <a:t>)</a:t>
            </a:r>
          </a:p>
          <a:p>
            <a:pPr lvl="1">
              <a:buFontTx/>
              <a:buNone/>
            </a:pPr>
            <a:r>
              <a:rPr lang="en-US" altLang="en-US" sz="2000" dirty="0"/>
              <a:t>  REFERENCES </a:t>
            </a:r>
            <a:r>
              <a:rPr lang="en-US" altLang="en-US" sz="2000" dirty="0" err="1"/>
              <a:t>ParentTableName</a:t>
            </a:r>
            <a:r>
              <a:rPr lang="en-US" altLang="en-US" sz="2000" dirty="0"/>
              <a:t> [(</a:t>
            </a:r>
            <a:r>
              <a:rPr lang="en-US" altLang="en-US" sz="2000" dirty="0" err="1"/>
              <a:t>listOfCKColumns</a:t>
            </a:r>
            <a:r>
              <a:rPr lang="en-US" altLang="en-US" sz="2000" dirty="0"/>
              <a:t>)],</a:t>
            </a:r>
          </a:p>
          <a:p>
            <a:pPr lvl="1">
              <a:buFontTx/>
              <a:buNone/>
            </a:pPr>
            <a:r>
              <a:rPr lang="en-US" altLang="en-US" sz="2000" dirty="0"/>
              <a:t>  [ON UPDATE </a:t>
            </a:r>
            <a:r>
              <a:rPr lang="en-US" altLang="en-US" sz="2000" dirty="0" err="1"/>
              <a:t>referentialAction</a:t>
            </a:r>
            <a:r>
              <a:rPr lang="en-US" altLang="en-US" sz="2000" dirty="0"/>
              <a:t>]</a:t>
            </a:r>
          </a:p>
          <a:p>
            <a:pPr lvl="1">
              <a:buFontTx/>
              <a:buNone/>
            </a:pPr>
            <a:r>
              <a:rPr lang="en-US" altLang="en-US" sz="2000" dirty="0"/>
              <a:t>  [ON DELETE </a:t>
            </a:r>
            <a:r>
              <a:rPr lang="en-US" altLang="en-US" sz="2000" dirty="0" err="1"/>
              <a:t>referentialAction</a:t>
            </a:r>
            <a:r>
              <a:rPr lang="en-US" altLang="en-US" sz="2000" dirty="0"/>
              <a:t> ]] [,…]}</a:t>
            </a:r>
          </a:p>
          <a:p>
            <a:pPr lvl="1">
              <a:buFontTx/>
              <a:buNone/>
            </a:pPr>
            <a:r>
              <a:rPr lang="en-US" altLang="en-US" sz="2000" dirty="0"/>
              <a:t> {[CHECK (</a:t>
            </a:r>
            <a:r>
              <a:rPr lang="en-US" altLang="en-US" sz="2000" dirty="0" err="1"/>
              <a:t>searchCondition</a:t>
            </a:r>
            <a:r>
              <a:rPr lang="en-US" altLang="en-US" sz="2000" dirty="0"/>
              <a:t>)] [,…] })</a:t>
            </a:r>
          </a:p>
          <a:p>
            <a:endParaRPr lang="en-US" alt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415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CFB94-B56B-404C-B7B0-39C86B74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CREATE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106E6-4FCA-F440-BCEA-EE2A547EC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pPr lvl="1">
              <a:buFontTx/>
              <a:buNone/>
            </a:pPr>
            <a:r>
              <a:rPr lang="en-ID" dirty="0"/>
              <a:t>CREATE TABLE </a:t>
            </a:r>
            <a:r>
              <a:rPr lang="en-ID" i="1" dirty="0" err="1"/>
              <a:t>table_name</a:t>
            </a:r>
            <a:r>
              <a:rPr lang="en-ID" i="1" dirty="0"/>
              <a:t> </a:t>
            </a:r>
            <a:r>
              <a:rPr lang="en-ID" dirty="0"/>
              <a:t>(</a:t>
            </a:r>
            <a:br>
              <a:rPr lang="en-ID" sz="2000" dirty="0"/>
            </a:br>
            <a:r>
              <a:rPr lang="en-ID" i="1" dirty="0"/>
              <a:t>    column1 datatype</a:t>
            </a:r>
            <a:r>
              <a:rPr lang="en-ID" dirty="0"/>
              <a:t> </a:t>
            </a:r>
            <a:r>
              <a:rPr lang="en-ID" i="1" dirty="0"/>
              <a:t>constraint</a:t>
            </a:r>
            <a:r>
              <a:rPr lang="en-ID" dirty="0"/>
              <a:t>,</a:t>
            </a:r>
            <a:br>
              <a:rPr lang="en-ID" sz="2000" dirty="0"/>
            </a:br>
            <a:r>
              <a:rPr lang="en-ID" i="1" dirty="0"/>
              <a:t>    column2 datatype</a:t>
            </a:r>
            <a:r>
              <a:rPr lang="en-ID" dirty="0"/>
              <a:t> </a:t>
            </a:r>
            <a:r>
              <a:rPr lang="en-ID" i="1" dirty="0"/>
              <a:t>constraint</a:t>
            </a:r>
            <a:r>
              <a:rPr lang="en-ID" dirty="0"/>
              <a:t>,</a:t>
            </a:r>
            <a:br>
              <a:rPr lang="en-ID" sz="2000" dirty="0"/>
            </a:br>
            <a:r>
              <a:rPr lang="en-ID" i="1" dirty="0"/>
              <a:t>    column3 datatype</a:t>
            </a:r>
            <a:r>
              <a:rPr lang="en-ID" dirty="0"/>
              <a:t> </a:t>
            </a:r>
            <a:r>
              <a:rPr lang="en-ID" i="1" dirty="0"/>
              <a:t>constraint</a:t>
            </a:r>
            <a:r>
              <a:rPr lang="en-ID" dirty="0"/>
              <a:t>,</a:t>
            </a:r>
            <a:br>
              <a:rPr lang="en-ID" sz="2000" dirty="0"/>
            </a:br>
            <a:r>
              <a:rPr lang="en-ID" dirty="0"/>
              <a:t>    ....</a:t>
            </a:r>
            <a:br>
              <a:rPr lang="en-ID" sz="2000" dirty="0"/>
            </a:br>
            <a:r>
              <a:rPr lang="en-ID" dirty="0"/>
              <a:t>);</a:t>
            </a:r>
            <a:endParaRPr lang="en-US" alt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6606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6EFEF-B092-5146-B2BB-B2F40EC5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D" dirty="0"/>
              <a:t>SQL Constraints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622F2-34CC-F44F-A051-C030A57BB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ID" sz="20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 NULL</a:t>
            </a:r>
            <a:r>
              <a:rPr lang="en-ID" sz="2000" dirty="0"/>
              <a:t> - Ensures that a column cannot have a NULL value</a:t>
            </a:r>
          </a:p>
          <a:p>
            <a:r>
              <a:rPr lang="en-ID" sz="20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UNIQUE</a:t>
            </a:r>
            <a:r>
              <a:rPr lang="en-ID" sz="2000" dirty="0"/>
              <a:t> - Ensures that all values in a column are different</a:t>
            </a:r>
          </a:p>
          <a:p>
            <a:r>
              <a:rPr lang="en-ID" sz="20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PRIMARY KEY</a:t>
            </a:r>
            <a:r>
              <a:rPr lang="en-ID" sz="2000" dirty="0"/>
              <a:t> - A combination of a NOT NULL and UNIQUE. Uniquely identifies each row in a table</a:t>
            </a:r>
          </a:p>
          <a:p>
            <a:r>
              <a:rPr lang="en-ID" sz="2000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FOREIGN KEY</a:t>
            </a:r>
            <a:r>
              <a:rPr lang="en-ID" sz="2000" dirty="0"/>
              <a:t> - Uniquely identifies a row/record in another table</a:t>
            </a:r>
          </a:p>
          <a:p>
            <a:r>
              <a:rPr lang="en-ID" sz="2000" b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</a:t>
            </a:r>
            <a:r>
              <a:rPr lang="en-ID" sz="2000" dirty="0"/>
              <a:t> - Ensures that all values in a column satisfies a specific condition</a:t>
            </a:r>
          </a:p>
          <a:p>
            <a:r>
              <a:rPr lang="en-ID" sz="2000" b="1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DEFAULT</a:t>
            </a:r>
            <a:r>
              <a:rPr lang="en-ID" sz="2000" dirty="0"/>
              <a:t> - Sets a default value for a column when no value is specified</a:t>
            </a:r>
          </a:p>
          <a:p>
            <a:r>
              <a:rPr lang="en-ID" sz="2000" b="1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r>
              <a:rPr lang="en-ID" sz="2000" dirty="0"/>
              <a:t> - Used to create and retrieve data from the database very quickly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1347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85251-112C-9046-BA10-07B2EE34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CREATE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A35B-57D0-724F-A4D6-5739EB6C4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000" dirty="0"/>
              <a:t>Creates a table with one or more columns of the specified </a:t>
            </a:r>
            <a:r>
              <a:rPr lang="en-US" altLang="en-US" sz="2000" i="1" dirty="0" err="1"/>
              <a:t>dataType</a:t>
            </a:r>
            <a:r>
              <a:rPr lang="en-US" altLang="en-US" sz="2000" dirty="0"/>
              <a:t>. 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/>
              <a:t>With NOT NULL, system rejects any attempt to insert a null in the column.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/>
              <a:t>Can specify a DEFAULT value for the column.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/>
              <a:t>Primary keys should always be specified as NOT NULL. 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/>
              <a:t>FOREIGN KEY clause specifies FK along with the referential action.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43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3176F-14EA-EB45-906F-B0DA9293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Example - CREATE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162CE-411A-CB40-B856-43DB1EB3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CREATE TABLE Staff(</a:t>
            </a:r>
            <a:br>
              <a:rPr lang="en-ID" sz="2000" dirty="0"/>
            </a:br>
            <a:r>
              <a:rPr lang="en-ID" dirty="0"/>
              <a:t>    </a:t>
            </a:r>
            <a:r>
              <a:rPr lang="en-ID" dirty="0" err="1"/>
              <a:t>StaffID</a:t>
            </a:r>
            <a:r>
              <a:rPr lang="en-ID" dirty="0"/>
              <a:t> </a:t>
            </a:r>
            <a:r>
              <a:rPr lang="en-ID" dirty="0" err="1"/>
              <a:t>int</a:t>
            </a:r>
            <a:r>
              <a:rPr lang="en-ID" dirty="0"/>
              <a:t>,</a:t>
            </a:r>
            <a:br>
              <a:rPr lang="en-ID" sz="2000" dirty="0"/>
            </a:br>
            <a:r>
              <a:rPr lang="en-ID" dirty="0"/>
              <a:t>    </a:t>
            </a:r>
            <a:r>
              <a:rPr lang="en-ID" dirty="0" err="1"/>
              <a:t>LastName</a:t>
            </a:r>
            <a:r>
              <a:rPr lang="en-ID" dirty="0"/>
              <a:t> varchar(255),</a:t>
            </a:r>
            <a:br>
              <a:rPr lang="en-ID" sz="2000" dirty="0"/>
            </a:br>
            <a:r>
              <a:rPr lang="en-ID" dirty="0"/>
              <a:t>    FirstName varchar(255),</a:t>
            </a:r>
            <a:br>
              <a:rPr lang="en-ID" sz="2000" dirty="0"/>
            </a:br>
            <a:r>
              <a:rPr lang="en-ID" dirty="0"/>
              <a:t>    Address varchar(255),</a:t>
            </a:r>
            <a:br>
              <a:rPr lang="en-ID" sz="2000" dirty="0"/>
            </a:br>
            <a:r>
              <a:rPr lang="en-ID" dirty="0"/>
              <a:t>    City varchar(255)</a:t>
            </a:r>
            <a:br>
              <a:rPr lang="en-ID" sz="2000" dirty="0"/>
            </a:br>
            <a:r>
              <a:rPr lang="en-ID" dirty="0"/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85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17A88-5FE2-884F-81A0-0BC8DF4A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Objectives of 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0657-FA96-A546-93B7-4D3FA74B7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SQL is a transform-oriented language with 2 major components:</a:t>
            </a:r>
          </a:p>
          <a:p>
            <a:endParaRPr lang="en-US" altLang="en-US" sz="2000" dirty="0"/>
          </a:p>
          <a:p>
            <a:pPr lvl="1"/>
            <a:r>
              <a:rPr lang="en-US" altLang="en-US" sz="2000" dirty="0"/>
              <a:t>A DDL for defining database structure.</a:t>
            </a:r>
          </a:p>
          <a:p>
            <a:pPr lvl="1"/>
            <a:r>
              <a:rPr lang="en-US" altLang="en-US" sz="2000" dirty="0"/>
              <a:t>A DML for retrieving and updating data.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/>
              <a:t>Until SQL:1999, SQL did not contain flow of control commands. These had to be implemented using a programming or job-control language, or interactively by the decisions of user.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274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3176F-14EA-EB45-906F-B0DA9293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Example - </a:t>
            </a:r>
            <a:r>
              <a:rPr lang="en-ID" dirty="0"/>
              <a:t>NOT NULL on CREATE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162CE-411A-CB40-B856-43DB1EB3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CREATE TABLE Staff (</a:t>
            </a:r>
            <a:br>
              <a:rPr lang="en-ID" dirty="0"/>
            </a:br>
            <a:r>
              <a:rPr lang="en-ID" dirty="0"/>
              <a:t>    </a:t>
            </a:r>
            <a:r>
              <a:rPr lang="en-ID" dirty="0" err="1"/>
              <a:t>StaffID</a:t>
            </a:r>
            <a:r>
              <a:rPr lang="en-ID" dirty="0"/>
              <a:t> </a:t>
            </a:r>
            <a:r>
              <a:rPr lang="en-ID" dirty="0" err="1"/>
              <a:t>int</a:t>
            </a:r>
            <a:r>
              <a:rPr lang="en-ID" dirty="0"/>
              <a:t> NOT NULL,</a:t>
            </a:r>
            <a:br>
              <a:rPr lang="en-ID" dirty="0"/>
            </a:br>
            <a:r>
              <a:rPr lang="en-ID" dirty="0"/>
              <a:t>    </a:t>
            </a:r>
            <a:r>
              <a:rPr lang="en-ID" dirty="0" err="1"/>
              <a:t>LastName</a:t>
            </a:r>
            <a:r>
              <a:rPr lang="en-ID" dirty="0"/>
              <a:t> varchar(255) NOT NULL,</a:t>
            </a:r>
            <a:br>
              <a:rPr lang="en-ID" dirty="0"/>
            </a:br>
            <a:r>
              <a:rPr lang="en-ID" dirty="0"/>
              <a:t>    FirstName varchar(255) NOT NULL,</a:t>
            </a:r>
            <a:br>
              <a:rPr lang="en-ID" dirty="0"/>
            </a:br>
            <a:r>
              <a:rPr lang="en-ID" dirty="0"/>
              <a:t>    Age </a:t>
            </a:r>
            <a:r>
              <a:rPr lang="en-ID" dirty="0" err="1"/>
              <a:t>int</a:t>
            </a:r>
            <a:br>
              <a:rPr lang="en-ID" dirty="0"/>
            </a:br>
            <a:r>
              <a:rPr lang="en-ID" dirty="0"/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6235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3176F-14EA-EB45-906F-B0DA9293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Example - </a:t>
            </a:r>
            <a:r>
              <a:rPr lang="en-ID" dirty="0"/>
              <a:t>UNIQUE Constraint on CREATE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162CE-411A-CB40-B856-43DB1EB3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CREATE TABLE Staff (</a:t>
            </a:r>
            <a:br>
              <a:rPr lang="en-ID" dirty="0"/>
            </a:br>
            <a:r>
              <a:rPr lang="en-ID" dirty="0"/>
              <a:t>    </a:t>
            </a:r>
            <a:r>
              <a:rPr lang="en-ID" dirty="0" err="1"/>
              <a:t>StaffID</a:t>
            </a:r>
            <a:r>
              <a:rPr lang="en-ID" dirty="0"/>
              <a:t> </a:t>
            </a:r>
            <a:r>
              <a:rPr lang="en-ID" dirty="0" err="1"/>
              <a:t>int</a:t>
            </a:r>
            <a:r>
              <a:rPr lang="en-ID" dirty="0"/>
              <a:t> NOT NULL, UNIQUE</a:t>
            </a:r>
            <a:br>
              <a:rPr lang="en-ID" dirty="0"/>
            </a:br>
            <a:r>
              <a:rPr lang="en-ID" dirty="0"/>
              <a:t>    </a:t>
            </a:r>
            <a:r>
              <a:rPr lang="en-ID" dirty="0" err="1"/>
              <a:t>LastName</a:t>
            </a:r>
            <a:r>
              <a:rPr lang="en-ID" dirty="0"/>
              <a:t> varchar(255) NOT NULL,</a:t>
            </a:r>
            <a:br>
              <a:rPr lang="en-ID" dirty="0"/>
            </a:br>
            <a:r>
              <a:rPr lang="en-ID" dirty="0"/>
              <a:t>    FirstName varchar(255) NOT NULL,</a:t>
            </a:r>
            <a:br>
              <a:rPr lang="en-ID" dirty="0"/>
            </a:br>
            <a:r>
              <a:rPr lang="en-ID" dirty="0"/>
              <a:t>    Age </a:t>
            </a:r>
            <a:r>
              <a:rPr lang="en-ID" dirty="0" err="1"/>
              <a:t>int</a:t>
            </a:r>
            <a:br>
              <a:rPr lang="en-ID" dirty="0"/>
            </a:br>
            <a:r>
              <a:rPr lang="en-ID" dirty="0"/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83453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3176F-14EA-EB45-906F-B0DA9293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Example - </a:t>
            </a:r>
            <a:r>
              <a:rPr lang="en-ID" dirty="0"/>
              <a:t>PRIMARY KEY on CREATE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162CE-411A-CB40-B856-43DB1EB3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CREATE TABLE Staff (</a:t>
            </a:r>
            <a:br>
              <a:rPr lang="en-ID" dirty="0"/>
            </a:br>
            <a:r>
              <a:rPr lang="en-ID" dirty="0"/>
              <a:t>     </a:t>
            </a:r>
            <a:r>
              <a:rPr lang="en-ID" dirty="0" err="1"/>
              <a:t>StaffID</a:t>
            </a:r>
            <a:r>
              <a:rPr lang="en-ID" dirty="0"/>
              <a:t> </a:t>
            </a:r>
            <a:r>
              <a:rPr lang="en-ID" dirty="0" err="1"/>
              <a:t>int</a:t>
            </a:r>
            <a:r>
              <a:rPr lang="en-ID" dirty="0"/>
              <a:t> NOT NULL,</a:t>
            </a:r>
            <a:br>
              <a:rPr lang="en-ID" dirty="0"/>
            </a:br>
            <a:r>
              <a:rPr lang="en-ID" dirty="0"/>
              <a:t>     </a:t>
            </a:r>
            <a:r>
              <a:rPr lang="en-ID" dirty="0" err="1"/>
              <a:t>LastName</a:t>
            </a:r>
            <a:r>
              <a:rPr lang="en-ID" dirty="0"/>
              <a:t> varchar(255) NOT NULL,</a:t>
            </a:r>
            <a:br>
              <a:rPr lang="en-ID" dirty="0"/>
            </a:br>
            <a:r>
              <a:rPr lang="en-ID" dirty="0"/>
              <a:t>     FirstName varchar(255) NOT NULL,</a:t>
            </a:r>
            <a:br>
              <a:rPr lang="en-ID" dirty="0"/>
            </a:br>
            <a:r>
              <a:rPr lang="en-ID" dirty="0"/>
              <a:t>     Age </a:t>
            </a:r>
            <a:r>
              <a:rPr lang="en-ID" dirty="0" err="1"/>
              <a:t>int</a:t>
            </a:r>
            <a:r>
              <a:rPr lang="en-ID" dirty="0"/>
              <a:t>,</a:t>
            </a:r>
          </a:p>
          <a:p>
            <a:pPr marL="0" indent="0">
              <a:buNone/>
            </a:pPr>
            <a:r>
              <a:rPr lang="en-ID" dirty="0"/>
              <a:t>     PRIMARY KEY (</a:t>
            </a:r>
            <a:r>
              <a:rPr lang="en-ID" dirty="0" err="1"/>
              <a:t>StaffID</a:t>
            </a:r>
            <a:r>
              <a:rPr lang="en-ID" dirty="0"/>
              <a:t>)</a:t>
            </a:r>
            <a:br>
              <a:rPr lang="en-ID" dirty="0"/>
            </a:br>
            <a:r>
              <a:rPr lang="en-ID" dirty="0"/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72505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3176F-14EA-EB45-906F-B0DA9293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Example - </a:t>
            </a:r>
            <a:r>
              <a:rPr lang="en-ID" dirty="0"/>
              <a:t>PRIMARY KEY on CREATE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162CE-411A-CB40-B856-43DB1EB3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ID" b="1" dirty="0"/>
              <a:t>SQL Server / Oracle / MS Access: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CREATE TABLE Staff (</a:t>
            </a:r>
            <a:br>
              <a:rPr lang="en-ID" dirty="0"/>
            </a:br>
            <a:r>
              <a:rPr lang="en-ID" dirty="0"/>
              <a:t>    </a:t>
            </a:r>
            <a:r>
              <a:rPr lang="en-ID" dirty="0" err="1"/>
              <a:t>StaffID</a:t>
            </a:r>
            <a:r>
              <a:rPr lang="en-ID" dirty="0"/>
              <a:t> </a:t>
            </a:r>
            <a:r>
              <a:rPr lang="en-ID" dirty="0" err="1"/>
              <a:t>int</a:t>
            </a:r>
            <a:r>
              <a:rPr lang="en-ID" dirty="0"/>
              <a:t> NOT NULL, PRIMARY KEY</a:t>
            </a:r>
            <a:br>
              <a:rPr lang="en-ID" dirty="0"/>
            </a:br>
            <a:r>
              <a:rPr lang="en-ID" dirty="0"/>
              <a:t>    </a:t>
            </a:r>
            <a:r>
              <a:rPr lang="en-ID" dirty="0" err="1"/>
              <a:t>LastName</a:t>
            </a:r>
            <a:r>
              <a:rPr lang="en-ID" dirty="0"/>
              <a:t> varchar(255) NOT NULL,</a:t>
            </a:r>
            <a:br>
              <a:rPr lang="en-ID" dirty="0"/>
            </a:br>
            <a:r>
              <a:rPr lang="en-ID" dirty="0"/>
              <a:t>    FirstName varchar(255) NOT NULL,</a:t>
            </a:r>
            <a:br>
              <a:rPr lang="en-ID" dirty="0"/>
            </a:br>
            <a:r>
              <a:rPr lang="en-ID" dirty="0"/>
              <a:t>    Age </a:t>
            </a:r>
            <a:r>
              <a:rPr lang="en-ID" dirty="0" err="1"/>
              <a:t>int</a:t>
            </a:r>
            <a:br>
              <a:rPr lang="en-ID" dirty="0"/>
            </a:br>
            <a:r>
              <a:rPr lang="en-ID" dirty="0"/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96797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3176F-14EA-EB45-906F-B0DA9293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Example - </a:t>
            </a:r>
            <a:r>
              <a:rPr lang="en-ID" dirty="0"/>
              <a:t>PRIMARY KEY on CREATE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162CE-411A-CB40-B856-43DB1EB3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 fontScale="85000" lnSpcReduction="20000"/>
          </a:bodyPr>
          <a:lstStyle/>
          <a:p>
            <a:r>
              <a:rPr lang="en-ID" dirty="0"/>
              <a:t>To allow naming of a PRIMARY KEY constraint, and for defining a PRIMARY KEY constraint on multiple columns, use the following SQL syntax:</a:t>
            </a:r>
            <a:endParaRPr lang="en-ID" b="1" dirty="0"/>
          </a:p>
          <a:p>
            <a:r>
              <a:rPr lang="en-ID" b="1" dirty="0"/>
              <a:t>MySQL / SQL Server / Oracle / MS Access:</a:t>
            </a:r>
          </a:p>
          <a:p>
            <a:pPr marL="0" indent="0">
              <a:buNone/>
            </a:pPr>
            <a:endParaRPr lang="en-ID" b="1" dirty="0"/>
          </a:p>
          <a:p>
            <a:pPr marL="0" indent="0">
              <a:buNone/>
            </a:pPr>
            <a:r>
              <a:rPr lang="en-ID" dirty="0"/>
              <a:t>CREATE TABLE Staff (</a:t>
            </a:r>
            <a:br>
              <a:rPr lang="en-ID" dirty="0"/>
            </a:br>
            <a:r>
              <a:rPr lang="en-ID" dirty="0"/>
              <a:t>    </a:t>
            </a:r>
            <a:r>
              <a:rPr lang="en-ID" dirty="0" err="1"/>
              <a:t>StaffID</a:t>
            </a:r>
            <a:r>
              <a:rPr lang="en-ID" dirty="0"/>
              <a:t> </a:t>
            </a:r>
            <a:r>
              <a:rPr lang="en-ID" dirty="0" err="1"/>
              <a:t>int</a:t>
            </a:r>
            <a:r>
              <a:rPr lang="en-ID" dirty="0"/>
              <a:t> NOT NULL, </a:t>
            </a:r>
            <a:br>
              <a:rPr lang="en-ID" dirty="0"/>
            </a:br>
            <a:r>
              <a:rPr lang="en-ID" dirty="0"/>
              <a:t>    </a:t>
            </a:r>
            <a:r>
              <a:rPr lang="en-ID" dirty="0" err="1"/>
              <a:t>LastName</a:t>
            </a:r>
            <a:r>
              <a:rPr lang="en-ID" dirty="0"/>
              <a:t> varchar(255) NOT NULL,</a:t>
            </a:r>
            <a:br>
              <a:rPr lang="en-ID" dirty="0"/>
            </a:br>
            <a:r>
              <a:rPr lang="en-ID" dirty="0"/>
              <a:t>    FirstName varchar(255) NOT NULL,</a:t>
            </a:r>
            <a:br>
              <a:rPr lang="en-ID" dirty="0"/>
            </a:br>
            <a:r>
              <a:rPr lang="en-ID" dirty="0"/>
              <a:t>    Age </a:t>
            </a:r>
            <a:r>
              <a:rPr lang="en-ID" dirty="0" err="1"/>
              <a:t>int</a:t>
            </a:r>
            <a:r>
              <a:rPr lang="en-ID" dirty="0"/>
              <a:t>,</a:t>
            </a:r>
          </a:p>
          <a:p>
            <a:pPr marL="0" indent="0">
              <a:buNone/>
            </a:pPr>
            <a:r>
              <a:rPr lang="en-ID" dirty="0"/>
              <a:t>    CONSTRAINT </a:t>
            </a:r>
            <a:r>
              <a:rPr lang="en-ID" dirty="0" err="1"/>
              <a:t>PK_Staff</a:t>
            </a:r>
            <a:r>
              <a:rPr lang="en-ID" dirty="0"/>
              <a:t> PRIMARY KEY (</a:t>
            </a:r>
            <a:r>
              <a:rPr lang="en-ID" dirty="0" err="1"/>
              <a:t>StaffID,LastName</a:t>
            </a:r>
            <a:r>
              <a:rPr lang="en-ID" dirty="0"/>
              <a:t>)</a:t>
            </a:r>
            <a:br>
              <a:rPr lang="en-ID" dirty="0"/>
            </a:br>
            <a:r>
              <a:rPr lang="en-ID" dirty="0"/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8925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3176F-14EA-EB45-906F-B0DA9293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Example - </a:t>
            </a:r>
            <a:r>
              <a:rPr lang="en-ID" dirty="0"/>
              <a:t>FOREIGN KEY on CREATE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162CE-411A-CB40-B856-43DB1EB3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/>
              <a:t>CREATE TABLE Branch (</a:t>
            </a:r>
            <a:br>
              <a:rPr lang="en-ID" dirty="0"/>
            </a:br>
            <a:r>
              <a:rPr lang="en-ID" dirty="0"/>
              <a:t>    </a:t>
            </a:r>
            <a:r>
              <a:rPr lang="en-ID" dirty="0" err="1"/>
              <a:t>BranchID</a:t>
            </a:r>
            <a:r>
              <a:rPr lang="en-ID" dirty="0"/>
              <a:t> </a:t>
            </a:r>
            <a:r>
              <a:rPr lang="en-ID" dirty="0" err="1"/>
              <a:t>int</a:t>
            </a:r>
            <a:r>
              <a:rPr lang="en-ID" dirty="0"/>
              <a:t> NOT NULL,</a:t>
            </a:r>
            <a:br>
              <a:rPr lang="en-ID" dirty="0"/>
            </a:br>
            <a:r>
              <a:rPr lang="en-ID" dirty="0"/>
              <a:t>    </a:t>
            </a:r>
            <a:r>
              <a:rPr lang="en-ID" dirty="0" err="1"/>
              <a:t>BranchAddress</a:t>
            </a:r>
            <a:r>
              <a:rPr lang="en-ID" dirty="0"/>
              <a:t> varchar (500) NOT NULL,</a:t>
            </a:r>
            <a:br>
              <a:rPr lang="en-ID" dirty="0"/>
            </a:br>
            <a:r>
              <a:rPr lang="en-ID" dirty="0"/>
              <a:t>    </a:t>
            </a:r>
            <a:r>
              <a:rPr lang="en-ID" dirty="0" err="1"/>
              <a:t>StaffID</a:t>
            </a:r>
            <a:r>
              <a:rPr lang="en-ID" dirty="0"/>
              <a:t> </a:t>
            </a:r>
            <a:r>
              <a:rPr lang="en-ID" dirty="0" err="1"/>
              <a:t>int</a:t>
            </a:r>
            <a:r>
              <a:rPr lang="en-ID" dirty="0"/>
              <a:t>,</a:t>
            </a:r>
            <a:br>
              <a:rPr lang="en-ID" dirty="0"/>
            </a:br>
            <a:r>
              <a:rPr lang="en-ID" dirty="0"/>
              <a:t>    PRIMARY KEY (</a:t>
            </a:r>
            <a:r>
              <a:rPr lang="en-ID" dirty="0" err="1"/>
              <a:t>BranchID</a:t>
            </a:r>
            <a:r>
              <a:rPr lang="en-ID" dirty="0"/>
              <a:t>),</a:t>
            </a:r>
            <a:br>
              <a:rPr lang="en-ID" dirty="0"/>
            </a:br>
            <a:r>
              <a:rPr lang="en-ID" dirty="0"/>
              <a:t>    FOREIGN KEY (</a:t>
            </a:r>
            <a:r>
              <a:rPr lang="en-ID" dirty="0" err="1"/>
              <a:t>StaffID</a:t>
            </a:r>
            <a:r>
              <a:rPr lang="en-ID" dirty="0"/>
              <a:t>) REFERENCES Staff(</a:t>
            </a:r>
            <a:r>
              <a:rPr lang="en-ID" dirty="0" err="1"/>
              <a:t>StaffID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/>
              <a:t>    ON UPDATE CASCADE</a:t>
            </a:r>
          </a:p>
          <a:p>
            <a:pPr marL="0" indent="0">
              <a:buNone/>
            </a:pPr>
            <a:r>
              <a:rPr lang="en-ID" dirty="0"/>
              <a:t>    ON DELETE NOT NULL</a:t>
            </a:r>
            <a:br>
              <a:rPr lang="en-ID" dirty="0"/>
            </a:br>
            <a:r>
              <a:rPr lang="en-ID" dirty="0"/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8520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3176F-14EA-EB45-906F-B0DA9293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Example - </a:t>
            </a:r>
            <a:r>
              <a:rPr lang="en-ID" dirty="0"/>
              <a:t>CHECK on CREATE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162CE-411A-CB40-B856-43DB1EB3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CREATE TABLE Staff(</a:t>
            </a:r>
            <a:br>
              <a:rPr lang="en-ID" dirty="0"/>
            </a:br>
            <a:r>
              <a:rPr lang="en-ID" dirty="0"/>
              <a:t>    </a:t>
            </a:r>
            <a:r>
              <a:rPr lang="en-ID" dirty="0" err="1"/>
              <a:t>StaffID</a:t>
            </a:r>
            <a:r>
              <a:rPr lang="en-ID" dirty="0"/>
              <a:t> </a:t>
            </a:r>
            <a:r>
              <a:rPr lang="en-ID" dirty="0" err="1"/>
              <a:t>int</a:t>
            </a:r>
            <a:r>
              <a:rPr lang="en-ID" dirty="0"/>
              <a:t> NOT NULL,</a:t>
            </a:r>
            <a:br>
              <a:rPr lang="en-ID" dirty="0"/>
            </a:br>
            <a:r>
              <a:rPr lang="en-ID" dirty="0"/>
              <a:t>    </a:t>
            </a:r>
            <a:r>
              <a:rPr lang="en-ID" dirty="0" err="1"/>
              <a:t>LastName</a:t>
            </a:r>
            <a:r>
              <a:rPr lang="en-ID" dirty="0"/>
              <a:t> varchar(255) NOT NULL,</a:t>
            </a:r>
            <a:br>
              <a:rPr lang="en-ID" dirty="0"/>
            </a:br>
            <a:r>
              <a:rPr lang="en-ID" dirty="0"/>
              <a:t>    FirstName varchar(255),</a:t>
            </a:r>
            <a:br>
              <a:rPr lang="en-ID" dirty="0"/>
            </a:br>
            <a:r>
              <a:rPr lang="en-ID" dirty="0"/>
              <a:t>    Age </a:t>
            </a:r>
            <a:r>
              <a:rPr lang="en-ID" dirty="0" err="1"/>
              <a:t>int</a:t>
            </a:r>
            <a:r>
              <a:rPr lang="en-ID" dirty="0"/>
              <a:t>,</a:t>
            </a:r>
            <a:br>
              <a:rPr lang="en-ID" dirty="0"/>
            </a:br>
            <a:r>
              <a:rPr lang="en-ID" dirty="0"/>
              <a:t>    CHECK (Age&gt;=18)</a:t>
            </a:r>
            <a:br>
              <a:rPr lang="en-ID" dirty="0"/>
            </a:br>
            <a:r>
              <a:rPr lang="en-ID" dirty="0"/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4651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3176F-14EA-EB45-906F-B0DA9293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Example - </a:t>
            </a:r>
            <a:r>
              <a:rPr lang="en-ID" dirty="0"/>
              <a:t>DEFAULT on CREATE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162CE-411A-CB40-B856-43DB1EB3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CREATE TABLE Staff (</a:t>
            </a:r>
            <a:br>
              <a:rPr lang="en-ID" dirty="0"/>
            </a:br>
            <a:r>
              <a:rPr lang="en-ID" dirty="0"/>
              <a:t>    </a:t>
            </a:r>
            <a:r>
              <a:rPr lang="en-ID" dirty="0" err="1"/>
              <a:t>StaffID</a:t>
            </a:r>
            <a:r>
              <a:rPr lang="en-ID" dirty="0"/>
              <a:t> </a:t>
            </a:r>
            <a:r>
              <a:rPr lang="en-ID" dirty="0" err="1"/>
              <a:t>int</a:t>
            </a:r>
            <a:r>
              <a:rPr lang="en-ID" dirty="0"/>
              <a:t> NOT NULL,</a:t>
            </a:r>
            <a:br>
              <a:rPr lang="en-ID" dirty="0"/>
            </a:br>
            <a:r>
              <a:rPr lang="en-ID" dirty="0"/>
              <a:t>    </a:t>
            </a:r>
            <a:r>
              <a:rPr lang="en-ID" dirty="0" err="1"/>
              <a:t>LastName</a:t>
            </a:r>
            <a:r>
              <a:rPr lang="en-ID" dirty="0"/>
              <a:t> varchar(255) NOT NULL,</a:t>
            </a:r>
            <a:br>
              <a:rPr lang="en-ID" dirty="0"/>
            </a:br>
            <a:r>
              <a:rPr lang="en-ID" dirty="0"/>
              <a:t>    FirstName varchar(255),</a:t>
            </a:r>
            <a:br>
              <a:rPr lang="en-ID" dirty="0"/>
            </a:br>
            <a:r>
              <a:rPr lang="en-ID" dirty="0"/>
              <a:t>    Age </a:t>
            </a:r>
            <a:r>
              <a:rPr lang="en-ID" dirty="0" err="1"/>
              <a:t>int</a:t>
            </a:r>
            <a:r>
              <a:rPr lang="en-ID" dirty="0"/>
              <a:t>,</a:t>
            </a:r>
            <a:br>
              <a:rPr lang="en-ID" dirty="0"/>
            </a:br>
            <a:r>
              <a:rPr lang="en-ID" dirty="0"/>
              <a:t>    City varchar(255) DEFAULT ’London'</a:t>
            </a:r>
            <a:br>
              <a:rPr lang="en-ID" dirty="0"/>
            </a:br>
            <a:r>
              <a:rPr lang="en-ID" dirty="0"/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89047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3176F-14EA-EB45-906F-B0DA9293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D" dirty="0"/>
              <a:t>INDEX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162CE-411A-CB40-B856-43DB1EB3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 fontScale="85000" lnSpcReduction="20000"/>
          </a:bodyPr>
          <a:lstStyle/>
          <a:p>
            <a:r>
              <a:rPr lang="en-ID" dirty="0"/>
              <a:t>Duplicate values are allowed: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CREATE INDEX </a:t>
            </a:r>
            <a:r>
              <a:rPr lang="en-ID" i="1" dirty="0" err="1"/>
              <a:t>index_name</a:t>
            </a:r>
            <a:br>
              <a:rPr lang="en-ID" dirty="0"/>
            </a:br>
            <a:r>
              <a:rPr lang="en-ID" dirty="0"/>
              <a:t>ON </a:t>
            </a:r>
            <a:r>
              <a:rPr lang="en-ID" i="1" dirty="0" err="1"/>
              <a:t>table_name</a:t>
            </a:r>
            <a:r>
              <a:rPr lang="en-ID" dirty="0"/>
              <a:t> (</a:t>
            </a:r>
            <a:r>
              <a:rPr lang="en-ID" i="1" dirty="0"/>
              <a:t>column1</a:t>
            </a:r>
            <a:r>
              <a:rPr lang="en-ID" dirty="0"/>
              <a:t>, </a:t>
            </a:r>
            <a:r>
              <a:rPr lang="en-ID" i="1" dirty="0"/>
              <a:t>column2</a:t>
            </a:r>
            <a:r>
              <a:rPr lang="en-ID" dirty="0"/>
              <a:t>, ...);</a:t>
            </a:r>
          </a:p>
          <a:p>
            <a:pPr marL="0" indent="0">
              <a:buNone/>
            </a:pPr>
            <a:endParaRPr lang="en-ID" sz="2000" dirty="0"/>
          </a:p>
          <a:p>
            <a:r>
              <a:rPr lang="en-ID" dirty="0"/>
              <a:t>Duplicate values are not allowed: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CREATE UNIQUE INDEX </a:t>
            </a:r>
            <a:r>
              <a:rPr lang="en-ID" i="1" dirty="0" err="1"/>
              <a:t>index_name</a:t>
            </a:r>
            <a:br>
              <a:rPr lang="en-ID" dirty="0"/>
            </a:br>
            <a:r>
              <a:rPr lang="en-ID" dirty="0"/>
              <a:t>ON </a:t>
            </a:r>
            <a:r>
              <a:rPr lang="en-ID" i="1" dirty="0" err="1"/>
              <a:t>table_name</a:t>
            </a:r>
            <a:r>
              <a:rPr lang="en-ID" dirty="0"/>
              <a:t> (</a:t>
            </a:r>
            <a:r>
              <a:rPr lang="en-ID" i="1" dirty="0"/>
              <a:t>column1</a:t>
            </a:r>
            <a:r>
              <a:rPr lang="en-ID" dirty="0"/>
              <a:t>, </a:t>
            </a:r>
            <a:r>
              <a:rPr lang="en-ID" i="1" dirty="0"/>
              <a:t>column2</a:t>
            </a:r>
            <a:r>
              <a:rPr lang="en-ID" dirty="0"/>
              <a:t>, ...);</a:t>
            </a:r>
          </a:p>
          <a:p>
            <a:pPr marL="0" indent="0">
              <a:buNone/>
            </a:pPr>
            <a:br>
              <a:rPr lang="en-ID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46245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3176F-14EA-EB45-906F-B0DA9293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Example - </a:t>
            </a:r>
            <a:r>
              <a:rPr lang="en-ID" dirty="0"/>
              <a:t>INDEX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162CE-411A-CB40-B856-43DB1EB3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CREATE INDEX </a:t>
            </a:r>
            <a:r>
              <a:rPr lang="en-ID" dirty="0" err="1"/>
              <a:t>idx_lastname</a:t>
            </a:r>
            <a:br>
              <a:rPr lang="en-ID" dirty="0"/>
            </a:br>
            <a:r>
              <a:rPr lang="en-ID" dirty="0"/>
              <a:t>ON Staff (</a:t>
            </a:r>
            <a:r>
              <a:rPr lang="en-ID" dirty="0" err="1"/>
              <a:t>LastName</a:t>
            </a:r>
            <a:r>
              <a:rPr lang="en-ID" dirty="0"/>
              <a:t>);</a:t>
            </a:r>
          </a:p>
          <a:p>
            <a:pPr marL="0" indent="0">
              <a:buNone/>
            </a:pPr>
            <a:endParaRPr lang="en-ID" sz="2000" dirty="0"/>
          </a:p>
          <a:p>
            <a:pPr>
              <a:lnSpc>
                <a:spcPct val="150000"/>
              </a:lnSpc>
            </a:pPr>
            <a:r>
              <a:rPr lang="en-ID" dirty="0"/>
              <a:t>Combination of columns: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D" dirty="0"/>
              <a:t>CREATE INDEX </a:t>
            </a:r>
            <a:r>
              <a:rPr lang="en-ID" dirty="0" err="1"/>
              <a:t>idx_pname</a:t>
            </a:r>
            <a:br>
              <a:rPr lang="en-ID" sz="2000" dirty="0"/>
            </a:br>
            <a:r>
              <a:rPr lang="en-ID" dirty="0"/>
              <a:t>ON Staff (</a:t>
            </a:r>
            <a:r>
              <a:rPr lang="en-ID" dirty="0" err="1"/>
              <a:t>LastName</a:t>
            </a:r>
            <a:r>
              <a:rPr lang="en-ID" dirty="0"/>
              <a:t>, FirstName);</a:t>
            </a:r>
            <a:br>
              <a:rPr lang="en-ID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333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6B8CB-92E1-624B-91D4-A298CC2C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Objectives of 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BE169-1477-1C43-B840-012EE8BF5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SQL is relatively easy to learn:</a:t>
            </a:r>
          </a:p>
          <a:p>
            <a:endParaRPr lang="en-US" altLang="en-US" sz="2000" dirty="0"/>
          </a:p>
          <a:p>
            <a:pPr lvl="1"/>
            <a:r>
              <a:rPr lang="en-US" altLang="en-US" sz="2000" dirty="0"/>
              <a:t>it is non-procedural - you specify </a:t>
            </a:r>
            <a:r>
              <a:rPr lang="en-US" altLang="en-US" sz="2000" i="1" dirty="0"/>
              <a:t>what</a:t>
            </a:r>
            <a:r>
              <a:rPr lang="en-US" altLang="en-US" sz="2000" dirty="0"/>
              <a:t> information you require, rather than </a:t>
            </a:r>
            <a:r>
              <a:rPr lang="en-US" altLang="en-US" sz="2000" i="1" dirty="0"/>
              <a:t>how</a:t>
            </a:r>
            <a:r>
              <a:rPr lang="en-US" altLang="en-US" sz="2000" dirty="0"/>
              <a:t> to get it;</a:t>
            </a:r>
          </a:p>
          <a:p>
            <a:pPr lvl="1"/>
            <a:r>
              <a:rPr lang="en-US" altLang="en-US" sz="2000" dirty="0"/>
              <a:t>it is essentially free-format.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543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A440F-71F3-6B4D-A683-5129CF07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Example - CREATE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B48A7-0FED-A547-84CB-941215D7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000" dirty="0"/>
              <a:t>CREATE DOMAIN </a:t>
            </a:r>
            <a:r>
              <a:rPr lang="en-US" altLang="en-US" sz="2000" dirty="0" err="1"/>
              <a:t>OwnerNumber</a:t>
            </a:r>
            <a:r>
              <a:rPr lang="en-US" altLang="en-US" sz="2000" dirty="0"/>
              <a:t> AS VARCHAR(5)</a:t>
            </a:r>
          </a:p>
          <a:p>
            <a:pPr marL="850900" lvl="1" indent="-649288">
              <a:buFontTx/>
              <a:buNone/>
            </a:pPr>
            <a:r>
              <a:rPr lang="en-US" altLang="en-US" sz="2000" dirty="0"/>
              <a:t>CHECK (VALUE IN (SELECT </a:t>
            </a:r>
            <a:r>
              <a:rPr lang="en-US" altLang="en-US" sz="2000" dirty="0" err="1"/>
              <a:t>ownerNo</a:t>
            </a:r>
            <a:r>
              <a:rPr lang="en-US" altLang="en-US" sz="2000" dirty="0"/>
              <a:t> FROM </a:t>
            </a:r>
            <a:r>
              <a:rPr lang="en-US" altLang="en-US" sz="2000" dirty="0" err="1"/>
              <a:t>PrivateOwner</a:t>
            </a:r>
            <a:r>
              <a:rPr lang="en-US" altLang="en-US" sz="2000" dirty="0"/>
              <a:t>));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dirty="0"/>
              <a:t>CREATE DOMAIN </a:t>
            </a:r>
            <a:r>
              <a:rPr lang="en-US" altLang="en-US" sz="2000" dirty="0" err="1"/>
              <a:t>StaffNumber</a:t>
            </a:r>
            <a:r>
              <a:rPr lang="en-US" altLang="en-US" sz="2000" dirty="0"/>
              <a:t> AS VARCHAR(5)</a:t>
            </a:r>
          </a:p>
          <a:p>
            <a:pPr marL="850900" lvl="1" indent="-649288">
              <a:buFontTx/>
              <a:buNone/>
            </a:pPr>
            <a:r>
              <a:rPr lang="en-US" altLang="en-US" sz="2000" dirty="0"/>
              <a:t>CHECK (VALUE IN (SELECT </a:t>
            </a:r>
            <a:r>
              <a:rPr lang="en-US" altLang="en-US" sz="2000" dirty="0" err="1"/>
              <a:t>staffNo</a:t>
            </a:r>
            <a:r>
              <a:rPr lang="en-US" altLang="en-US" sz="2000" dirty="0"/>
              <a:t> FROM Staff));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dirty="0"/>
              <a:t>CREATE DOMAIN </a:t>
            </a:r>
            <a:r>
              <a:rPr lang="en-US" altLang="en-US" sz="2000" dirty="0" err="1"/>
              <a:t>PNumber</a:t>
            </a:r>
            <a:r>
              <a:rPr lang="en-US" altLang="en-US" sz="2000" dirty="0"/>
              <a:t> AS VARCHAR(5);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dirty="0"/>
              <a:t>CREATE DOMAIN </a:t>
            </a:r>
            <a:r>
              <a:rPr lang="en-US" altLang="en-US" sz="2000" dirty="0" err="1"/>
              <a:t>PRooms</a:t>
            </a:r>
            <a:r>
              <a:rPr lang="en-US" altLang="en-US" sz="2000" dirty="0"/>
              <a:t> AS SMALLINT;</a:t>
            </a:r>
          </a:p>
          <a:p>
            <a:pPr marL="850900" lvl="1" indent="-649288">
              <a:buFontTx/>
              <a:buNone/>
            </a:pPr>
            <a:r>
              <a:rPr lang="en-US" altLang="en-US" sz="2000" dirty="0"/>
              <a:t>	CHECK(VALUE BETWEEN 1 AND 15);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dirty="0"/>
              <a:t>CREATE DOMAIN </a:t>
            </a:r>
            <a:r>
              <a:rPr lang="en-US" altLang="en-US" sz="2000" dirty="0" err="1"/>
              <a:t>PRent</a:t>
            </a:r>
            <a:r>
              <a:rPr lang="en-US" altLang="en-US" sz="2000" dirty="0"/>
              <a:t> AS DECIMAL(6,2)</a:t>
            </a:r>
          </a:p>
          <a:p>
            <a:pPr marL="850900" lvl="1" indent="-649288">
              <a:buFontTx/>
              <a:buNone/>
            </a:pPr>
            <a:r>
              <a:rPr lang="en-US" altLang="en-US" sz="2000" dirty="0"/>
              <a:t>	CHECK(VALUE BETWEEN 0 AND 9999.99);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437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2FAB0-F757-0743-A4EF-7DC32DBD9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Example - CREATE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99B2-5C89-254B-9D98-C18A3A0DA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pPr defTabSz="2921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900" dirty="0"/>
              <a:t>CREATE TABLE </a:t>
            </a:r>
            <a:r>
              <a:rPr lang="en-US" altLang="en-US" sz="1900" dirty="0" err="1"/>
              <a:t>PropertyForRent</a:t>
            </a:r>
            <a:r>
              <a:rPr lang="en-US" altLang="en-US" sz="1900" dirty="0"/>
              <a:t> (</a:t>
            </a:r>
          </a:p>
          <a:p>
            <a:pPr defTabSz="2921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900" dirty="0"/>
              <a:t>	</a:t>
            </a:r>
            <a:r>
              <a:rPr lang="en-US" altLang="en-US" sz="1900" dirty="0" err="1"/>
              <a:t>propertyNo</a:t>
            </a:r>
            <a:r>
              <a:rPr lang="en-US" altLang="en-US" sz="1900" dirty="0"/>
              <a:t>	</a:t>
            </a:r>
            <a:r>
              <a:rPr lang="en-US" altLang="en-US" sz="1900" dirty="0" err="1"/>
              <a:t>PNumber</a:t>
            </a:r>
            <a:r>
              <a:rPr lang="en-US" altLang="en-US" sz="1900" dirty="0"/>
              <a:t>	NOT NULL, ….</a:t>
            </a:r>
          </a:p>
          <a:p>
            <a:pPr defTabSz="2921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900" dirty="0"/>
              <a:t>	rooms		</a:t>
            </a:r>
            <a:r>
              <a:rPr lang="en-US" altLang="en-US" sz="1900" dirty="0" err="1"/>
              <a:t>PRooms</a:t>
            </a:r>
            <a:r>
              <a:rPr lang="en-US" altLang="en-US" sz="1900" dirty="0"/>
              <a:t>				NOT NULL 	DEFAULT 4, </a:t>
            </a:r>
          </a:p>
          <a:p>
            <a:pPr defTabSz="2921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900" dirty="0"/>
              <a:t>	rent		    </a:t>
            </a:r>
            <a:r>
              <a:rPr lang="en-US" altLang="en-US" sz="1900" dirty="0" err="1"/>
              <a:t>PRent</a:t>
            </a:r>
            <a:r>
              <a:rPr lang="en-US" altLang="en-US" sz="1900" dirty="0"/>
              <a:t>					NOT NULL, 	DEFAULT 600, </a:t>
            </a:r>
          </a:p>
          <a:p>
            <a:pPr defTabSz="2921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900" dirty="0"/>
              <a:t>	</a:t>
            </a:r>
            <a:r>
              <a:rPr lang="en-US" altLang="en-US" sz="1900" dirty="0" err="1"/>
              <a:t>ownerNo</a:t>
            </a:r>
            <a:r>
              <a:rPr lang="en-US" altLang="en-US" sz="1900" dirty="0"/>
              <a:t>		</a:t>
            </a:r>
            <a:r>
              <a:rPr lang="en-US" altLang="en-US" sz="1900" dirty="0" err="1"/>
              <a:t>OwnerNumber</a:t>
            </a:r>
            <a:r>
              <a:rPr lang="en-US" altLang="en-US" sz="1900" dirty="0"/>
              <a:t>					NOT NULL, </a:t>
            </a:r>
          </a:p>
          <a:p>
            <a:pPr defTabSz="2921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900" dirty="0"/>
              <a:t>	</a:t>
            </a:r>
            <a:r>
              <a:rPr lang="en-US" altLang="en-US" sz="1900" dirty="0" err="1"/>
              <a:t>staffNo</a:t>
            </a:r>
            <a:r>
              <a:rPr lang="en-US" altLang="en-US" sz="1900" dirty="0"/>
              <a:t>			</a:t>
            </a:r>
            <a:r>
              <a:rPr lang="en-US" altLang="en-US" sz="1900" dirty="0" err="1"/>
              <a:t>StaffNumber</a:t>
            </a:r>
            <a:r>
              <a:rPr lang="en-US" altLang="en-US" sz="1900" dirty="0"/>
              <a:t>		</a:t>
            </a:r>
          </a:p>
          <a:p>
            <a:pPr lvl="1" defTabSz="292100">
              <a:lnSpc>
                <a:spcPct val="90000"/>
              </a:lnSpc>
              <a:buFontTx/>
              <a:buNone/>
            </a:pPr>
            <a:r>
              <a:rPr lang="en-US" altLang="en-US" sz="1900" dirty="0"/>
              <a:t>					Constraint </a:t>
            </a:r>
            <a:r>
              <a:rPr lang="en-US" altLang="en-US" sz="1900" dirty="0" err="1"/>
              <a:t>StaffNotHandlingTooMuch</a:t>
            </a:r>
            <a:r>
              <a:rPr lang="en-US" altLang="en-US" sz="1900" dirty="0"/>
              <a:t> ….</a:t>
            </a:r>
          </a:p>
          <a:p>
            <a:pPr defTabSz="2921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900" dirty="0"/>
              <a:t>	</a:t>
            </a:r>
            <a:r>
              <a:rPr lang="en-US" altLang="en-US" sz="1900" dirty="0" err="1"/>
              <a:t>branchNo</a:t>
            </a:r>
            <a:r>
              <a:rPr lang="en-US" altLang="en-US" sz="1900" dirty="0"/>
              <a:t>		</a:t>
            </a:r>
            <a:r>
              <a:rPr lang="en-US" altLang="en-US" sz="1900" dirty="0" err="1"/>
              <a:t>BranchNumber</a:t>
            </a:r>
            <a:r>
              <a:rPr lang="en-US" altLang="en-US" sz="1900" dirty="0"/>
              <a:t>				NOT NULL,</a:t>
            </a:r>
          </a:p>
          <a:p>
            <a:pPr defTabSz="2921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900" dirty="0"/>
              <a:t>	PRIMARY KEY (</a:t>
            </a:r>
            <a:r>
              <a:rPr lang="en-US" altLang="en-US" sz="1900" dirty="0" err="1"/>
              <a:t>propertyNo</a:t>
            </a:r>
            <a:r>
              <a:rPr lang="en-US" altLang="en-US" sz="1900" dirty="0"/>
              <a:t>),</a:t>
            </a:r>
          </a:p>
          <a:p>
            <a:pPr defTabSz="2921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900" dirty="0"/>
              <a:t>	FOREIGN KEY (</a:t>
            </a:r>
            <a:r>
              <a:rPr lang="en-US" altLang="en-US" sz="1900" dirty="0" err="1"/>
              <a:t>staffNo</a:t>
            </a:r>
            <a:r>
              <a:rPr lang="en-US" altLang="en-US" sz="1900" dirty="0"/>
              <a:t>) REFERENCES Staff </a:t>
            </a:r>
          </a:p>
          <a:p>
            <a:pPr lvl="1" defTabSz="292100">
              <a:lnSpc>
                <a:spcPct val="90000"/>
              </a:lnSpc>
              <a:buFontTx/>
              <a:buNone/>
            </a:pPr>
            <a:r>
              <a:rPr lang="en-US" altLang="en-US" sz="1900" dirty="0"/>
              <a:t>ON DELETE SET NULL ON UPDATE CASCADE ….);</a:t>
            </a:r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76814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AD48F-A28A-EA4D-8629-558AB682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ALTER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3A09-7629-6A47-8BD7-F4DACB04C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Add a new column to a table.</a:t>
            </a:r>
          </a:p>
          <a:p>
            <a:r>
              <a:rPr lang="en-US" altLang="en-US" sz="2000" dirty="0"/>
              <a:t>Drop a column from a table.</a:t>
            </a:r>
          </a:p>
          <a:p>
            <a:r>
              <a:rPr lang="en-US" altLang="en-US" sz="2000" dirty="0"/>
              <a:t>Add a new table constraint.</a:t>
            </a:r>
          </a:p>
          <a:p>
            <a:r>
              <a:rPr lang="en-US" altLang="en-US" sz="2000" dirty="0"/>
              <a:t>Drop a table constraint.</a:t>
            </a:r>
          </a:p>
          <a:p>
            <a:r>
              <a:rPr lang="en-US" altLang="en-US" sz="2000" dirty="0"/>
              <a:t>Set a default for a column.</a:t>
            </a:r>
          </a:p>
          <a:p>
            <a:r>
              <a:rPr lang="en-US" altLang="en-US" sz="2000" dirty="0"/>
              <a:t>Drop a default for a column.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705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BC0A-42C3-0048-A23A-2D19C349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Example - ALTER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3E4D8-5FA0-5641-9831-18A16ED62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000" dirty="0"/>
              <a:t>	Change Staff table by removing default of ‘Assistant’ for position column and setting default for sex column to female (‘F’).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/>
          </a:p>
          <a:p>
            <a:pPr>
              <a:buFont typeface="Monotype Sorts" pitchFamily="2" charset="2"/>
              <a:buNone/>
            </a:pPr>
            <a:r>
              <a:rPr lang="en-US" altLang="en-US" sz="2000" dirty="0"/>
              <a:t>		ALTER TABLE Staff</a:t>
            </a:r>
          </a:p>
          <a:p>
            <a:pPr lvl="1">
              <a:buFontTx/>
              <a:buNone/>
            </a:pPr>
            <a:r>
              <a:rPr lang="en-US" altLang="en-US" sz="2000" dirty="0"/>
              <a:t>			ALTER position DROP DEFAULT;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/>
              <a:t>		ALTER TABLE Staff</a:t>
            </a:r>
          </a:p>
          <a:p>
            <a:pPr lvl="1">
              <a:buFontTx/>
              <a:buNone/>
            </a:pPr>
            <a:r>
              <a:rPr lang="en-US" altLang="en-US" sz="2000" dirty="0"/>
              <a:t>			ALTER sex SET DEFAULT ‘F’;</a:t>
            </a:r>
          </a:p>
        </p:txBody>
      </p:sp>
    </p:spTree>
    <p:extLst>
      <p:ext uri="{BB962C8B-B14F-4D97-AF65-F5344CB8AC3E}">
        <p14:creationId xmlns:p14="http://schemas.microsoft.com/office/powerpoint/2010/main" val="197367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85B10-2BBA-F34B-B5C6-A6DAC251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Example - ALTER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EF789-E81B-1B4F-9577-4053BE438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000" dirty="0"/>
              <a:t>	Remove constraint from </a:t>
            </a:r>
            <a:r>
              <a:rPr lang="en-US" altLang="en-US" sz="2000" dirty="0" err="1"/>
              <a:t>PropertyForRent</a:t>
            </a:r>
            <a:r>
              <a:rPr lang="en-US" altLang="en-US" sz="2000" dirty="0"/>
              <a:t> that staff are not allowed to handle more than 100 properties at a time. Add new column to Client table.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/>
          </a:p>
          <a:p>
            <a:pPr>
              <a:buFont typeface="Monotype Sorts" pitchFamily="2" charset="2"/>
              <a:buNone/>
            </a:pPr>
            <a:r>
              <a:rPr lang="en-US" altLang="en-US" sz="2000" dirty="0"/>
              <a:t>ALTER TABLE </a:t>
            </a:r>
            <a:r>
              <a:rPr lang="en-US" altLang="en-US" sz="2000" dirty="0" err="1"/>
              <a:t>PropertyForRent</a:t>
            </a:r>
            <a:endParaRPr lang="en-US" altLang="en-US" sz="2000" dirty="0"/>
          </a:p>
          <a:p>
            <a:pPr lvl="1">
              <a:buFontTx/>
              <a:buNone/>
            </a:pPr>
            <a:r>
              <a:rPr lang="en-US" altLang="en-US" sz="2000" dirty="0"/>
              <a:t>DROP CONSTRAINT </a:t>
            </a:r>
            <a:r>
              <a:rPr lang="en-US" altLang="en-US" sz="2000" dirty="0" err="1"/>
              <a:t>StaffNotHandlingTooMuch</a:t>
            </a:r>
            <a:r>
              <a:rPr lang="en-US" altLang="en-US" sz="2000" dirty="0"/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/>
              <a:t>ALTER TABLE Client</a:t>
            </a:r>
          </a:p>
          <a:p>
            <a:pPr lvl="1">
              <a:buFontTx/>
              <a:buNone/>
            </a:pPr>
            <a:r>
              <a:rPr lang="en-US" altLang="en-US" sz="2000" dirty="0"/>
              <a:t>ADD </a:t>
            </a:r>
            <a:r>
              <a:rPr lang="en-US" altLang="en-US" sz="2000" dirty="0" err="1"/>
              <a:t>prefNoRooms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PRooms</a:t>
            </a:r>
            <a:r>
              <a:rPr lang="en-US" altLang="en-US" sz="2000" dirty="0"/>
              <a:t>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981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85B10-2BBA-F34B-B5C6-A6DAC251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Example - ALTER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EF789-E81B-1B4F-9577-4053BE438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ID" dirty="0"/>
              <a:t>ALTER TABLE Staff</a:t>
            </a:r>
            <a:br>
              <a:rPr lang="en-ID" sz="2000" dirty="0"/>
            </a:br>
            <a:r>
              <a:rPr lang="en-ID" dirty="0"/>
              <a:t>MODIFY Age </a:t>
            </a:r>
            <a:r>
              <a:rPr lang="en-ID" dirty="0" err="1"/>
              <a:t>int</a:t>
            </a:r>
            <a:r>
              <a:rPr lang="en-ID" dirty="0"/>
              <a:t> NOT NULL;</a:t>
            </a:r>
          </a:p>
          <a:p>
            <a:pPr>
              <a:buFont typeface="Monotype Sorts" pitchFamily="2" charset="2"/>
              <a:buNone/>
            </a:pPr>
            <a:endParaRPr lang="en-ID" sz="2000" dirty="0"/>
          </a:p>
          <a:p>
            <a:pPr>
              <a:buFont typeface="Monotype Sorts" pitchFamily="2" charset="2"/>
              <a:buNone/>
            </a:pPr>
            <a:r>
              <a:rPr lang="en-ID" dirty="0"/>
              <a:t>ALTER TABLE Staff</a:t>
            </a:r>
            <a:br>
              <a:rPr lang="en-ID" sz="2000" dirty="0"/>
            </a:br>
            <a:r>
              <a:rPr lang="en-ID" dirty="0"/>
              <a:t>ADD UNIQUE (</a:t>
            </a:r>
            <a:r>
              <a:rPr lang="en-ID" dirty="0" err="1"/>
              <a:t>StaffID</a:t>
            </a:r>
            <a:r>
              <a:rPr lang="en-ID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44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85B10-2BBA-F34B-B5C6-A6DAC251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Example - ALTER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EF789-E81B-1B4F-9577-4053BE438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 fontScale="92500"/>
          </a:bodyPr>
          <a:lstStyle/>
          <a:p>
            <a:pPr>
              <a:buFont typeface="Monotype Sorts" pitchFamily="2" charset="2"/>
              <a:buNone/>
            </a:pPr>
            <a:endParaRPr lang="en-ID" sz="2000" dirty="0"/>
          </a:p>
          <a:p>
            <a:pPr>
              <a:buFont typeface="Monotype Sorts" pitchFamily="2" charset="2"/>
              <a:buNone/>
            </a:pPr>
            <a:r>
              <a:rPr lang="en-ID" dirty="0"/>
              <a:t>ALTER TABLE Staff</a:t>
            </a:r>
            <a:br>
              <a:rPr lang="en-ID" sz="2000" dirty="0"/>
            </a:br>
            <a:r>
              <a:rPr lang="en-ID" dirty="0"/>
              <a:t>ADD PRIMARY KEY (</a:t>
            </a:r>
            <a:r>
              <a:rPr lang="en-ID" dirty="0" err="1"/>
              <a:t>StaffID</a:t>
            </a:r>
            <a:r>
              <a:rPr lang="en-ID" dirty="0"/>
              <a:t>);</a:t>
            </a:r>
          </a:p>
          <a:p>
            <a:pPr>
              <a:buFont typeface="Monotype Sorts" pitchFamily="2" charset="2"/>
              <a:buNone/>
            </a:pPr>
            <a:endParaRPr lang="en-ID" dirty="0"/>
          </a:p>
          <a:p>
            <a:pPr>
              <a:lnSpc>
                <a:spcPct val="150000"/>
              </a:lnSpc>
            </a:pPr>
            <a:r>
              <a:rPr lang="en-ID" dirty="0"/>
              <a:t>PRIMARY KEY constraint on multiple columns: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D" dirty="0"/>
              <a:t>ALTER TABLE Staff</a:t>
            </a:r>
            <a:br>
              <a:rPr lang="en-ID" sz="2000" dirty="0"/>
            </a:br>
            <a:r>
              <a:rPr lang="en-ID" sz="2000" dirty="0"/>
              <a:t>   </a:t>
            </a:r>
            <a:r>
              <a:rPr lang="en-ID" dirty="0"/>
              <a:t>ADD CONSTRAINT </a:t>
            </a:r>
            <a:r>
              <a:rPr lang="en-ID" dirty="0" err="1"/>
              <a:t>PK_Staff</a:t>
            </a:r>
            <a:r>
              <a:rPr lang="en-ID" dirty="0"/>
              <a:t> PRIMARY KEY (</a:t>
            </a:r>
            <a:r>
              <a:rPr lang="en-ID" dirty="0" err="1"/>
              <a:t>StaffID,LastName</a:t>
            </a:r>
            <a:r>
              <a:rPr lang="en-ID" dirty="0"/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342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85B10-2BBA-F34B-B5C6-A6DAC251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Example - ALTER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EF789-E81B-1B4F-9577-4053BE438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ALTER TABLE Branch</a:t>
            </a:r>
          </a:p>
          <a:p>
            <a:pPr marL="0" indent="0">
              <a:buNone/>
            </a:pPr>
            <a:r>
              <a:rPr lang="en-ID" dirty="0"/>
              <a:t>   ADD FOREIGN KEY (</a:t>
            </a:r>
            <a:r>
              <a:rPr lang="en-ID" dirty="0" err="1"/>
              <a:t>StaffID</a:t>
            </a:r>
            <a:r>
              <a:rPr lang="en-ID" dirty="0"/>
              <a:t>) REFERENCES Staff (</a:t>
            </a:r>
            <a:r>
              <a:rPr lang="en-ID" dirty="0" err="1"/>
              <a:t>StaffID</a:t>
            </a:r>
            <a:r>
              <a:rPr lang="en-ID" dirty="0"/>
              <a:t>);</a:t>
            </a:r>
          </a:p>
          <a:p>
            <a:pPr marL="0" indent="0">
              <a:buNone/>
            </a:pPr>
            <a:endParaRPr lang="en-ID" sz="2000" dirty="0"/>
          </a:p>
          <a:p>
            <a:r>
              <a:rPr lang="en-ID" dirty="0"/>
              <a:t>FOREIGN KEY constraint on multiple columns:</a:t>
            </a:r>
          </a:p>
          <a:p>
            <a:pPr marL="0" indent="0">
              <a:buNone/>
            </a:pPr>
            <a:r>
              <a:rPr lang="en-ID" dirty="0"/>
              <a:t>ALTER TABLE Branch</a:t>
            </a:r>
            <a:br>
              <a:rPr lang="en-ID" sz="2000" dirty="0"/>
            </a:br>
            <a:r>
              <a:rPr lang="en-ID" sz="2000" dirty="0"/>
              <a:t>   </a:t>
            </a:r>
            <a:r>
              <a:rPr lang="en-ID" dirty="0"/>
              <a:t>ADD CONSTRAINT </a:t>
            </a:r>
            <a:r>
              <a:rPr lang="en-ID" dirty="0" err="1"/>
              <a:t>FK_StaffID</a:t>
            </a:r>
            <a:br>
              <a:rPr lang="en-ID" sz="2000" dirty="0"/>
            </a:br>
            <a:r>
              <a:rPr lang="en-ID" sz="2000" dirty="0"/>
              <a:t>   </a:t>
            </a:r>
            <a:r>
              <a:rPr lang="en-ID" dirty="0"/>
              <a:t>FOREIGN KEY (</a:t>
            </a:r>
            <a:r>
              <a:rPr lang="en-ID" dirty="0" err="1"/>
              <a:t>StaffID</a:t>
            </a:r>
            <a:r>
              <a:rPr lang="en-ID" dirty="0"/>
              <a:t>) REFERENCES Staff(</a:t>
            </a:r>
            <a:r>
              <a:rPr lang="en-ID" dirty="0" err="1"/>
              <a:t>staffID</a:t>
            </a:r>
            <a:r>
              <a:rPr lang="en-ID" dirty="0"/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852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85B10-2BBA-F34B-B5C6-A6DAC251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Example - ALTER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EF789-E81B-1B4F-9577-4053BE438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/>
              <a:t>ALTER TABLE Staff</a:t>
            </a:r>
            <a:br>
              <a:rPr lang="en-ID" dirty="0"/>
            </a:br>
            <a:r>
              <a:rPr lang="en-ID" dirty="0"/>
              <a:t>  ADD CHECK (Age&gt;=18);</a:t>
            </a:r>
          </a:p>
          <a:p>
            <a:pPr marL="0" indent="0">
              <a:buNone/>
            </a:pPr>
            <a:endParaRPr lang="en-ID" sz="2000" dirty="0"/>
          </a:p>
          <a:p>
            <a:pPr>
              <a:lnSpc>
                <a:spcPct val="160000"/>
              </a:lnSpc>
            </a:pPr>
            <a:r>
              <a:rPr lang="en-ID" dirty="0"/>
              <a:t>CHECK constraint on multiple columns:</a:t>
            </a:r>
          </a:p>
          <a:p>
            <a:pPr marL="0" indent="0">
              <a:buNone/>
            </a:pPr>
            <a:r>
              <a:rPr lang="en-ID" dirty="0"/>
              <a:t>ALTER TABLE Staff</a:t>
            </a:r>
            <a:br>
              <a:rPr lang="en-ID" dirty="0"/>
            </a:br>
            <a:r>
              <a:rPr lang="en-ID" dirty="0"/>
              <a:t>ADD CONSTRAINT </a:t>
            </a:r>
            <a:r>
              <a:rPr lang="en-ID" dirty="0" err="1"/>
              <a:t>CHK_StaffAge</a:t>
            </a:r>
            <a:r>
              <a:rPr lang="en-ID" dirty="0"/>
              <a:t> CHECK (Age&gt;=18 AND City=London');</a:t>
            </a:r>
          </a:p>
          <a:p>
            <a:pPr marL="0" indent="0">
              <a:buNone/>
            </a:pPr>
            <a:br>
              <a:rPr lang="en-ID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874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85B10-2BBA-F34B-B5C6-A6DAC251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Example - ALTER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EF789-E81B-1B4F-9577-4053BE438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ALTER TABLE Staff</a:t>
            </a:r>
            <a:br>
              <a:rPr lang="en-ID" dirty="0"/>
            </a:br>
            <a:r>
              <a:rPr lang="en-ID" dirty="0"/>
              <a:t>ALTER City SET DEFAULT ’London';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428653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440AF-539E-1F4E-9217-6C4D775B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Objectives of 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FFF8C-C7C4-CE4F-BB02-BDF06326B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Consists of standard English words:</a:t>
            </a:r>
          </a:p>
          <a:p>
            <a:endParaRPr lang="en-US" altLang="en-US" sz="2000" dirty="0"/>
          </a:p>
          <a:p>
            <a:pPr>
              <a:buNone/>
            </a:pPr>
            <a:r>
              <a:rPr lang="en-US" altLang="en-US" sz="2000" dirty="0"/>
              <a:t>1) CREATE TABLE Staff(</a:t>
            </a:r>
            <a:r>
              <a:rPr lang="en-US" altLang="en-US" sz="2000" dirty="0" err="1"/>
              <a:t>staffNo</a:t>
            </a:r>
            <a:r>
              <a:rPr lang="en-US" altLang="en-US" sz="2000" dirty="0"/>
              <a:t> VARCHAR(5), </a:t>
            </a:r>
          </a:p>
          <a:p>
            <a:pPr lvl="1">
              <a:buNone/>
            </a:pPr>
            <a:r>
              <a:rPr lang="en-US" altLang="en-US" sz="2000" dirty="0"/>
              <a:t>			</a:t>
            </a:r>
            <a:r>
              <a:rPr lang="en-US" altLang="en-US" sz="2000" dirty="0" err="1"/>
              <a:t>lName</a:t>
            </a:r>
            <a:r>
              <a:rPr lang="en-US" altLang="en-US" sz="2000" dirty="0"/>
              <a:t> VARCHAR(15), </a:t>
            </a:r>
          </a:p>
          <a:p>
            <a:pPr lvl="1">
              <a:buNone/>
            </a:pPr>
            <a:r>
              <a:rPr lang="en-US" altLang="en-US" sz="2000" dirty="0"/>
              <a:t>			salary DECIMAL(7,2));</a:t>
            </a:r>
          </a:p>
          <a:p>
            <a:pPr>
              <a:buNone/>
            </a:pPr>
            <a:r>
              <a:rPr lang="en-US" altLang="en-US" sz="2000" dirty="0"/>
              <a:t>2) INSERT INTO Staff VALUES (‘SG16’, ‘Brown’, 8300);</a:t>
            </a:r>
          </a:p>
          <a:p>
            <a:pPr>
              <a:buNone/>
            </a:pPr>
            <a:r>
              <a:rPr lang="en-US" altLang="en-US" sz="2000" dirty="0"/>
              <a:t>3) SELECT </a:t>
            </a:r>
            <a:r>
              <a:rPr lang="en-US" altLang="en-US" sz="2000" dirty="0" err="1"/>
              <a:t>staffNo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lName</a:t>
            </a:r>
            <a:r>
              <a:rPr lang="en-US" altLang="en-US" sz="2000" dirty="0"/>
              <a:t>, salary</a:t>
            </a:r>
          </a:p>
          <a:p>
            <a:pPr>
              <a:buNone/>
            </a:pPr>
            <a:r>
              <a:rPr lang="en-US" altLang="en-US" sz="2000" dirty="0"/>
              <a:t>    FROM Staff</a:t>
            </a:r>
          </a:p>
          <a:p>
            <a:pPr>
              <a:buNone/>
            </a:pPr>
            <a:r>
              <a:rPr lang="en-US" altLang="en-US" sz="2000" dirty="0"/>
              <a:t>    WHERE salary &gt; 10000;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161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D82F7-0109-5B4D-A109-EEDDF636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DROP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AF1E-2461-0F44-AF6A-237C6D73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000" dirty="0"/>
              <a:t>DROP TABLE </a:t>
            </a:r>
            <a:r>
              <a:rPr lang="en-US" altLang="en-US" sz="2000" dirty="0" err="1"/>
              <a:t>TableName</a:t>
            </a:r>
            <a:r>
              <a:rPr lang="en-US" altLang="en-US" sz="2000" dirty="0"/>
              <a:t> [RESTRICT | CASCADE]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/>
          </a:p>
          <a:p>
            <a:pPr lvl="1">
              <a:buFontTx/>
              <a:buNone/>
            </a:pPr>
            <a:r>
              <a:rPr lang="en-US" altLang="en-US" sz="2000" dirty="0"/>
              <a:t>	e.g.	DROP TABLE </a:t>
            </a:r>
            <a:r>
              <a:rPr lang="en-US" altLang="en-US" sz="2000" dirty="0" err="1"/>
              <a:t>PropertyForRent</a:t>
            </a:r>
            <a:r>
              <a:rPr lang="en-US" altLang="en-US" sz="2000" dirty="0"/>
              <a:t>;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/>
              <a:t>Removes named table and all rows within it. </a:t>
            </a:r>
          </a:p>
          <a:p>
            <a:r>
              <a:rPr lang="en-US" altLang="en-US" sz="2000" dirty="0"/>
              <a:t>With RESTRICT, if any other objects depend for their existence on continued existence of this table, SQL does not allow request. </a:t>
            </a:r>
          </a:p>
          <a:p>
            <a:r>
              <a:rPr lang="en-US" altLang="en-US" sz="2000" dirty="0"/>
              <a:t>With CASCADE, SQL drops all dependent objects (and objects dependent on these objects).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483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D82F7-0109-5B4D-A109-EEDDF636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D" dirty="0"/>
              <a:t>DROP a UNIQUE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AF1E-2461-0F44-AF6A-237C6D73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ID" b="1" dirty="0"/>
              <a:t>MySQL:</a:t>
            </a:r>
          </a:p>
          <a:p>
            <a:pPr marL="0" indent="0">
              <a:buNone/>
            </a:pPr>
            <a:r>
              <a:rPr lang="en-ID" dirty="0"/>
              <a:t>ALTER TABLE Staff</a:t>
            </a:r>
            <a:br>
              <a:rPr lang="en-ID" sz="2000" dirty="0"/>
            </a:br>
            <a:r>
              <a:rPr lang="en-ID" dirty="0"/>
              <a:t>DROP INDEX </a:t>
            </a:r>
            <a:r>
              <a:rPr lang="en-ID" dirty="0" err="1"/>
              <a:t>UC_Staff</a:t>
            </a:r>
            <a:r>
              <a:rPr lang="en-ID" dirty="0"/>
              <a:t>;</a:t>
            </a:r>
          </a:p>
          <a:p>
            <a:pPr marL="0" indent="0">
              <a:buNone/>
            </a:pPr>
            <a:endParaRPr lang="en-ID" sz="2000" dirty="0"/>
          </a:p>
          <a:p>
            <a:r>
              <a:rPr lang="en-ID" b="1" dirty="0"/>
              <a:t>SQL Server / Oracle / MS Access:</a:t>
            </a:r>
          </a:p>
          <a:p>
            <a:pPr marL="0" indent="0">
              <a:buNone/>
            </a:pPr>
            <a:r>
              <a:rPr lang="fr" dirty="0"/>
              <a:t>ALTER TABLE Staff</a:t>
            </a:r>
            <a:br>
              <a:rPr lang="fr" sz="2000" dirty="0"/>
            </a:br>
            <a:r>
              <a:rPr lang="fr" dirty="0"/>
              <a:t>DROP CONSTRAINT </a:t>
            </a:r>
            <a:r>
              <a:rPr lang="fr" dirty="0" err="1"/>
              <a:t>UC_Staff</a:t>
            </a:r>
            <a:r>
              <a:rPr lang="fr" dirty="0"/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963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D82F7-0109-5B4D-A109-EEDDF636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D" dirty="0"/>
              <a:t>DROP a PRIMARY KEY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AF1E-2461-0F44-AF6A-237C6D73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ID" b="1" dirty="0"/>
              <a:t>MySQL:</a:t>
            </a:r>
          </a:p>
          <a:p>
            <a:pPr marL="0" indent="0">
              <a:buNone/>
            </a:pPr>
            <a:r>
              <a:rPr lang="en-ID" dirty="0"/>
              <a:t>ALTER TABLE Staff</a:t>
            </a:r>
            <a:br>
              <a:rPr lang="en-ID" dirty="0"/>
            </a:br>
            <a:r>
              <a:rPr lang="en-ID" dirty="0"/>
              <a:t>DROP PRIMARY KEY;</a:t>
            </a:r>
          </a:p>
          <a:p>
            <a:pPr marL="0" indent="0">
              <a:buNone/>
            </a:pPr>
            <a:endParaRPr lang="en-ID" sz="2000" dirty="0"/>
          </a:p>
          <a:p>
            <a:r>
              <a:rPr lang="en-ID" b="1" dirty="0"/>
              <a:t>SQL Server / Oracle / MS Access:</a:t>
            </a:r>
          </a:p>
          <a:p>
            <a:pPr marL="0" indent="0">
              <a:buNone/>
            </a:pPr>
            <a:r>
              <a:rPr lang="fr" dirty="0"/>
              <a:t>ALTER TABLE Staff</a:t>
            </a:r>
            <a:br>
              <a:rPr lang="fr" dirty="0"/>
            </a:br>
            <a:r>
              <a:rPr lang="fr" dirty="0"/>
              <a:t>DROP CONSTRAINT </a:t>
            </a:r>
            <a:r>
              <a:rPr lang="fr" dirty="0" err="1"/>
              <a:t>PK_Staff</a:t>
            </a:r>
            <a:r>
              <a:rPr lang="fr" dirty="0"/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591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D82F7-0109-5B4D-A109-EEDDF636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D" dirty="0"/>
              <a:t>DROP a FOREIGN KEY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AF1E-2461-0F44-AF6A-237C6D73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ID" b="1" dirty="0"/>
              <a:t>MySQL:</a:t>
            </a:r>
          </a:p>
          <a:p>
            <a:pPr marL="0" indent="0">
              <a:buNone/>
            </a:pPr>
            <a:r>
              <a:rPr lang="en-ID" dirty="0"/>
              <a:t>ALTER TABLE Branch</a:t>
            </a:r>
            <a:br>
              <a:rPr lang="en-ID" dirty="0"/>
            </a:br>
            <a:r>
              <a:rPr lang="en-ID" dirty="0"/>
              <a:t>DROP FOREIGN KEY </a:t>
            </a:r>
            <a:r>
              <a:rPr lang="en-ID" dirty="0" err="1"/>
              <a:t>FK_StaffID</a:t>
            </a:r>
            <a:r>
              <a:rPr lang="en-ID" dirty="0"/>
              <a:t>;</a:t>
            </a:r>
          </a:p>
          <a:p>
            <a:pPr marL="0" indent="0">
              <a:buNone/>
            </a:pPr>
            <a:endParaRPr lang="en-ID" sz="2000" dirty="0"/>
          </a:p>
          <a:p>
            <a:r>
              <a:rPr lang="en-ID" b="1" dirty="0"/>
              <a:t>SQL Server / Oracle / MS Access:</a:t>
            </a:r>
          </a:p>
          <a:p>
            <a:pPr marL="0" indent="0">
              <a:buNone/>
            </a:pPr>
            <a:r>
              <a:rPr lang="en-ID" dirty="0"/>
              <a:t>ALTER TABLE Branch</a:t>
            </a:r>
            <a:br>
              <a:rPr lang="en-ID" dirty="0"/>
            </a:br>
            <a:r>
              <a:rPr lang="en-ID" dirty="0"/>
              <a:t>DROP CONSTRAINT </a:t>
            </a:r>
            <a:r>
              <a:rPr lang="en-ID" dirty="0" err="1"/>
              <a:t>FK_StaffID</a:t>
            </a:r>
            <a:r>
              <a:rPr lang="en-ID" dirty="0"/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630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D82F7-0109-5B4D-A109-EEDDF636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D" dirty="0"/>
              <a:t>DROP a CHECK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AF1E-2461-0F44-AF6A-237C6D73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ID" b="1" dirty="0"/>
              <a:t>MySQL:</a:t>
            </a:r>
          </a:p>
          <a:p>
            <a:pPr marL="0" indent="0">
              <a:buNone/>
            </a:pPr>
            <a:r>
              <a:rPr lang="en-ID" dirty="0"/>
              <a:t>ALTER TABLE Staff</a:t>
            </a:r>
            <a:br>
              <a:rPr lang="en-ID" dirty="0"/>
            </a:br>
            <a:r>
              <a:rPr lang="en-ID" dirty="0"/>
              <a:t>DROP CHECK </a:t>
            </a:r>
            <a:r>
              <a:rPr lang="en-ID" dirty="0" err="1"/>
              <a:t>CHK_StaffAge</a:t>
            </a:r>
            <a:r>
              <a:rPr lang="en-ID" dirty="0"/>
              <a:t>;</a:t>
            </a:r>
            <a:endParaRPr lang="en-US" sz="2000" dirty="0"/>
          </a:p>
          <a:p>
            <a:pPr marL="0" indent="0">
              <a:buNone/>
            </a:pPr>
            <a:endParaRPr lang="en-ID" sz="2000" dirty="0"/>
          </a:p>
          <a:p>
            <a:r>
              <a:rPr lang="en-ID" b="1" dirty="0"/>
              <a:t>SQL Server / Oracle / MS Access:</a:t>
            </a:r>
          </a:p>
          <a:p>
            <a:pPr marL="0" indent="0">
              <a:buNone/>
            </a:pPr>
            <a:r>
              <a:rPr lang="fr" dirty="0"/>
              <a:t>ALTER TABLE Staff</a:t>
            </a:r>
            <a:br>
              <a:rPr lang="fr" dirty="0"/>
            </a:br>
            <a:r>
              <a:rPr lang="fr" dirty="0"/>
              <a:t>DROP CONSTRAINT </a:t>
            </a:r>
            <a:r>
              <a:rPr lang="fr" dirty="0" err="1"/>
              <a:t>CHK_StaffAge</a:t>
            </a:r>
            <a:r>
              <a:rPr lang="f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1364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4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D82F7-0109-5B4D-A109-EEDDF636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D" dirty="0"/>
              <a:t>DROP a DEFAULT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AF1E-2461-0F44-AF6A-237C6D73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ID" b="1" dirty="0"/>
              <a:t>MySQL:</a:t>
            </a:r>
          </a:p>
          <a:p>
            <a:pPr marL="0" indent="0">
              <a:buNone/>
            </a:pPr>
            <a:r>
              <a:rPr lang="en-ID" dirty="0"/>
              <a:t>ALTER TABLE Staff</a:t>
            </a:r>
            <a:br>
              <a:rPr lang="en-ID" dirty="0"/>
            </a:br>
            <a:r>
              <a:rPr lang="en-ID" dirty="0"/>
              <a:t>ALTER City DROP DEFAULT;</a:t>
            </a:r>
          </a:p>
          <a:p>
            <a:pPr marL="0" indent="0">
              <a:buNone/>
            </a:pPr>
            <a:endParaRPr lang="en-ID" sz="2000" dirty="0"/>
          </a:p>
          <a:p>
            <a:r>
              <a:rPr lang="en-ID" b="1" dirty="0"/>
              <a:t>SQL Server / Oracle / MS Access:</a:t>
            </a:r>
          </a:p>
          <a:p>
            <a:pPr marL="0" indent="0">
              <a:buNone/>
            </a:pPr>
            <a:r>
              <a:rPr lang="en-ID" dirty="0"/>
              <a:t>ALTER TABLE Staff</a:t>
            </a:r>
            <a:br>
              <a:rPr lang="en-ID" dirty="0"/>
            </a:br>
            <a:r>
              <a:rPr lang="en-ID" dirty="0"/>
              <a:t>ALTER COLUMN City DROP DEFAULT;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241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D82F7-0109-5B4D-A109-EEDDF636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D" dirty="0"/>
              <a:t>DROP INDEX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AF1E-2461-0F44-AF6A-237C6D73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52201"/>
          </a:xfrm>
        </p:spPr>
        <p:txBody>
          <a:bodyPr>
            <a:normAutofit fontScale="85000" lnSpcReduction="20000"/>
          </a:bodyPr>
          <a:lstStyle/>
          <a:p>
            <a:r>
              <a:rPr lang="en-ID" b="1" dirty="0"/>
              <a:t>MySQL:</a:t>
            </a:r>
          </a:p>
          <a:p>
            <a:pPr marL="0" indent="0">
              <a:buNone/>
            </a:pPr>
            <a:r>
              <a:rPr lang="en-ID" dirty="0"/>
              <a:t>ALTER TABLE </a:t>
            </a:r>
            <a:r>
              <a:rPr lang="en-ID" i="1" dirty="0" err="1"/>
              <a:t>table_name</a:t>
            </a:r>
            <a:br>
              <a:rPr lang="en-ID" i="1" dirty="0"/>
            </a:br>
            <a:r>
              <a:rPr lang="en-ID" dirty="0"/>
              <a:t>DROP INDEX </a:t>
            </a:r>
            <a:r>
              <a:rPr lang="en-ID" i="1" dirty="0" err="1"/>
              <a:t>index_name</a:t>
            </a:r>
            <a:r>
              <a:rPr lang="en-ID" dirty="0"/>
              <a:t>;</a:t>
            </a:r>
          </a:p>
          <a:p>
            <a:pPr marL="0" indent="0">
              <a:buNone/>
            </a:pPr>
            <a:endParaRPr lang="en-ID" sz="2000" dirty="0"/>
          </a:p>
          <a:p>
            <a:r>
              <a:rPr lang="en-ID" b="1" dirty="0"/>
              <a:t>SQL Server:</a:t>
            </a:r>
          </a:p>
          <a:p>
            <a:pPr marL="0" indent="0">
              <a:buNone/>
            </a:pPr>
            <a:r>
              <a:rPr lang="en-ID" dirty="0"/>
              <a:t>DROP INDEX </a:t>
            </a:r>
            <a:r>
              <a:rPr lang="en-ID" i="1" dirty="0" err="1"/>
              <a:t>table_name</a:t>
            </a:r>
            <a:r>
              <a:rPr lang="en-ID" dirty="0" err="1"/>
              <a:t>.</a:t>
            </a:r>
            <a:r>
              <a:rPr lang="en-ID" i="1" dirty="0" err="1"/>
              <a:t>index_name</a:t>
            </a:r>
            <a:r>
              <a:rPr lang="en-ID" dirty="0"/>
              <a:t>;</a:t>
            </a:r>
          </a:p>
          <a:p>
            <a:pPr marL="0" indent="0">
              <a:buNone/>
            </a:pPr>
            <a:endParaRPr lang="en-ID" b="1" dirty="0"/>
          </a:p>
          <a:p>
            <a:r>
              <a:rPr lang="en-ID" b="1" dirty="0"/>
              <a:t>Oracle:</a:t>
            </a:r>
          </a:p>
          <a:p>
            <a:pPr marL="0" indent="0">
              <a:buNone/>
            </a:pPr>
            <a:r>
              <a:rPr lang="en-ID" dirty="0"/>
              <a:t>DROP INDEX </a:t>
            </a:r>
            <a:r>
              <a:rPr lang="en-ID" i="1" dirty="0" err="1"/>
              <a:t>index_name</a:t>
            </a:r>
            <a:r>
              <a:rPr lang="en-ID" dirty="0"/>
              <a:t>;</a:t>
            </a:r>
            <a:r>
              <a:rPr lang="en-ID" b="1" dirty="0"/>
              <a:t> </a:t>
            </a:r>
          </a:p>
          <a:p>
            <a:pPr marL="0" indent="0">
              <a:buNone/>
            </a:pPr>
            <a:endParaRPr lang="en-ID" b="1" dirty="0"/>
          </a:p>
          <a:p>
            <a:r>
              <a:rPr lang="en-ID" b="1" dirty="0"/>
              <a:t>MS Access:</a:t>
            </a:r>
          </a:p>
          <a:p>
            <a:pPr marL="0" indent="0">
              <a:buNone/>
            </a:pPr>
            <a:r>
              <a:rPr lang="en-ID" dirty="0"/>
              <a:t>DROP INDEX </a:t>
            </a:r>
            <a:r>
              <a:rPr lang="en-ID" i="1" dirty="0" err="1"/>
              <a:t>index_name</a:t>
            </a:r>
            <a:r>
              <a:rPr lang="en-ID" dirty="0"/>
              <a:t> ON </a:t>
            </a:r>
            <a:r>
              <a:rPr lang="en-ID" i="1" dirty="0" err="1"/>
              <a:t>table_name</a:t>
            </a:r>
            <a:r>
              <a:rPr lang="en-ID" dirty="0"/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62350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D82F7-0109-5B4D-A109-EEDDF636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INSERT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AF1E-2461-0F44-AF6A-237C6D73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52201"/>
          </a:xfrm>
        </p:spPr>
        <p:txBody>
          <a:bodyPr>
            <a:normAutofit fontScale="92500" lnSpcReduction="10000"/>
          </a:bodyPr>
          <a:lstStyle/>
          <a:p>
            <a:pPr>
              <a:buNone/>
              <a:defRPr/>
            </a:pPr>
            <a:r>
              <a:rPr lang="en-GB" b="1" dirty="0">
                <a:latin typeface="Courier"/>
                <a:cs typeface="Courier"/>
              </a:rPr>
              <a:t>INSERT INTO </a:t>
            </a:r>
          </a:p>
          <a:p>
            <a:pPr marL="0" indent="0">
              <a:buNone/>
              <a:defRPr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TableName</a:t>
            </a:r>
            <a:endParaRPr lang="en-US" dirty="0">
              <a:latin typeface="Courier"/>
              <a:cs typeface="Courier"/>
            </a:endParaRPr>
          </a:p>
          <a:p>
            <a:pPr>
              <a:buNone/>
              <a:defRPr/>
            </a:pPr>
            <a:r>
              <a:rPr lang="en-GB" dirty="0">
                <a:latin typeface="Courier"/>
                <a:cs typeface="Courier"/>
              </a:rPr>
              <a:t>  [(col1, col2, …)]</a:t>
            </a:r>
          </a:p>
          <a:p>
            <a:pPr>
              <a:buNone/>
              <a:defRPr/>
            </a:pPr>
            <a:r>
              <a:rPr lang="en-GB" b="1" dirty="0">
                <a:latin typeface="Courier New" pitchFamily="49" charset="0"/>
              </a:rPr>
              <a:t>  VALUES</a:t>
            </a:r>
          </a:p>
          <a:p>
            <a:pPr>
              <a:buNone/>
              <a:defRPr/>
            </a:pPr>
            <a:r>
              <a:rPr lang="en-GB" b="1" dirty="0">
                <a:latin typeface="Courier New" pitchFamily="49" charset="0"/>
              </a:rPr>
              <a:t> </a:t>
            </a:r>
            <a:r>
              <a:rPr lang="en-GB" dirty="0">
                <a:latin typeface="Courier"/>
                <a:cs typeface="Courier"/>
              </a:rPr>
              <a:t> (val1, val2, …)</a:t>
            </a:r>
            <a:r>
              <a:rPr lang="en-GB" b="1" dirty="0">
                <a:latin typeface="Courier New" pitchFamily="49" charset="0"/>
              </a:rPr>
              <a:t>;</a:t>
            </a:r>
          </a:p>
          <a:p>
            <a:pPr>
              <a:buNone/>
              <a:defRPr/>
            </a:pPr>
            <a:endParaRPr lang="en-GB" b="1" dirty="0">
              <a:latin typeface="Courier New" pitchFamily="49" charset="0"/>
            </a:endParaRPr>
          </a:p>
          <a:p>
            <a:pPr algn="just"/>
            <a:r>
              <a:rPr lang="en-US" i="1" dirty="0" err="1"/>
              <a:t>dataValueList</a:t>
            </a:r>
            <a:r>
              <a:rPr lang="en-US" dirty="0"/>
              <a:t> must match </a:t>
            </a:r>
            <a:r>
              <a:rPr lang="en-US" i="1" dirty="0" err="1"/>
              <a:t>columnList</a:t>
            </a:r>
            <a:r>
              <a:rPr lang="en-US" dirty="0"/>
              <a:t> as follows:</a:t>
            </a:r>
          </a:p>
          <a:p>
            <a:pPr lvl="1" algn="just"/>
            <a:r>
              <a:rPr lang="en-US" dirty="0"/>
              <a:t>number of items in each list must be same;</a:t>
            </a:r>
          </a:p>
          <a:p>
            <a:pPr lvl="1" algn="just"/>
            <a:r>
              <a:rPr lang="en-US" dirty="0"/>
              <a:t>must be direct correspondence in position of items in two lists;</a:t>
            </a:r>
          </a:p>
          <a:p>
            <a:pPr lvl="1" algn="just"/>
            <a:r>
              <a:rPr lang="en-US" dirty="0"/>
              <a:t>data type of each item in </a:t>
            </a:r>
            <a:r>
              <a:rPr lang="en-US" i="1" dirty="0" err="1"/>
              <a:t>dataValueList</a:t>
            </a:r>
            <a:r>
              <a:rPr lang="en-US" dirty="0"/>
              <a:t> must be compatible with data type of corresponding column.</a:t>
            </a:r>
          </a:p>
          <a:p>
            <a:pPr>
              <a:buNone/>
              <a:defRPr/>
            </a:pPr>
            <a:endParaRPr lang="en-GB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6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D82F7-0109-5B4D-A109-EEDDF636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Example - INSERT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AF1E-2461-0F44-AF6A-237C6D73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52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Insert a new row into Staff table supplying data for all columns.</a:t>
            </a:r>
          </a:p>
          <a:p>
            <a:pPr marL="0" indent="0">
              <a:buNone/>
            </a:pPr>
            <a:endParaRPr lang="en-US" dirty="0"/>
          </a:p>
          <a:p>
            <a:pPr algn="just">
              <a:buFont typeface="Monotype Sorts" charset="2"/>
              <a:buNone/>
            </a:pPr>
            <a:r>
              <a:rPr lang="en-US" b="1" dirty="0">
                <a:latin typeface="Courier"/>
                <a:cs typeface="Courier"/>
              </a:rPr>
              <a:t>INSERT INTO </a:t>
            </a:r>
            <a:r>
              <a:rPr lang="en-US" dirty="0">
                <a:latin typeface="Courier"/>
                <a:cs typeface="Courier"/>
              </a:rPr>
              <a:t>Staff</a:t>
            </a:r>
          </a:p>
          <a:p>
            <a:pPr lvl="1" algn="just">
              <a:buFontTx/>
              <a:buNone/>
            </a:pPr>
            <a:r>
              <a:rPr lang="en-US" b="1" dirty="0">
                <a:latin typeface="Courier"/>
                <a:cs typeface="Courier"/>
              </a:rPr>
              <a:t>VALUES</a:t>
            </a:r>
            <a:r>
              <a:rPr lang="en-US" dirty="0">
                <a:latin typeface="Courier"/>
                <a:cs typeface="Courier"/>
              </a:rPr>
              <a:t>(‘SG16’, ‘Alan’, ‘Brown’,  ‘Assistant’, ‘M’, Date‘1957-05-25’, 8300, ‘B003’);</a:t>
            </a:r>
          </a:p>
        </p:txBody>
      </p:sp>
    </p:spTree>
    <p:extLst>
      <p:ext uri="{BB962C8B-B14F-4D97-AF65-F5344CB8AC3E}">
        <p14:creationId xmlns:p14="http://schemas.microsoft.com/office/powerpoint/2010/main" val="23213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D82F7-0109-5B4D-A109-EEDDF636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Example - INSERT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AF1E-2461-0F44-AF6A-237C6D73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52201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Insert a new row into Staff table supplying data for all mandatory columns.</a:t>
            </a:r>
          </a:p>
          <a:p>
            <a:pPr algn="just">
              <a:lnSpc>
                <a:spcPct val="20000"/>
              </a:lnSpc>
              <a:buFont typeface="Monotype Sorts" charset="2"/>
              <a:buNone/>
            </a:pPr>
            <a:endParaRPr lang="en-US" dirty="0"/>
          </a:p>
          <a:p>
            <a:pPr algn="just">
              <a:lnSpc>
                <a:spcPct val="90000"/>
              </a:lnSpc>
              <a:buFont typeface="Monotype Sorts" charset="2"/>
              <a:buNone/>
            </a:pPr>
            <a:r>
              <a:rPr lang="en-US" sz="2400" dirty="0"/>
              <a:t>	INSERT INTO Staff (</a:t>
            </a:r>
            <a:r>
              <a:rPr lang="en-US" sz="2400" dirty="0" err="1"/>
              <a:t>staffNo</a:t>
            </a:r>
            <a:r>
              <a:rPr lang="en-US" sz="2400" dirty="0"/>
              <a:t>, </a:t>
            </a:r>
            <a:r>
              <a:rPr lang="en-US" sz="2400" dirty="0" err="1"/>
              <a:t>fName</a:t>
            </a:r>
            <a:r>
              <a:rPr lang="en-US" sz="2400" dirty="0"/>
              <a:t>, </a:t>
            </a:r>
            <a:r>
              <a:rPr lang="en-US" sz="2400" dirty="0" err="1"/>
              <a:t>lName</a:t>
            </a:r>
            <a:r>
              <a:rPr lang="en-US" sz="2400" dirty="0"/>
              <a:t>,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dirty="0"/>
              <a:t>                                    position, salary, </a:t>
            </a:r>
            <a:r>
              <a:rPr lang="en-US" dirty="0" err="1"/>
              <a:t>branchNo</a:t>
            </a:r>
            <a:r>
              <a:rPr lang="en-US" dirty="0"/>
              <a:t>)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dirty="0"/>
              <a:t>VALUES (‘SG44’, ‘Anne’, ‘Jones’,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dirty="0"/>
              <a:t>                   ‘Assistant’, 8100, ‘B003’);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Or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dirty="0"/>
              <a:t>INSERT INTO Staff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dirty="0"/>
              <a:t>VALUES (‘SG44’, ‘Anne’, ‘Jones’, ‘Assistant’, NULL,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dirty="0"/>
              <a:t>                    NULL, 8100, ‘B003’);</a:t>
            </a:r>
          </a:p>
        </p:txBody>
      </p:sp>
    </p:spTree>
    <p:extLst>
      <p:ext uri="{BB962C8B-B14F-4D97-AF65-F5344CB8AC3E}">
        <p14:creationId xmlns:p14="http://schemas.microsoft.com/office/powerpoint/2010/main" val="157145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C4104-FDC1-A54B-A79D-82828199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Objectives of 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B7454-F1B4-6A46-B9D7-8CB185344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Can be used by range of users including DBAs, management, application developers, and other types of end users.</a:t>
            </a:r>
          </a:p>
          <a:p>
            <a:endParaRPr lang="en-US" altLang="en-US" sz="2000" dirty="0"/>
          </a:p>
          <a:p>
            <a:r>
              <a:rPr lang="en-US" altLang="en-US" sz="2000" dirty="0"/>
              <a:t>An ISO standard now exists for SQL, making it both the formal and </a:t>
            </a:r>
            <a:r>
              <a:rPr lang="en-US" altLang="en-US" sz="2000" i="1" dirty="0"/>
              <a:t>de facto</a:t>
            </a:r>
            <a:r>
              <a:rPr lang="en-US" altLang="en-US" sz="2000" dirty="0"/>
              <a:t> standard language for relational databases.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921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D82F7-0109-5B4D-A109-EEDDF636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UPDATE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AF1E-2461-0F44-AF6A-237C6D73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52201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b="1" dirty="0">
                <a:latin typeface="Courier"/>
                <a:cs typeface="Courier"/>
              </a:rPr>
              <a:t>UPDATE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TableName</a:t>
            </a:r>
            <a:endParaRPr lang="en-US" dirty="0">
              <a:latin typeface="Courier"/>
              <a:cs typeface="Courier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b="1" dirty="0">
                <a:latin typeface="Courier"/>
                <a:cs typeface="Courier"/>
              </a:rPr>
              <a:t>SET</a:t>
            </a:r>
            <a:r>
              <a:rPr lang="en-US" dirty="0">
                <a:latin typeface="Courier"/>
                <a:cs typeface="Courier"/>
              </a:rPr>
              <a:t> columnName1 = dataValue1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dirty="0">
                <a:latin typeface="Courier"/>
                <a:cs typeface="Courier"/>
              </a:rPr>
              <a:t>		[, columnName2 = dataValue2...]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Courier"/>
                <a:cs typeface="Courier"/>
              </a:rPr>
              <a:t>[</a:t>
            </a:r>
            <a:r>
              <a:rPr lang="en-US" b="1" dirty="0">
                <a:latin typeface="Courier"/>
                <a:cs typeface="Courier"/>
              </a:rPr>
              <a:t>WHERE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searchCondition</a:t>
            </a:r>
            <a:r>
              <a:rPr lang="en-US" dirty="0">
                <a:latin typeface="Courier"/>
                <a:cs typeface="Courier"/>
              </a:rPr>
              <a:t>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latin typeface="Courier"/>
              <a:cs typeface="Courier"/>
            </a:endParaRPr>
          </a:p>
          <a:p>
            <a:pPr algn="just">
              <a:lnSpc>
                <a:spcPct val="30000"/>
              </a:lnSpc>
              <a:buFont typeface="Monotype Sorts" charset="2"/>
              <a:buNone/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i="1" dirty="0" err="1"/>
              <a:t>TableName</a:t>
            </a:r>
            <a:r>
              <a:rPr lang="en-US" dirty="0"/>
              <a:t> can be name of a base table or an updatable view.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SET clause specifies names of one or more columns that are to be updated. </a:t>
            </a:r>
          </a:p>
          <a:p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1843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D82F7-0109-5B4D-A109-EEDDF636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UPDATE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AF1E-2461-0F44-AF6A-237C6D73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5220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WHERE clause is optional:</a:t>
            </a:r>
          </a:p>
          <a:p>
            <a:pPr lvl="1" algn="just"/>
            <a:r>
              <a:rPr lang="en-US" dirty="0"/>
              <a:t>if omitted, named columns are updated for all rows in table;</a:t>
            </a:r>
          </a:p>
          <a:p>
            <a:pPr lvl="1" algn="just"/>
            <a:r>
              <a:rPr lang="en-US" dirty="0"/>
              <a:t>if specified, only those rows that satisfy </a:t>
            </a:r>
            <a:r>
              <a:rPr lang="en-US" i="1" dirty="0" err="1"/>
              <a:t>searchCondition</a:t>
            </a:r>
            <a:r>
              <a:rPr lang="en-US" dirty="0"/>
              <a:t> are updated. </a:t>
            </a:r>
          </a:p>
          <a:p>
            <a:pPr algn="just"/>
            <a:r>
              <a:rPr lang="en-US" dirty="0"/>
              <a:t>New </a:t>
            </a:r>
            <a:r>
              <a:rPr lang="en-US" i="1" dirty="0" err="1"/>
              <a:t>dataValue</a:t>
            </a:r>
            <a:r>
              <a:rPr lang="en-US" i="1" dirty="0"/>
              <a:t>(s)</a:t>
            </a:r>
            <a:r>
              <a:rPr lang="en-US" dirty="0"/>
              <a:t> must be compatible with data type for corresponding column.</a:t>
            </a:r>
            <a:endParaRPr lang="en-US" sz="2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7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D82F7-0109-5B4D-A109-EEDDF636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Example - </a:t>
            </a:r>
            <a:r>
              <a:rPr lang="en-GB" dirty="0"/>
              <a:t>UPDATE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AF1E-2461-0F44-AF6A-237C6D73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52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Give all staff a 3% pay increase.</a:t>
            </a:r>
          </a:p>
          <a:p>
            <a:pPr>
              <a:lnSpc>
                <a:spcPct val="20000"/>
              </a:lnSpc>
              <a:buFont typeface="Monotype Sorts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b="1" dirty="0">
                <a:latin typeface="Courier"/>
                <a:cs typeface="Courier"/>
              </a:rPr>
              <a:t>UPDATE</a:t>
            </a:r>
            <a:r>
              <a:rPr lang="en-US" dirty="0">
                <a:latin typeface="Courier"/>
                <a:cs typeface="Courier"/>
              </a:rPr>
              <a:t> Staff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b="1" dirty="0">
                <a:latin typeface="Courier"/>
                <a:cs typeface="Courier"/>
              </a:rPr>
              <a:t>SET</a:t>
            </a:r>
            <a:r>
              <a:rPr lang="en-US" dirty="0">
                <a:latin typeface="Courier"/>
                <a:cs typeface="Courier"/>
              </a:rPr>
              <a:t> salary = salary*1.03;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Give all Managers a 5% pay increase.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b="1" dirty="0">
                <a:latin typeface="Courier"/>
                <a:cs typeface="Courier"/>
              </a:rPr>
              <a:t>UPDATE</a:t>
            </a:r>
            <a:r>
              <a:rPr lang="en-US" dirty="0">
                <a:latin typeface="Courier"/>
                <a:cs typeface="Courier"/>
              </a:rPr>
              <a:t> Staff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b="1" dirty="0">
                <a:latin typeface="Courier"/>
                <a:cs typeface="Courier"/>
              </a:rPr>
              <a:t>SET</a:t>
            </a:r>
            <a:r>
              <a:rPr lang="en-US" dirty="0">
                <a:latin typeface="Courier"/>
                <a:cs typeface="Courier"/>
              </a:rPr>
              <a:t> salary = salary*1.05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b="1" dirty="0">
                <a:latin typeface="Courier"/>
                <a:cs typeface="Courier"/>
              </a:rPr>
              <a:t>WHERE</a:t>
            </a:r>
            <a:r>
              <a:rPr lang="en-US" dirty="0">
                <a:latin typeface="Courier"/>
                <a:cs typeface="Courier"/>
              </a:rPr>
              <a:t> position = ‘Manager’;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0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D82F7-0109-5B4D-A109-EEDDF636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Example - </a:t>
            </a:r>
            <a:r>
              <a:rPr lang="en-GB" dirty="0"/>
              <a:t>UPDATE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AF1E-2461-0F44-AF6A-237C6D73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52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UPDATE Multiple Columns:</a:t>
            </a:r>
          </a:p>
          <a:p>
            <a:pPr>
              <a:buFont typeface="Monotype Sorts" charset="2"/>
              <a:buNone/>
            </a:pPr>
            <a:r>
              <a:rPr lang="en-US" dirty="0"/>
              <a:t>Promote David Ford (</a:t>
            </a:r>
            <a:r>
              <a:rPr lang="en-US" dirty="0" err="1"/>
              <a:t>staffNo</a:t>
            </a:r>
            <a:r>
              <a:rPr lang="en-US" dirty="0"/>
              <a:t>=‘SG14’) to Manager and change his salary to £18,000.</a:t>
            </a:r>
          </a:p>
          <a:p>
            <a:pPr>
              <a:buFont typeface="Monotype Sorts" charset="2"/>
              <a:buNone/>
            </a:pPr>
            <a:endParaRPr lang="en-US" sz="1400" dirty="0"/>
          </a:p>
          <a:p>
            <a:pPr>
              <a:buFont typeface="Monotype Sorts" charset="2"/>
              <a:buNone/>
            </a:pPr>
            <a:r>
              <a:rPr lang="en-US" sz="2400" b="1" dirty="0">
                <a:latin typeface="Courier"/>
                <a:cs typeface="Courier"/>
              </a:rPr>
              <a:t>UPDATE</a:t>
            </a:r>
            <a:r>
              <a:rPr lang="en-US" sz="2400" dirty="0">
                <a:latin typeface="Courier"/>
                <a:cs typeface="Courier"/>
              </a:rPr>
              <a:t> Staff</a:t>
            </a:r>
          </a:p>
          <a:p>
            <a:pPr>
              <a:buFontTx/>
              <a:buNone/>
            </a:pPr>
            <a:r>
              <a:rPr lang="en-US" sz="2400" b="1" dirty="0">
                <a:latin typeface="Courier"/>
                <a:cs typeface="Courier"/>
              </a:rPr>
              <a:t>	SET</a:t>
            </a:r>
            <a:r>
              <a:rPr lang="en-US" sz="2400" dirty="0">
                <a:latin typeface="Courier"/>
                <a:cs typeface="Courier"/>
              </a:rPr>
              <a:t> position = ‘Manager’, salary = 18000</a:t>
            </a:r>
          </a:p>
          <a:p>
            <a:pPr>
              <a:buFontTx/>
              <a:buNone/>
            </a:pPr>
            <a:r>
              <a:rPr lang="en-US" sz="2400" b="1" dirty="0">
                <a:latin typeface="Courier"/>
                <a:cs typeface="Courier"/>
              </a:rPr>
              <a:t>	WHERE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staffNo</a:t>
            </a:r>
            <a:r>
              <a:rPr lang="en-US" sz="2400" dirty="0">
                <a:latin typeface="Courier"/>
                <a:cs typeface="Courier"/>
              </a:rPr>
              <a:t> = ‘SG14’;</a:t>
            </a:r>
          </a:p>
        </p:txBody>
      </p:sp>
    </p:spTree>
    <p:extLst>
      <p:ext uri="{BB962C8B-B14F-4D97-AF65-F5344CB8AC3E}">
        <p14:creationId xmlns:p14="http://schemas.microsoft.com/office/powerpoint/2010/main" val="140004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D82F7-0109-5B4D-A109-EEDDF636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Example - </a:t>
            </a:r>
            <a:r>
              <a:rPr lang="en-GB" dirty="0"/>
              <a:t>INSERT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AF1E-2461-0F44-AF6A-237C6D73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52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grpSp>
        <p:nvGrpSpPr>
          <p:cNvPr id="41" name="Group 1027">
            <a:extLst>
              <a:ext uri="{FF2B5EF4-FFF2-40B4-BE49-F238E27FC236}">
                <a16:creationId xmlns:a16="http://schemas.microsoft.com/office/drawing/2014/main" id="{7A85FB15-CF0F-D04D-BF57-BDF37D01AC31}"/>
              </a:ext>
            </a:extLst>
          </p:cNvPr>
          <p:cNvGrpSpPr>
            <a:grpSpLocks/>
          </p:cNvGrpSpPr>
          <p:nvPr/>
        </p:nvGrpSpPr>
        <p:grpSpPr bwMode="auto">
          <a:xfrm>
            <a:off x="2133072" y="3429000"/>
            <a:ext cx="1930400" cy="1427163"/>
            <a:chOff x="288" y="1776"/>
            <a:chExt cx="1216" cy="899"/>
          </a:xfrm>
        </p:grpSpPr>
        <p:sp>
          <p:nvSpPr>
            <p:cNvPr id="42" name="Text Box 1028">
              <a:extLst>
                <a:ext uri="{FF2B5EF4-FFF2-40B4-BE49-F238E27FC236}">
                  <a16:creationId xmlns:a16="http://schemas.microsoft.com/office/drawing/2014/main" id="{D28278AE-0A51-D24E-9DAE-12CFDC330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776"/>
              <a:ext cx="4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Fruit</a:t>
              </a:r>
            </a:p>
          </p:txBody>
        </p:sp>
        <p:sp>
          <p:nvSpPr>
            <p:cNvPr id="43" name="Text Box 1029">
              <a:extLst>
                <a:ext uri="{FF2B5EF4-FFF2-40B4-BE49-F238E27FC236}">
                  <a16:creationId xmlns:a16="http://schemas.microsoft.com/office/drawing/2014/main" id="{6A5B408A-6656-7242-B527-EDFD578B8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016"/>
              <a:ext cx="260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ID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4" name="Text Box 1030">
              <a:extLst>
                <a:ext uri="{FF2B5EF4-FFF2-40B4-BE49-F238E27FC236}">
                  <a16:creationId xmlns:a16="http://schemas.microsoft.com/office/drawing/2014/main" id="{C20F5708-9990-6540-8E80-E7FDFA8D2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016"/>
              <a:ext cx="504" cy="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800" dirty="0">
                  <a:solidFill>
                    <a:schemeClr val="tx1"/>
                  </a:solidFill>
                  <a:latin typeface="Arial" charset="0"/>
                </a:rPr>
                <a:t>Name</a:t>
              </a:r>
            </a:p>
            <a:p>
              <a:endParaRPr lang="en-GB" sz="800" dirty="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 dirty="0">
                  <a:solidFill>
                    <a:schemeClr val="tx1"/>
                  </a:solidFill>
                  <a:latin typeface="Arial" charset="0"/>
                </a:rPr>
                <a:t>kiwi</a:t>
              </a:r>
            </a:p>
            <a:p>
              <a:endParaRPr lang="en-GB" sz="18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5" name="Text Box 1031">
              <a:extLst>
                <a:ext uri="{FF2B5EF4-FFF2-40B4-BE49-F238E27FC236}">
                  <a16:creationId xmlns:a16="http://schemas.microsoft.com/office/drawing/2014/main" id="{DB6190DD-502A-E94C-A288-573E4352F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016"/>
              <a:ext cx="448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800" dirty="0">
                  <a:solidFill>
                    <a:schemeClr val="tx1"/>
                  </a:solidFill>
                  <a:latin typeface="Arial" charset="0"/>
                </a:rPr>
                <a:t>Price</a:t>
              </a:r>
            </a:p>
            <a:p>
              <a:endParaRPr lang="en-GB" sz="800" dirty="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 dirty="0">
                  <a:solidFill>
                    <a:schemeClr val="tx1"/>
                  </a:solidFill>
                  <a:latin typeface="Arial" charset="0"/>
                </a:rPr>
                <a:t>20</a:t>
              </a:r>
            </a:p>
          </p:txBody>
        </p:sp>
        <p:sp>
          <p:nvSpPr>
            <p:cNvPr id="46" name="Rectangle 1032">
              <a:extLst>
                <a:ext uri="{FF2B5EF4-FFF2-40B4-BE49-F238E27FC236}">
                  <a16:creationId xmlns:a16="http://schemas.microsoft.com/office/drawing/2014/main" id="{4387B36C-8F2F-6448-99FA-D49803AA2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016"/>
              <a:ext cx="1152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033">
              <a:extLst>
                <a:ext uri="{FF2B5EF4-FFF2-40B4-BE49-F238E27FC236}">
                  <a16:creationId xmlns:a16="http://schemas.microsoft.com/office/drawing/2014/main" id="{F03B005F-8F7D-424C-8E9A-CE8DECD56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25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8" name="Line 1034">
              <a:extLst>
                <a:ext uri="{FF2B5EF4-FFF2-40B4-BE49-F238E27FC236}">
                  <a16:creationId xmlns:a16="http://schemas.microsoft.com/office/drawing/2014/main" id="{7D558C7D-BD6B-AC4E-956C-672DF8912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01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" name="Line 1035">
              <a:extLst>
                <a:ext uri="{FF2B5EF4-FFF2-40B4-BE49-F238E27FC236}">
                  <a16:creationId xmlns:a16="http://schemas.microsoft.com/office/drawing/2014/main" id="{5C52DF46-5FC4-D148-9C2F-239E7E602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01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0" name="Group 1036">
            <a:extLst>
              <a:ext uri="{FF2B5EF4-FFF2-40B4-BE49-F238E27FC236}">
                <a16:creationId xmlns:a16="http://schemas.microsoft.com/office/drawing/2014/main" id="{E7121ABA-75E6-2140-A814-94F021C22B3D}"/>
              </a:ext>
            </a:extLst>
          </p:cNvPr>
          <p:cNvGrpSpPr>
            <a:grpSpLocks/>
          </p:cNvGrpSpPr>
          <p:nvPr/>
        </p:nvGrpSpPr>
        <p:grpSpPr bwMode="auto">
          <a:xfrm>
            <a:off x="8381472" y="3276600"/>
            <a:ext cx="1930400" cy="1693863"/>
            <a:chOff x="288" y="1776"/>
            <a:chExt cx="1216" cy="1067"/>
          </a:xfrm>
        </p:grpSpPr>
        <p:sp>
          <p:nvSpPr>
            <p:cNvPr id="51" name="Text Box 1037">
              <a:extLst>
                <a:ext uri="{FF2B5EF4-FFF2-40B4-BE49-F238E27FC236}">
                  <a16:creationId xmlns:a16="http://schemas.microsoft.com/office/drawing/2014/main" id="{883E1E82-E63A-A647-B360-D2D6E7B0E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776"/>
              <a:ext cx="4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800" dirty="0">
                  <a:solidFill>
                    <a:schemeClr val="tx1"/>
                  </a:solidFill>
                  <a:latin typeface="Arial" charset="0"/>
                </a:rPr>
                <a:t>Fruit</a:t>
              </a:r>
            </a:p>
          </p:txBody>
        </p:sp>
        <p:sp>
          <p:nvSpPr>
            <p:cNvPr id="52" name="Text Box 1038">
              <a:extLst>
                <a:ext uri="{FF2B5EF4-FFF2-40B4-BE49-F238E27FC236}">
                  <a16:creationId xmlns:a16="http://schemas.microsoft.com/office/drawing/2014/main" id="{F2D1BF3F-FDCA-8D41-9527-3D87106D8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016"/>
              <a:ext cx="260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ID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53" name="Text Box 1039">
              <a:extLst>
                <a:ext uri="{FF2B5EF4-FFF2-40B4-BE49-F238E27FC236}">
                  <a16:creationId xmlns:a16="http://schemas.microsoft.com/office/drawing/2014/main" id="{5345F52C-6169-5947-8DAB-5791922A2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016"/>
              <a:ext cx="500" cy="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Name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kiwi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apple</a:t>
              </a:r>
            </a:p>
            <a:p>
              <a:endParaRPr lang="en-GB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4" name="Text Box 1040">
              <a:extLst>
                <a:ext uri="{FF2B5EF4-FFF2-40B4-BE49-F238E27FC236}">
                  <a16:creationId xmlns:a16="http://schemas.microsoft.com/office/drawing/2014/main" id="{BE7B3687-A3D3-C446-89B3-CA3D6B23D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016"/>
              <a:ext cx="448" cy="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800" dirty="0">
                  <a:solidFill>
                    <a:schemeClr val="tx1"/>
                  </a:solidFill>
                  <a:latin typeface="Arial" charset="0"/>
                </a:rPr>
                <a:t>Price</a:t>
              </a:r>
            </a:p>
            <a:p>
              <a:endParaRPr lang="en-GB" sz="800" dirty="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 dirty="0">
                  <a:solidFill>
                    <a:schemeClr val="tx1"/>
                  </a:solidFill>
                  <a:latin typeface="Arial" charset="0"/>
                </a:rPr>
                <a:t>20</a:t>
              </a:r>
            </a:p>
            <a:p>
              <a:endParaRPr lang="en-GB" sz="18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5" name="Rectangle 1041">
              <a:extLst>
                <a:ext uri="{FF2B5EF4-FFF2-40B4-BE49-F238E27FC236}">
                  <a16:creationId xmlns:a16="http://schemas.microsoft.com/office/drawing/2014/main" id="{B34AD66C-F3CC-8240-ADA7-936F6CEAD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016"/>
              <a:ext cx="1152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042">
              <a:extLst>
                <a:ext uri="{FF2B5EF4-FFF2-40B4-BE49-F238E27FC236}">
                  <a16:creationId xmlns:a16="http://schemas.microsoft.com/office/drawing/2014/main" id="{550A3E9F-88F0-554D-94F2-460FD9CB3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25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" name="Line 1043">
              <a:extLst>
                <a:ext uri="{FF2B5EF4-FFF2-40B4-BE49-F238E27FC236}">
                  <a16:creationId xmlns:a16="http://schemas.microsoft.com/office/drawing/2014/main" id="{18042561-3203-444B-8659-3C56C0289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01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" name="Line 1044">
              <a:extLst>
                <a:ext uri="{FF2B5EF4-FFF2-40B4-BE49-F238E27FC236}">
                  <a16:creationId xmlns:a16="http://schemas.microsoft.com/office/drawing/2014/main" id="{EA2CF6E5-328E-754D-99B5-5E5C26BC3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01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9" name="Group 1045">
            <a:extLst>
              <a:ext uri="{FF2B5EF4-FFF2-40B4-BE49-F238E27FC236}">
                <a16:creationId xmlns:a16="http://schemas.microsoft.com/office/drawing/2014/main" id="{E189028B-F4DD-154B-BAF3-DAB2E5C019CD}"/>
              </a:ext>
            </a:extLst>
          </p:cNvPr>
          <p:cNvGrpSpPr>
            <a:grpSpLocks/>
          </p:cNvGrpSpPr>
          <p:nvPr/>
        </p:nvGrpSpPr>
        <p:grpSpPr bwMode="auto">
          <a:xfrm>
            <a:off x="8381472" y="1752600"/>
            <a:ext cx="1930400" cy="1704975"/>
            <a:chOff x="288" y="1776"/>
            <a:chExt cx="1216" cy="1074"/>
          </a:xfrm>
        </p:grpSpPr>
        <p:sp>
          <p:nvSpPr>
            <p:cNvPr id="60" name="Text Box 1046">
              <a:extLst>
                <a:ext uri="{FF2B5EF4-FFF2-40B4-BE49-F238E27FC236}">
                  <a16:creationId xmlns:a16="http://schemas.microsoft.com/office/drawing/2014/main" id="{A0BC3B03-2158-634F-BD8C-E3E3FBE23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776"/>
              <a:ext cx="4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800" dirty="0">
                  <a:solidFill>
                    <a:schemeClr val="tx1"/>
                  </a:solidFill>
                  <a:latin typeface="Arial" charset="0"/>
                </a:rPr>
                <a:t>Fruit</a:t>
              </a:r>
            </a:p>
          </p:txBody>
        </p:sp>
        <p:sp>
          <p:nvSpPr>
            <p:cNvPr id="61" name="Text Box 1047">
              <a:extLst>
                <a:ext uri="{FF2B5EF4-FFF2-40B4-BE49-F238E27FC236}">
                  <a16:creationId xmlns:a16="http://schemas.microsoft.com/office/drawing/2014/main" id="{B5A4BE71-C36E-9147-B88C-BE19AB01F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016"/>
              <a:ext cx="260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ID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62" name="Text Box 1048">
              <a:extLst>
                <a:ext uri="{FF2B5EF4-FFF2-40B4-BE49-F238E27FC236}">
                  <a16:creationId xmlns:a16="http://schemas.microsoft.com/office/drawing/2014/main" id="{CB6A13E6-8AC4-154B-8314-5B5C1806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016"/>
              <a:ext cx="520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Name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kiwi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apple</a:t>
              </a:r>
            </a:p>
            <a:p>
              <a:endParaRPr lang="en-GB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3" name="Text Box 1049">
              <a:extLst>
                <a:ext uri="{FF2B5EF4-FFF2-40B4-BE49-F238E27FC236}">
                  <a16:creationId xmlns:a16="http://schemas.microsoft.com/office/drawing/2014/main" id="{AB7E22F8-2BAB-8040-8612-F7118E97AA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016"/>
              <a:ext cx="448" cy="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800" dirty="0">
                  <a:solidFill>
                    <a:schemeClr val="tx1"/>
                  </a:solidFill>
                  <a:latin typeface="Arial" charset="0"/>
                </a:rPr>
                <a:t>Price</a:t>
              </a:r>
            </a:p>
            <a:p>
              <a:endParaRPr lang="en-GB" sz="800" dirty="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 dirty="0">
                  <a:solidFill>
                    <a:schemeClr val="tx1"/>
                  </a:solidFill>
                  <a:latin typeface="Arial" charset="0"/>
                </a:rPr>
                <a:t>20</a:t>
              </a:r>
            </a:p>
            <a:p>
              <a:r>
                <a:rPr lang="en-GB" sz="1800" dirty="0">
                  <a:solidFill>
                    <a:schemeClr val="tx1"/>
                  </a:solidFill>
                  <a:latin typeface="Arial" charset="0"/>
                </a:rPr>
                <a:t>34</a:t>
              </a:r>
            </a:p>
          </p:txBody>
        </p:sp>
        <p:sp>
          <p:nvSpPr>
            <p:cNvPr id="64" name="Rectangle 1050">
              <a:extLst>
                <a:ext uri="{FF2B5EF4-FFF2-40B4-BE49-F238E27FC236}">
                  <a16:creationId xmlns:a16="http://schemas.microsoft.com/office/drawing/2014/main" id="{26BD6348-11A3-F04C-92C4-5EFC152CB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016"/>
              <a:ext cx="1152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1051">
              <a:extLst>
                <a:ext uri="{FF2B5EF4-FFF2-40B4-BE49-F238E27FC236}">
                  <a16:creationId xmlns:a16="http://schemas.microsoft.com/office/drawing/2014/main" id="{9D7A6E2B-35EF-E040-A2FF-478E80619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25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" name="Line 1052">
              <a:extLst>
                <a:ext uri="{FF2B5EF4-FFF2-40B4-BE49-F238E27FC236}">
                  <a16:creationId xmlns:a16="http://schemas.microsoft.com/office/drawing/2014/main" id="{F7CF6647-1C92-E54B-845E-AF276692D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01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" name="Line 1053">
              <a:extLst>
                <a:ext uri="{FF2B5EF4-FFF2-40B4-BE49-F238E27FC236}">
                  <a16:creationId xmlns:a16="http://schemas.microsoft.com/office/drawing/2014/main" id="{CFAB7F03-4751-8647-95BD-C1468BA8D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01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8" name="Group 1054">
            <a:extLst>
              <a:ext uri="{FF2B5EF4-FFF2-40B4-BE49-F238E27FC236}">
                <a16:creationId xmlns:a16="http://schemas.microsoft.com/office/drawing/2014/main" id="{75579792-BA27-8942-97A5-1DD00CFF81B7}"/>
              </a:ext>
            </a:extLst>
          </p:cNvPr>
          <p:cNvGrpSpPr>
            <a:grpSpLocks/>
          </p:cNvGrpSpPr>
          <p:nvPr/>
        </p:nvGrpSpPr>
        <p:grpSpPr bwMode="auto">
          <a:xfrm>
            <a:off x="8381472" y="4724400"/>
            <a:ext cx="1930400" cy="1693863"/>
            <a:chOff x="288" y="1776"/>
            <a:chExt cx="1216" cy="1067"/>
          </a:xfrm>
        </p:grpSpPr>
        <p:sp>
          <p:nvSpPr>
            <p:cNvPr id="69" name="Text Box 1055">
              <a:extLst>
                <a:ext uri="{FF2B5EF4-FFF2-40B4-BE49-F238E27FC236}">
                  <a16:creationId xmlns:a16="http://schemas.microsoft.com/office/drawing/2014/main" id="{7913B719-1E47-634F-A730-A7C46B27C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776"/>
              <a:ext cx="4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800" dirty="0">
                  <a:solidFill>
                    <a:schemeClr val="tx1"/>
                  </a:solidFill>
                  <a:latin typeface="Arial" charset="0"/>
                </a:rPr>
                <a:t>Fruit</a:t>
              </a:r>
            </a:p>
          </p:txBody>
        </p:sp>
        <p:sp>
          <p:nvSpPr>
            <p:cNvPr id="70" name="Text Box 1056">
              <a:extLst>
                <a:ext uri="{FF2B5EF4-FFF2-40B4-BE49-F238E27FC236}">
                  <a16:creationId xmlns:a16="http://schemas.microsoft.com/office/drawing/2014/main" id="{77690334-1AFC-8749-AEB1-0510F1FC8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016"/>
              <a:ext cx="260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ID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71" name="Text Box 1057">
              <a:extLst>
                <a:ext uri="{FF2B5EF4-FFF2-40B4-BE49-F238E27FC236}">
                  <a16:creationId xmlns:a16="http://schemas.microsoft.com/office/drawing/2014/main" id="{8619475F-3308-4D4A-992A-71C078598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016"/>
              <a:ext cx="500" cy="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Name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kiwi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apple</a:t>
              </a:r>
            </a:p>
            <a:p>
              <a:endParaRPr lang="en-GB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2" name="Text Box 1058">
              <a:extLst>
                <a:ext uri="{FF2B5EF4-FFF2-40B4-BE49-F238E27FC236}">
                  <a16:creationId xmlns:a16="http://schemas.microsoft.com/office/drawing/2014/main" id="{ED92D516-F8FA-F342-8BB4-6C6047AA0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016"/>
              <a:ext cx="448" cy="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800" dirty="0">
                  <a:solidFill>
                    <a:schemeClr val="tx1"/>
                  </a:solidFill>
                  <a:latin typeface="Arial" charset="0"/>
                </a:rPr>
                <a:t>Price</a:t>
              </a:r>
            </a:p>
            <a:p>
              <a:endParaRPr lang="en-GB" sz="800" dirty="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 dirty="0">
                  <a:solidFill>
                    <a:schemeClr val="tx1"/>
                  </a:solidFill>
                  <a:latin typeface="Arial" charset="0"/>
                </a:rPr>
                <a:t>20</a:t>
              </a:r>
            </a:p>
            <a:p>
              <a:r>
                <a:rPr lang="en-GB" sz="1800" dirty="0">
                  <a:solidFill>
                    <a:schemeClr val="tx1"/>
                  </a:solidFill>
                  <a:latin typeface="Arial" charset="0"/>
                </a:rPr>
                <a:t>34</a:t>
              </a:r>
            </a:p>
          </p:txBody>
        </p:sp>
        <p:sp>
          <p:nvSpPr>
            <p:cNvPr id="73" name="Rectangle 1059">
              <a:extLst>
                <a:ext uri="{FF2B5EF4-FFF2-40B4-BE49-F238E27FC236}">
                  <a16:creationId xmlns:a16="http://schemas.microsoft.com/office/drawing/2014/main" id="{0D35856D-93A2-604E-8B30-EC3458C55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016"/>
              <a:ext cx="1152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060">
              <a:extLst>
                <a:ext uri="{FF2B5EF4-FFF2-40B4-BE49-F238E27FC236}">
                  <a16:creationId xmlns:a16="http://schemas.microsoft.com/office/drawing/2014/main" id="{AA5854EE-365D-4449-A781-8791C9973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25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5" name="Line 1061">
              <a:extLst>
                <a:ext uri="{FF2B5EF4-FFF2-40B4-BE49-F238E27FC236}">
                  <a16:creationId xmlns:a16="http://schemas.microsoft.com/office/drawing/2014/main" id="{FF38B3A5-0717-FB42-B690-E6275D48E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01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6" name="Line 1062">
              <a:extLst>
                <a:ext uri="{FF2B5EF4-FFF2-40B4-BE49-F238E27FC236}">
                  <a16:creationId xmlns:a16="http://schemas.microsoft.com/office/drawing/2014/main" id="{3FAA45B2-4D94-1A4F-9972-E0FB72522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01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77" name="Text Box 1063">
            <a:extLst>
              <a:ext uri="{FF2B5EF4-FFF2-40B4-BE49-F238E27FC236}">
                <a16:creationId xmlns:a16="http://schemas.microsoft.com/office/drawing/2014/main" id="{2BF68260-BC29-D34A-9A42-4A9B5C75F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3872" y="2068513"/>
            <a:ext cx="3189288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800" b="1">
                <a:solidFill>
                  <a:schemeClr val="tx1"/>
                </a:solidFill>
                <a:latin typeface="Courier New" pitchFamily="49" charset="0"/>
              </a:rPr>
              <a:t>INSERT INTO Fruit</a:t>
            </a:r>
          </a:p>
          <a:p>
            <a:r>
              <a:rPr lang="en-GB" sz="1800" b="1">
                <a:solidFill>
                  <a:schemeClr val="tx1"/>
                </a:solidFill>
                <a:latin typeface="Courier New" pitchFamily="49" charset="0"/>
              </a:rPr>
              <a:t> (ID, Name, Price)</a:t>
            </a:r>
          </a:p>
          <a:p>
            <a:r>
              <a:rPr lang="en-GB" sz="1800" b="1">
                <a:solidFill>
                  <a:schemeClr val="tx1"/>
                </a:solidFill>
                <a:latin typeface="Courier New" pitchFamily="49" charset="0"/>
              </a:rPr>
              <a:t> VALUES (2, ‘apple’, 34)</a:t>
            </a:r>
          </a:p>
        </p:txBody>
      </p:sp>
      <p:sp>
        <p:nvSpPr>
          <p:cNvPr id="78" name="Text Box 1064">
            <a:extLst>
              <a:ext uri="{FF2B5EF4-FFF2-40B4-BE49-F238E27FC236}">
                <a16:creationId xmlns:a16="http://schemas.microsoft.com/office/drawing/2014/main" id="{A30D3CDF-5C81-4441-A52C-720E4A3A3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3872" y="3733800"/>
            <a:ext cx="29416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800" b="1">
                <a:solidFill>
                  <a:schemeClr val="tx1"/>
                </a:solidFill>
                <a:latin typeface="Courier New" pitchFamily="49" charset="0"/>
              </a:rPr>
              <a:t>INSERT INTO Fruit</a:t>
            </a:r>
          </a:p>
          <a:p>
            <a:r>
              <a:rPr lang="en-GB" sz="1800" b="1">
                <a:solidFill>
                  <a:schemeClr val="tx1"/>
                </a:solidFill>
                <a:latin typeface="Courier New" pitchFamily="49" charset="0"/>
              </a:rPr>
              <a:t> (Name, ID)</a:t>
            </a:r>
          </a:p>
          <a:p>
            <a:r>
              <a:rPr lang="en-GB" sz="1800" b="1">
                <a:solidFill>
                  <a:schemeClr val="tx1"/>
                </a:solidFill>
                <a:latin typeface="Courier New" pitchFamily="49" charset="0"/>
              </a:rPr>
              <a:t> VALUES (‘apple’, 2)</a:t>
            </a:r>
          </a:p>
        </p:txBody>
      </p:sp>
      <p:sp>
        <p:nvSpPr>
          <p:cNvPr id="79" name="Text Box 1065">
            <a:extLst>
              <a:ext uri="{FF2B5EF4-FFF2-40B4-BE49-F238E27FC236}">
                <a16:creationId xmlns:a16="http://schemas.microsoft.com/office/drawing/2014/main" id="{9AC2BABB-CF43-E446-8D8E-B8A595875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3872" y="5181600"/>
            <a:ext cx="31877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800" b="1">
                <a:solidFill>
                  <a:schemeClr val="tx1"/>
                </a:solidFill>
                <a:latin typeface="Courier New" pitchFamily="49" charset="0"/>
              </a:rPr>
              <a:t>INSERT INTO Fruit</a:t>
            </a:r>
          </a:p>
          <a:p>
            <a:r>
              <a:rPr lang="en-GB" sz="1800" b="1">
                <a:solidFill>
                  <a:schemeClr val="tx1"/>
                </a:solidFill>
                <a:latin typeface="Courier New" pitchFamily="49" charset="0"/>
              </a:rPr>
              <a:t> VALUES (2, ‘apple’, 34)</a:t>
            </a:r>
          </a:p>
        </p:txBody>
      </p:sp>
      <p:cxnSp>
        <p:nvCxnSpPr>
          <p:cNvPr id="80" name="AutoShape 1066">
            <a:extLst>
              <a:ext uri="{FF2B5EF4-FFF2-40B4-BE49-F238E27FC236}">
                <a16:creationId xmlns:a16="http://schemas.microsoft.com/office/drawing/2014/main" id="{3115D17E-A442-4148-9C72-C276FAB4333A}"/>
              </a:ext>
            </a:extLst>
          </p:cNvPr>
          <p:cNvCxnSpPr>
            <a:cxnSpLocks noChangeShapeType="1"/>
            <a:stCxn id="46" idx="3"/>
            <a:endCxn id="77" idx="1"/>
          </p:cNvCxnSpPr>
          <p:nvPr/>
        </p:nvCxnSpPr>
        <p:spPr bwMode="auto">
          <a:xfrm flipV="1">
            <a:off x="3961872" y="2670175"/>
            <a:ext cx="762000" cy="152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1" name="AutoShape 1067">
            <a:extLst>
              <a:ext uri="{FF2B5EF4-FFF2-40B4-BE49-F238E27FC236}">
                <a16:creationId xmlns:a16="http://schemas.microsoft.com/office/drawing/2014/main" id="{1254EC25-6A0D-3648-AC56-A3F3A6B1AC7E}"/>
              </a:ext>
            </a:extLst>
          </p:cNvPr>
          <p:cNvCxnSpPr>
            <a:cxnSpLocks noChangeShapeType="1"/>
            <a:stCxn id="47" idx="1"/>
            <a:endCxn id="78" idx="1"/>
          </p:cNvCxnSpPr>
          <p:nvPr/>
        </p:nvCxnSpPr>
        <p:spPr bwMode="auto">
          <a:xfrm rot="16200000" flipH="1">
            <a:off x="4340490" y="3812382"/>
            <a:ext cx="4763" cy="762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" name="AutoShape 1068">
            <a:extLst>
              <a:ext uri="{FF2B5EF4-FFF2-40B4-BE49-F238E27FC236}">
                <a16:creationId xmlns:a16="http://schemas.microsoft.com/office/drawing/2014/main" id="{E1EA797B-C9FE-E845-9E22-E4CB6075262A}"/>
              </a:ext>
            </a:extLst>
          </p:cNvPr>
          <p:cNvCxnSpPr>
            <a:cxnSpLocks noChangeShapeType="1"/>
            <a:stCxn id="46" idx="3"/>
            <a:endCxn id="79" idx="1"/>
          </p:cNvCxnSpPr>
          <p:nvPr/>
        </p:nvCxnSpPr>
        <p:spPr bwMode="auto">
          <a:xfrm>
            <a:off x="3961872" y="4191000"/>
            <a:ext cx="762000" cy="1452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3" name="AutoShape 1069">
            <a:extLst>
              <a:ext uri="{FF2B5EF4-FFF2-40B4-BE49-F238E27FC236}">
                <a16:creationId xmlns:a16="http://schemas.microsoft.com/office/drawing/2014/main" id="{251236A6-48F3-744A-90A9-FEB93B0FD8E0}"/>
              </a:ext>
            </a:extLst>
          </p:cNvPr>
          <p:cNvCxnSpPr>
            <a:cxnSpLocks noChangeShapeType="1"/>
            <a:stCxn id="79" idx="3"/>
            <a:endCxn id="73" idx="1"/>
          </p:cNvCxnSpPr>
          <p:nvPr/>
        </p:nvCxnSpPr>
        <p:spPr bwMode="auto">
          <a:xfrm flipV="1">
            <a:off x="7911572" y="5638800"/>
            <a:ext cx="469900" cy="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4" name="AutoShape 1070">
            <a:extLst>
              <a:ext uri="{FF2B5EF4-FFF2-40B4-BE49-F238E27FC236}">
                <a16:creationId xmlns:a16="http://schemas.microsoft.com/office/drawing/2014/main" id="{30812AC6-8789-A24A-AC7A-8B56BA4BE4BA}"/>
              </a:ext>
            </a:extLst>
          </p:cNvPr>
          <p:cNvCxnSpPr>
            <a:cxnSpLocks noChangeShapeType="1"/>
            <a:stCxn id="78" idx="3"/>
            <a:endCxn id="55" idx="1"/>
          </p:cNvCxnSpPr>
          <p:nvPr/>
        </p:nvCxnSpPr>
        <p:spPr bwMode="auto">
          <a:xfrm flipV="1">
            <a:off x="7665510" y="4191000"/>
            <a:ext cx="715962" cy="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5" name="AutoShape 1071">
            <a:extLst>
              <a:ext uri="{FF2B5EF4-FFF2-40B4-BE49-F238E27FC236}">
                <a16:creationId xmlns:a16="http://schemas.microsoft.com/office/drawing/2014/main" id="{5A736C58-4B99-3B4E-AD5D-F1186B8DCE16}"/>
              </a:ext>
            </a:extLst>
          </p:cNvPr>
          <p:cNvCxnSpPr>
            <a:cxnSpLocks noChangeShapeType="1"/>
            <a:stCxn id="77" idx="3"/>
            <a:endCxn id="64" idx="1"/>
          </p:cNvCxnSpPr>
          <p:nvPr/>
        </p:nvCxnSpPr>
        <p:spPr bwMode="auto">
          <a:xfrm flipV="1">
            <a:off x="7913160" y="2667000"/>
            <a:ext cx="468312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9891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D82F7-0109-5B4D-A109-EEDDF636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Example - </a:t>
            </a:r>
            <a:r>
              <a:rPr lang="en-GB" dirty="0"/>
              <a:t>UPDATE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AF1E-2461-0F44-AF6A-237C6D73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52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2BE3FB-498B-2B4A-9E73-801AF8AE3465}"/>
              </a:ext>
            </a:extLst>
          </p:cNvPr>
          <p:cNvGrpSpPr>
            <a:grpSpLocks/>
          </p:cNvGrpSpPr>
          <p:nvPr/>
        </p:nvGrpSpPr>
        <p:grpSpPr bwMode="auto">
          <a:xfrm>
            <a:off x="2084919" y="3016251"/>
            <a:ext cx="1873250" cy="1981200"/>
            <a:chOff x="1008" y="1776"/>
            <a:chExt cx="1180" cy="1248"/>
          </a:xfrm>
        </p:grpSpPr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79F9E8F7-CE09-D241-877B-E78099A9D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776"/>
              <a:ext cx="4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Fruit</a:t>
              </a:r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568D67C1-8119-3941-B2E8-8FFEB06E2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016"/>
              <a:ext cx="260" cy="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800" dirty="0">
                  <a:solidFill>
                    <a:schemeClr val="tx1"/>
                  </a:solidFill>
                  <a:latin typeface="Arial" charset="0"/>
                </a:rPr>
                <a:t>ID</a:t>
              </a:r>
            </a:p>
            <a:p>
              <a:endParaRPr lang="en-GB" sz="800" dirty="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 dirty="0">
                  <a:solidFill>
                    <a:schemeClr val="tx1"/>
                  </a:solidFill>
                  <a:latin typeface="Arial" charset="0"/>
                </a:rPr>
                <a:t>1</a:t>
              </a:r>
            </a:p>
            <a:p>
              <a:r>
                <a:rPr lang="en-GB" sz="1800" dirty="0">
                  <a:solidFill>
                    <a:schemeClr val="tx1"/>
                  </a:solidFill>
                  <a:latin typeface="Arial" charset="0"/>
                </a:rPr>
                <a:t>2</a:t>
              </a:r>
            </a:p>
            <a:p>
              <a:r>
                <a:rPr lang="en-GB" sz="1800" dirty="0">
                  <a:solidFill>
                    <a:schemeClr val="tx1"/>
                  </a:solidFill>
                  <a:latin typeface="Arial" charset="0"/>
                </a:rPr>
                <a:t>3</a:t>
              </a:r>
            </a:p>
            <a:p>
              <a:r>
                <a:rPr lang="en-GB" sz="1800" dirty="0">
                  <a:solidFill>
                    <a:schemeClr val="tx1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E7B81845-D6D0-974C-89FC-EF675637A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016"/>
              <a:ext cx="512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800" dirty="0">
                  <a:solidFill>
                    <a:schemeClr val="tx1"/>
                  </a:solidFill>
                  <a:latin typeface="Arial" charset="0"/>
                </a:rPr>
                <a:t>Name</a:t>
              </a:r>
            </a:p>
            <a:p>
              <a:endParaRPr lang="en-GB" sz="800" dirty="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 dirty="0">
                  <a:solidFill>
                    <a:schemeClr val="tx1"/>
                  </a:solidFill>
                  <a:latin typeface="Arial" charset="0"/>
                </a:rPr>
                <a:t>kiwi</a:t>
              </a:r>
            </a:p>
            <a:p>
              <a:r>
                <a:rPr lang="en-GB" sz="1800" dirty="0">
                  <a:solidFill>
                    <a:schemeClr val="tx1"/>
                  </a:solidFill>
                  <a:latin typeface="Arial" charset="0"/>
                </a:rPr>
                <a:t>apple</a:t>
              </a:r>
            </a:p>
            <a:p>
              <a:r>
                <a:rPr lang="en-GB" sz="1800" dirty="0">
                  <a:solidFill>
                    <a:schemeClr val="tx1"/>
                  </a:solidFill>
                  <a:latin typeface="Arial" charset="0"/>
                </a:rPr>
                <a:t>grape</a:t>
              </a:r>
            </a:p>
            <a:p>
              <a:r>
                <a:rPr lang="en-GB" sz="1800" dirty="0">
                  <a:solidFill>
                    <a:schemeClr val="tx1"/>
                  </a:solidFill>
                  <a:latin typeface="Arial" charset="0"/>
                </a:rPr>
                <a:t>lemon</a:t>
              </a:r>
            </a:p>
          </p:txBody>
        </p:sp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F431771D-E1AD-C143-B44F-270A19884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0" y="2016"/>
              <a:ext cx="448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800" dirty="0">
                  <a:solidFill>
                    <a:schemeClr val="tx1"/>
                  </a:solidFill>
                  <a:latin typeface="Arial" charset="0"/>
                </a:rPr>
                <a:t>Price</a:t>
              </a:r>
            </a:p>
            <a:p>
              <a:endParaRPr lang="en-GB" sz="800" dirty="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 dirty="0">
                  <a:solidFill>
                    <a:schemeClr val="tx1"/>
                  </a:solidFill>
                  <a:latin typeface="Arial" charset="0"/>
                </a:rPr>
                <a:t>20</a:t>
              </a:r>
            </a:p>
            <a:p>
              <a:r>
                <a:rPr lang="en-GB" sz="1800" dirty="0">
                  <a:solidFill>
                    <a:schemeClr val="tx1"/>
                  </a:solidFill>
                  <a:latin typeface="Arial" charset="0"/>
                </a:rPr>
                <a:t>34</a:t>
              </a:r>
            </a:p>
            <a:p>
              <a:r>
                <a:rPr lang="en-GB" sz="1800" dirty="0">
                  <a:solidFill>
                    <a:schemeClr val="tx1"/>
                  </a:solidFill>
                  <a:latin typeface="Arial" charset="0"/>
                </a:rPr>
                <a:t>70</a:t>
              </a:r>
            </a:p>
            <a:p>
              <a:r>
                <a:rPr lang="en-GB" sz="1800" dirty="0">
                  <a:solidFill>
                    <a:schemeClr val="tx1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99C7F2-E570-B046-8E95-04AB5E1A8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016"/>
              <a:ext cx="1152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089AF6C2-EF04-464C-8EE2-6A0F25DBC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25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0E2CDD50-A5B9-5748-A160-FF54C93A2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01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295FAB40-C82C-3242-97B7-AA7395C51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1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7" name="Text Box 22">
            <a:extLst>
              <a:ext uri="{FF2B5EF4-FFF2-40B4-BE49-F238E27FC236}">
                <a16:creationId xmlns:a16="http://schemas.microsoft.com/office/drawing/2014/main" id="{33F3EDD9-0B62-2649-918A-19F1B2001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919" y="2435226"/>
            <a:ext cx="250507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800" b="1">
                <a:solidFill>
                  <a:schemeClr val="tx1"/>
                </a:solidFill>
                <a:latin typeface="Courier New" pitchFamily="49" charset="0"/>
              </a:rPr>
              <a:t>UPDATE Fruit</a:t>
            </a:r>
          </a:p>
          <a:p>
            <a:r>
              <a:rPr lang="en-GB" sz="1800" b="1">
                <a:solidFill>
                  <a:schemeClr val="tx1"/>
                </a:solidFill>
                <a:latin typeface="Courier New" pitchFamily="49" charset="0"/>
              </a:rPr>
              <a:t>SET Price = 100,</a:t>
            </a:r>
          </a:p>
          <a:p>
            <a:r>
              <a:rPr lang="en-GB" sz="1800" b="1">
                <a:solidFill>
                  <a:schemeClr val="tx1"/>
                </a:solidFill>
                <a:latin typeface="Courier New" pitchFamily="49" charset="0"/>
              </a:rPr>
              <a:t>    Name = ‘melon’</a:t>
            </a:r>
          </a:p>
          <a:p>
            <a:r>
              <a:rPr lang="en-GB" sz="1800" b="1">
                <a:solidFill>
                  <a:schemeClr val="tx1"/>
                </a:solidFill>
                <a:latin typeface="Courier New" pitchFamily="49" charset="0"/>
              </a:rPr>
              <a:t>WHERE ID = 4;</a:t>
            </a:r>
          </a:p>
        </p:txBody>
      </p:sp>
      <p:cxnSp>
        <p:nvCxnSpPr>
          <p:cNvPr id="18" name="AutoShape 32">
            <a:extLst>
              <a:ext uri="{FF2B5EF4-FFF2-40B4-BE49-F238E27FC236}">
                <a16:creationId xmlns:a16="http://schemas.microsoft.com/office/drawing/2014/main" id="{252003AA-2F46-0A47-91AA-01DE2208F3F1}"/>
              </a:ext>
            </a:extLst>
          </p:cNvPr>
          <p:cNvCxnSpPr>
            <a:cxnSpLocks noChangeShapeType="1"/>
            <a:stCxn id="12" idx="3"/>
            <a:endCxn id="17" idx="1"/>
          </p:cNvCxnSpPr>
          <p:nvPr/>
        </p:nvCxnSpPr>
        <p:spPr bwMode="auto">
          <a:xfrm flipV="1">
            <a:off x="3958169" y="3173414"/>
            <a:ext cx="793750" cy="1023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33">
            <a:extLst>
              <a:ext uri="{FF2B5EF4-FFF2-40B4-BE49-F238E27FC236}">
                <a16:creationId xmlns:a16="http://schemas.microsoft.com/office/drawing/2014/main" id="{C2D1C97E-8B01-7B47-B476-C638D944C800}"/>
              </a:ext>
            </a:extLst>
          </p:cNvPr>
          <p:cNvCxnSpPr>
            <a:cxnSpLocks noChangeShapeType="1"/>
            <a:stCxn id="12" idx="3"/>
            <a:endCxn id="39" idx="1"/>
          </p:cNvCxnSpPr>
          <p:nvPr/>
        </p:nvCxnSpPr>
        <p:spPr bwMode="auto">
          <a:xfrm>
            <a:off x="3958169" y="4197351"/>
            <a:ext cx="801688" cy="1185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35">
            <a:extLst>
              <a:ext uri="{FF2B5EF4-FFF2-40B4-BE49-F238E27FC236}">
                <a16:creationId xmlns:a16="http://schemas.microsoft.com/office/drawing/2014/main" id="{6E24957D-32D4-ED46-BF3B-077C5BAEE16A}"/>
              </a:ext>
            </a:extLst>
          </p:cNvPr>
          <p:cNvCxnSpPr>
            <a:cxnSpLocks noChangeShapeType="1"/>
            <a:stCxn id="17" idx="3"/>
          </p:cNvCxnSpPr>
          <p:nvPr/>
        </p:nvCxnSpPr>
        <p:spPr bwMode="auto">
          <a:xfrm flipV="1">
            <a:off x="7256994" y="2825751"/>
            <a:ext cx="838200" cy="204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1" name="Group 3">
            <a:extLst>
              <a:ext uri="{FF2B5EF4-FFF2-40B4-BE49-F238E27FC236}">
                <a16:creationId xmlns:a16="http://schemas.microsoft.com/office/drawing/2014/main" id="{A60608BE-314E-CC4F-8D45-018AEA56AF2C}"/>
              </a:ext>
            </a:extLst>
          </p:cNvPr>
          <p:cNvGrpSpPr>
            <a:grpSpLocks/>
          </p:cNvGrpSpPr>
          <p:nvPr/>
        </p:nvGrpSpPr>
        <p:grpSpPr bwMode="auto">
          <a:xfrm>
            <a:off x="8144407" y="1609726"/>
            <a:ext cx="1873250" cy="1981200"/>
            <a:chOff x="1008" y="1776"/>
            <a:chExt cx="1180" cy="1248"/>
          </a:xfrm>
        </p:grpSpPr>
        <p:sp>
          <p:nvSpPr>
            <p:cNvPr id="22" name="Text Box 4">
              <a:extLst>
                <a:ext uri="{FF2B5EF4-FFF2-40B4-BE49-F238E27FC236}">
                  <a16:creationId xmlns:a16="http://schemas.microsoft.com/office/drawing/2014/main" id="{C4034C38-01CE-2749-A957-67F0595F7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776"/>
              <a:ext cx="4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Fruit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36BA4E8F-790E-5042-9686-D141A1910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016"/>
              <a:ext cx="260" cy="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ID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2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3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24" name="Text Box 6">
              <a:extLst>
                <a:ext uri="{FF2B5EF4-FFF2-40B4-BE49-F238E27FC236}">
                  <a16:creationId xmlns:a16="http://schemas.microsoft.com/office/drawing/2014/main" id="{FEAE4A28-C875-C74F-975E-16179C9A4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016"/>
              <a:ext cx="512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Name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kiwi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apple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grape</a:t>
              </a:r>
            </a:p>
            <a:p>
              <a:r>
                <a:rPr lang="en-GB" sz="1800">
                  <a:solidFill>
                    <a:srgbClr val="FF0000"/>
                  </a:solidFill>
                  <a:latin typeface="Arial" charset="0"/>
                </a:rPr>
                <a:t>melon</a:t>
              </a:r>
            </a:p>
          </p:txBody>
        </p:sp>
        <p:sp>
          <p:nvSpPr>
            <p:cNvPr id="25" name="Text Box 7">
              <a:extLst>
                <a:ext uri="{FF2B5EF4-FFF2-40B4-BE49-F238E27FC236}">
                  <a16:creationId xmlns:a16="http://schemas.microsoft.com/office/drawing/2014/main" id="{4A21E80F-472A-3C40-B4AE-59A8026F6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0" y="2016"/>
              <a:ext cx="448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Price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20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34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70</a:t>
              </a:r>
            </a:p>
            <a:p>
              <a:r>
                <a:rPr lang="en-GB" sz="1800">
                  <a:solidFill>
                    <a:srgbClr val="FF0000"/>
                  </a:solidFill>
                  <a:latin typeface="Arial" charset="0"/>
                </a:rPr>
                <a:t>100</a:t>
              </a:r>
            </a:p>
          </p:txBody>
        </p:sp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id="{9E764A1C-7084-2042-97EA-DD312082C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016"/>
              <a:ext cx="1152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9">
              <a:extLst>
                <a:ext uri="{FF2B5EF4-FFF2-40B4-BE49-F238E27FC236}">
                  <a16:creationId xmlns:a16="http://schemas.microsoft.com/office/drawing/2014/main" id="{67BA9377-E91E-0444-9BF1-1D82E6400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25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" name="Line 10">
              <a:extLst>
                <a:ext uri="{FF2B5EF4-FFF2-40B4-BE49-F238E27FC236}">
                  <a16:creationId xmlns:a16="http://schemas.microsoft.com/office/drawing/2014/main" id="{A311D608-725E-4A4A-9C95-5B7FAEFAD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01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" name="Line 11">
              <a:extLst>
                <a:ext uri="{FF2B5EF4-FFF2-40B4-BE49-F238E27FC236}">
                  <a16:creationId xmlns:a16="http://schemas.microsoft.com/office/drawing/2014/main" id="{519B254B-9D87-374D-A08A-3B7349B3C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1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0" name="Group 3">
            <a:extLst>
              <a:ext uri="{FF2B5EF4-FFF2-40B4-BE49-F238E27FC236}">
                <a16:creationId xmlns:a16="http://schemas.microsoft.com/office/drawing/2014/main" id="{F37F0156-C269-8C4C-A250-22D2C19957AE}"/>
              </a:ext>
            </a:extLst>
          </p:cNvPr>
          <p:cNvGrpSpPr>
            <a:grpSpLocks/>
          </p:cNvGrpSpPr>
          <p:nvPr/>
        </p:nvGrpSpPr>
        <p:grpSpPr bwMode="auto">
          <a:xfrm>
            <a:off x="8144407" y="4489451"/>
            <a:ext cx="1873250" cy="1981200"/>
            <a:chOff x="1008" y="1776"/>
            <a:chExt cx="1180" cy="1248"/>
          </a:xfrm>
        </p:grpSpPr>
        <p:sp>
          <p:nvSpPr>
            <p:cNvPr id="31" name="Text Box 4">
              <a:extLst>
                <a:ext uri="{FF2B5EF4-FFF2-40B4-BE49-F238E27FC236}">
                  <a16:creationId xmlns:a16="http://schemas.microsoft.com/office/drawing/2014/main" id="{2FEDA68E-4A3E-604F-B39C-DCBE73637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776"/>
              <a:ext cx="4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Fruit</a:t>
              </a:r>
            </a:p>
          </p:txBody>
        </p:sp>
        <p:sp>
          <p:nvSpPr>
            <p:cNvPr id="32" name="Text Box 5">
              <a:extLst>
                <a:ext uri="{FF2B5EF4-FFF2-40B4-BE49-F238E27FC236}">
                  <a16:creationId xmlns:a16="http://schemas.microsoft.com/office/drawing/2014/main" id="{D305229C-D6DE-6A4F-941D-507D15E35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016"/>
              <a:ext cx="260" cy="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ID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1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2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3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33" name="Text Box 6">
              <a:extLst>
                <a:ext uri="{FF2B5EF4-FFF2-40B4-BE49-F238E27FC236}">
                  <a16:creationId xmlns:a16="http://schemas.microsoft.com/office/drawing/2014/main" id="{BC118164-5E7A-2E41-8F1A-923B7DF80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016"/>
              <a:ext cx="512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Name</a:t>
              </a:r>
            </a:p>
            <a:p>
              <a:endParaRPr lang="en-GB" sz="80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kiwi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apple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grape</a:t>
              </a:r>
            </a:p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lemon</a:t>
              </a:r>
            </a:p>
          </p:txBody>
        </p:sp>
        <p:sp>
          <p:nvSpPr>
            <p:cNvPr id="34" name="Text Box 7">
              <a:extLst>
                <a:ext uri="{FF2B5EF4-FFF2-40B4-BE49-F238E27FC236}">
                  <a16:creationId xmlns:a16="http://schemas.microsoft.com/office/drawing/2014/main" id="{DBFF0A5C-0206-C54D-AED4-61050BF75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0" y="2016"/>
              <a:ext cx="448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Price</a:t>
              </a:r>
            </a:p>
            <a:p>
              <a:endParaRPr lang="en-GB" sz="800">
                <a:solidFill>
                  <a:srgbClr val="FF0000"/>
                </a:solidFill>
                <a:latin typeface="Arial" charset="0"/>
              </a:endParaRPr>
            </a:p>
            <a:p>
              <a:r>
                <a:rPr lang="en-GB" sz="1800">
                  <a:solidFill>
                    <a:srgbClr val="FF0000"/>
                  </a:solidFill>
                  <a:latin typeface="Arial" charset="0"/>
                </a:rPr>
                <a:t>25</a:t>
              </a:r>
            </a:p>
            <a:p>
              <a:r>
                <a:rPr lang="en-GB" sz="1800">
                  <a:solidFill>
                    <a:srgbClr val="FF0000"/>
                  </a:solidFill>
                  <a:latin typeface="Arial" charset="0"/>
                </a:rPr>
                <a:t>39</a:t>
              </a:r>
            </a:p>
            <a:p>
              <a:r>
                <a:rPr lang="en-GB" sz="1800">
                  <a:solidFill>
                    <a:srgbClr val="FF0000"/>
                  </a:solidFill>
                  <a:latin typeface="Arial" charset="0"/>
                </a:rPr>
                <a:t>75</a:t>
              </a:r>
            </a:p>
            <a:p>
              <a:r>
                <a:rPr lang="en-GB" sz="1800">
                  <a:solidFill>
                    <a:srgbClr val="FF0000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35" name="Rectangle 8">
              <a:extLst>
                <a:ext uri="{FF2B5EF4-FFF2-40B4-BE49-F238E27FC236}">
                  <a16:creationId xmlns:a16="http://schemas.microsoft.com/office/drawing/2014/main" id="{69F4198B-1AC0-5248-9A7D-84DAB9787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016"/>
              <a:ext cx="1152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9">
              <a:extLst>
                <a:ext uri="{FF2B5EF4-FFF2-40B4-BE49-F238E27FC236}">
                  <a16:creationId xmlns:a16="http://schemas.microsoft.com/office/drawing/2014/main" id="{1F291CA5-800D-4F4B-9416-B1F9A6945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25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" name="Line 10">
              <a:extLst>
                <a:ext uri="{FF2B5EF4-FFF2-40B4-BE49-F238E27FC236}">
                  <a16:creationId xmlns:a16="http://schemas.microsoft.com/office/drawing/2014/main" id="{1038238D-5FE5-DE45-8849-05580A1E2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01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" name="Line 11">
              <a:extLst>
                <a:ext uri="{FF2B5EF4-FFF2-40B4-BE49-F238E27FC236}">
                  <a16:creationId xmlns:a16="http://schemas.microsoft.com/office/drawing/2014/main" id="{63FA5CF8-9697-F844-B890-65F172B96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1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9" name="TextBox 56">
            <a:extLst>
              <a:ext uri="{FF2B5EF4-FFF2-40B4-BE49-F238E27FC236}">
                <a16:creationId xmlns:a16="http://schemas.microsoft.com/office/drawing/2014/main" id="{5387D82A-5FDD-E441-BE1F-A06489B0C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857" y="4921251"/>
            <a:ext cx="25193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UPDATE Fruit</a:t>
            </a:r>
          </a:p>
          <a:p>
            <a:r>
              <a:rPr lang="en-GB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 Price = Price +5;</a:t>
            </a:r>
          </a:p>
        </p:txBody>
      </p:sp>
      <p:cxnSp>
        <p:nvCxnSpPr>
          <p:cNvPr id="40" name="AutoShape 35">
            <a:extLst>
              <a:ext uri="{FF2B5EF4-FFF2-40B4-BE49-F238E27FC236}">
                <a16:creationId xmlns:a16="http://schemas.microsoft.com/office/drawing/2014/main" id="{630A5899-F3D6-2F41-A8A0-CD8470DBA014}"/>
              </a:ext>
            </a:extLst>
          </p:cNvPr>
          <p:cNvCxnSpPr>
            <a:cxnSpLocks noChangeShapeType="1"/>
            <a:stCxn id="39" idx="3"/>
            <a:endCxn id="35" idx="1"/>
          </p:cNvCxnSpPr>
          <p:nvPr/>
        </p:nvCxnSpPr>
        <p:spPr bwMode="auto">
          <a:xfrm>
            <a:off x="7279219" y="5383214"/>
            <a:ext cx="865188" cy="287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9802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52775-7C53-014B-BD84-8018226B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History of 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A9C6C-D0BD-F144-A8AC-4499995CF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In 1974, D. Chamberlin (IBM San Jose Laboratory) defined language called ‘Structured English Query Language’ (SEQUEL).</a:t>
            </a:r>
          </a:p>
          <a:p>
            <a:r>
              <a:rPr lang="en-US" altLang="en-US" sz="2000" dirty="0"/>
              <a:t>A revised version, SEQUEL/2, was defined in 1976 but name was subsequently changed to SQL for legal reasons.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300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B1653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0B301-ED51-4046-9981-AF2CB365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History of 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2803E-6B21-0743-A47F-EC1E807DD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Still pronounced ‘see-</a:t>
            </a:r>
            <a:r>
              <a:rPr lang="en-US" altLang="en-US" sz="2000" dirty="0" err="1"/>
              <a:t>quel</a:t>
            </a:r>
            <a:r>
              <a:rPr lang="en-US" altLang="en-US" sz="2000" dirty="0"/>
              <a:t>’, though official pronunciation is ‘S-Q-L’. </a:t>
            </a:r>
          </a:p>
          <a:p>
            <a:r>
              <a:rPr lang="en-US" altLang="en-US" sz="2000" dirty="0"/>
              <a:t>IBM subsequently produced a prototype DBMS called </a:t>
            </a:r>
            <a:r>
              <a:rPr lang="en-US" altLang="en-US" sz="2000" i="1" dirty="0"/>
              <a:t>System R</a:t>
            </a:r>
            <a:r>
              <a:rPr lang="en-US" altLang="en-US" sz="2000" dirty="0"/>
              <a:t>, based on SEQUEL/2. </a:t>
            </a:r>
          </a:p>
          <a:p>
            <a:r>
              <a:rPr lang="en-US" altLang="en-US" sz="2000" dirty="0"/>
              <a:t>Roots of SQL, however, are in SQUARE (Specifying Queries as Relational Expressions), which predates System R project.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469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2065</Words>
  <Application>Microsoft Macintosh PowerPoint</Application>
  <PresentationFormat>Widescreen</PresentationFormat>
  <Paragraphs>589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Arial</vt:lpstr>
      <vt:lpstr>Century Gothic</vt:lpstr>
      <vt:lpstr>Courier</vt:lpstr>
      <vt:lpstr>Courier New</vt:lpstr>
      <vt:lpstr>Monotype Sorts</vt:lpstr>
      <vt:lpstr>Times New Roman</vt:lpstr>
      <vt:lpstr>BrushVTI</vt:lpstr>
      <vt:lpstr>SQL: Data Definition</vt:lpstr>
      <vt:lpstr>Objectives</vt:lpstr>
      <vt:lpstr>Objectives of SQL</vt:lpstr>
      <vt:lpstr>Objectives of SQL</vt:lpstr>
      <vt:lpstr>Objectives of SQL</vt:lpstr>
      <vt:lpstr>Objectives of SQL</vt:lpstr>
      <vt:lpstr>Objectives of SQL</vt:lpstr>
      <vt:lpstr>History of SQL</vt:lpstr>
      <vt:lpstr>History of SQL</vt:lpstr>
      <vt:lpstr>History of SQL</vt:lpstr>
      <vt:lpstr>Importance of SQL</vt:lpstr>
      <vt:lpstr>Importance of SQL</vt:lpstr>
      <vt:lpstr>Writing SQL Commands</vt:lpstr>
      <vt:lpstr>Writing SQL Commands</vt:lpstr>
      <vt:lpstr>Writing SQL Commands</vt:lpstr>
      <vt:lpstr>Literals</vt:lpstr>
      <vt:lpstr>ISO SQL Data Types</vt:lpstr>
      <vt:lpstr>Integrity Enhancement Feature</vt:lpstr>
      <vt:lpstr>Integrity Enhancement Feature</vt:lpstr>
      <vt:lpstr>Integrity Enhancement Feature</vt:lpstr>
      <vt:lpstr>Integrity Enhancement Feature  </vt:lpstr>
      <vt:lpstr>IEF - Entity Integrity</vt:lpstr>
      <vt:lpstr>IEF - Referential Integrity</vt:lpstr>
      <vt:lpstr>IEF - Referential Integrity</vt:lpstr>
      <vt:lpstr>IEF - Referential Integrity</vt:lpstr>
      <vt:lpstr>IEF - Referential Integrity</vt:lpstr>
      <vt:lpstr>IEF - General Constraints</vt:lpstr>
      <vt:lpstr>IEF - General Constraints</vt:lpstr>
      <vt:lpstr>Data Definition</vt:lpstr>
      <vt:lpstr>Data Definition</vt:lpstr>
      <vt:lpstr>CREATE SCHEMA</vt:lpstr>
      <vt:lpstr>CREATE DATABASE</vt:lpstr>
      <vt:lpstr>USE Statement</vt:lpstr>
      <vt:lpstr>DROP DATABASE</vt:lpstr>
      <vt:lpstr>CREATE TABLE</vt:lpstr>
      <vt:lpstr>CREATE TABLE</vt:lpstr>
      <vt:lpstr>SQL Constraints</vt:lpstr>
      <vt:lpstr>CREATE TABLE</vt:lpstr>
      <vt:lpstr>Example - CREATE TABLE</vt:lpstr>
      <vt:lpstr>Example - NOT NULL on CREATE TABLE</vt:lpstr>
      <vt:lpstr>Example - UNIQUE Constraint on CREATE TABLE</vt:lpstr>
      <vt:lpstr>Example - PRIMARY KEY on CREATE TABLE</vt:lpstr>
      <vt:lpstr>Example - PRIMARY KEY on CREATE TABLE</vt:lpstr>
      <vt:lpstr>Example - PRIMARY KEY on CREATE TABLE</vt:lpstr>
      <vt:lpstr>Example - FOREIGN KEY on CREATE TABLE</vt:lpstr>
      <vt:lpstr>Example - CHECK on CREATE TABLE</vt:lpstr>
      <vt:lpstr>Example - DEFAULT on CREATE TABLE</vt:lpstr>
      <vt:lpstr>INDEX </vt:lpstr>
      <vt:lpstr>Example - INDEX </vt:lpstr>
      <vt:lpstr>Example - CREATE TABLE</vt:lpstr>
      <vt:lpstr>Example - CREATE TABLE</vt:lpstr>
      <vt:lpstr>ALTER TABLE</vt:lpstr>
      <vt:lpstr>Example - ALTER TABLE</vt:lpstr>
      <vt:lpstr>Example - ALTER TABLE</vt:lpstr>
      <vt:lpstr>Example - ALTER TABLE</vt:lpstr>
      <vt:lpstr>Example - ALTER TABLE</vt:lpstr>
      <vt:lpstr>Example - ALTER TABLE</vt:lpstr>
      <vt:lpstr>Example - ALTER TABLE</vt:lpstr>
      <vt:lpstr>Example - ALTER TABLE</vt:lpstr>
      <vt:lpstr>DROP TABLE</vt:lpstr>
      <vt:lpstr>DROP a UNIQUE Constraint</vt:lpstr>
      <vt:lpstr>DROP a PRIMARY KEY Constraint</vt:lpstr>
      <vt:lpstr>DROP a FOREIGN KEY Constraint</vt:lpstr>
      <vt:lpstr>DROP a CHECK Constraint</vt:lpstr>
      <vt:lpstr>DROP a DEFAULT Constraint</vt:lpstr>
      <vt:lpstr>DROP INDEX </vt:lpstr>
      <vt:lpstr>INSERT</vt:lpstr>
      <vt:lpstr>Example - INSERT</vt:lpstr>
      <vt:lpstr>Example - INSERT</vt:lpstr>
      <vt:lpstr>UPDATE</vt:lpstr>
      <vt:lpstr>UPDATE</vt:lpstr>
      <vt:lpstr>Example - UPDATE</vt:lpstr>
      <vt:lpstr>Example - UPDATE</vt:lpstr>
      <vt:lpstr>Example - INSERT</vt:lpstr>
      <vt:lpstr>Example -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Data Definition</dc:title>
  <dc:creator>Sarah Purnamawati</dc:creator>
  <cp:lastModifiedBy>Sarah Purnamawati</cp:lastModifiedBy>
  <cp:revision>29</cp:revision>
  <dcterms:created xsi:type="dcterms:W3CDTF">2020-12-01T23:18:50Z</dcterms:created>
  <dcterms:modified xsi:type="dcterms:W3CDTF">2020-12-02T07:37:32Z</dcterms:modified>
</cp:coreProperties>
</file>