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B4AF60A-713C-41BA-9788-4C493DDC0A9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6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28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1480828-6983-48AD-9E27-CBD3696F837E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3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C5EFB91-0324-450E-B17F-36DC0ECCE413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2E37674-C1BA-4107-9B06-6D4CAC3A3DF5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6A93-FC79-4695-9826-01C990CC6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Sub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11DD0-FB89-4E62-9BF0-9A0163FA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726745"/>
            <a:ext cx="3793678" cy="1256392"/>
          </a:xfrm>
        </p:spPr>
        <p:txBody>
          <a:bodyPr>
            <a:noAutofit/>
          </a:bodyPr>
          <a:lstStyle/>
          <a:p>
            <a:pPr algn="ctr"/>
            <a:r>
              <a:rPr lang="en-ID" sz="6000" dirty="0">
                <a:latin typeface="Blackadder ITC" panose="04020505051007020D02" pitchFamily="82" charset="0"/>
              </a:rPr>
              <a:t>IF – 40 - 08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2FE2B-46DB-4469-9015-E6B3785CC808}"/>
              </a:ext>
            </a:extLst>
          </p:cNvPr>
          <p:cNvSpPr/>
          <p:nvPr/>
        </p:nvSpPr>
        <p:spPr>
          <a:xfrm>
            <a:off x="0" y="3543605"/>
            <a:ext cx="5706614" cy="3235036"/>
          </a:xfrm>
          <a:prstGeom prst="roundRect">
            <a:avLst/>
          </a:prstGeom>
          <a:solidFill>
            <a:schemeClr val="accent3"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14AF05-A4F3-4E87-BCD9-3C7B08D0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95156"/>
              </p:ext>
            </p:extLst>
          </p:nvPr>
        </p:nvGraphicFramePr>
        <p:xfrm>
          <a:off x="477570" y="4018123"/>
          <a:ext cx="826192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509">
                  <a:extLst>
                    <a:ext uri="{9D8B030D-6E8A-4147-A177-3AD203B41FA5}">
                      <a16:colId xmlns:a16="http://schemas.microsoft.com/office/drawing/2014/main" val="963873378"/>
                    </a:ext>
                  </a:extLst>
                </a:gridCol>
                <a:gridCol w="5517419">
                  <a:extLst>
                    <a:ext uri="{9D8B030D-6E8A-4147-A177-3AD203B41FA5}">
                      <a16:colId xmlns:a16="http://schemas.microsoft.com/office/drawing/2014/main" val="312872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dirty="0" err="1"/>
                        <a:t>Febry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Triyadi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/>
                        <a:t>1301162195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5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 err="1"/>
                        <a:t>Ainun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Abidin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/>
                        <a:t>1301164159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 err="1"/>
                        <a:t>Linggis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Galih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Wiseso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/>
                        <a:t>130116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7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/>
                        <a:t>Nisrina Nurhuda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/>
                        <a:t>1301164268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dirty="0" err="1"/>
                        <a:t>Rizki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Nastiti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dirty="0"/>
                        <a:t>1301164231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20260"/>
                  </a:ext>
                </a:extLst>
              </a:tr>
            </a:tbl>
          </a:graphicData>
        </a:graphic>
      </p:graphicFrame>
      <p:sp>
        <p:nvSpPr>
          <p:cNvPr id="6" name="Frame 5">
            <a:extLst>
              <a:ext uri="{FF2B5EF4-FFF2-40B4-BE49-F238E27FC236}">
                <a16:creationId xmlns:a16="http://schemas.microsoft.com/office/drawing/2014/main" id="{B60D7F14-692C-424A-A9B7-5F6B6CB5DD3E}"/>
              </a:ext>
            </a:extLst>
          </p:cNvPr>
          <p:cNvSpPr/>
          <p:nvPr/>
        </p:nvSpPr>
        <p:spPr>
          <a:xfrm>
            <a:off x="323557" y="3812346"/>
            <a:ext cx="5008098" cy="2644726"/>
          </a:xfrm>
          <a:prstGeom prst="frame">
            <a:avLst>
              <a:gd name="adj1" fmla="val 5074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7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9D4D-2408-4676-B959-C6519022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252169"/>
            <a:ext cx="5844540" cy="753672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Pengertian</a:t>
            </a:r>
            <a:r>
              <a:rPr lang="en-ID" dirty="0"/>
              <a:t>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F1DA-669E-4FAF-8A87-32A7E09B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05842"/>
            <a:ext cx="11521440" cy="5372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=&gt;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SELECT yang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master.</a:t>
            </a:r>
          </a:p>
          <a:p>
            <a:pPr marL="0" indent="0">
              <a:buNone/>
            </a:pP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 field /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table lain.</a:t>
            </a:r>
          </a:p>
          <a:p>
            <a:pPr marL="0" indent="0">
              <a:buNone/>
            </a:pP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Tx/>
              <a:buChar char="-"/>
            </a:pP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>
              <a:buFontTx/>
              <a:buChar char="-"/>
            </a:pP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</a:t>
            </a:r>
          </a:p>
          <a:p>
            <a:pPr>
              <a:buFontTx/>
              <a:buChar char="-"/>
            </a:pP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4ABC-A403-4F05-A7E9-667E4B6F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47" y="1497417"/>
            <a:ext cx="4366953" cy="17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8D40-102F-4882-9144-DDEBB0E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62300" cy="483215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211D-AA14-4F2B-94CA-00C94B49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75500"/>
            <a:ext cx="6636972" cy="6340586"/>
          </a:xfrm>
        </p:spPr>
        <p:txBody>
          <a:bodyPr/>
          <a:lstStyle/>
          <a:p>
            <a:r>
              <a:rPr lang="en-ID" dirty="0" err="1"/>
              <a:t>Penjelasan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	Subquery pada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last_name</a:t>
            </a:r>
            <a:r>
              <a:rPr lang="en-ID" dirty="0"/>
              <a:t>, salary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table employees,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last_name</a:t>
            </a:r>
            <a:r>
              <a:rPr lang="en-ID" dirty="0"/>
              <a:t> ‘Vargas’. </a:t>
            </a:r>
            <a:r>
              <a:rPr lang="en-ID" dirty="0" err="1"/>
              <a:t>Gaji</a:t>
            </a:r>
            <a:r>
              <a:rPr lang="en-ID" dirty="0"/>
              <a:t> ‘Vargas’ = 2500,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last_name</a:t>
            </a:r>
            <a:r>
              <a:rPr lang="en-ID" dirty="0"/>
              <a:t> dan salary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2500.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>
              <a:buFontTx/>
              <a:buChar char="-"/>
            </a:pPr>
            <a:r>
              <a:rPr lang="en-ID" dirty="0"/>
              <a:t>Subquery (Inner query)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main query (outer query)</a:t>
            </a:r>
          </a:p>
          <a:p>
            <a:pPr>
              <a:buFontTx/>
              <a:buChar char="-"/>
            </a:pPr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subquery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main query.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EB552-1084-4F70-94AA-C06AF7EC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8" y="601682"/>
            <a:ext cx="4800551" cy="5914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D539B-670B-4460-AFEC-1AD46F99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79" y="2768309"/>
            <a:ext cx="2552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C74D-F427-4435-BD59-0537E05F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329" y="1510145"/>
            <a:ext cx="5935980" cy="551795"/>
          </a:xfrm>
        </p:spPr>
        <p:txBody>
          <a:bodyPr>
            <a:normAutofit/>
          </a:bodyPr>
          <a:lstStyle/>
          <a:p>
            <a:r>
              <a:rPr lang="en-ID" sz="3000" dirty="0"/>
              <a:t>Panduan </a:t>
            </a:r>
            <a:r>
              <a:rPr lang="en-ID" sz="3000" dirty="0" err="1"/>
              <a:t>Penggunaan</a:t>
            </a:r>
            <a:r>
              <a:rPr lang="en-ID" sz="3000" dirty="0"/>
              <a:t>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08D3-744B-4367-ACBB-893F489F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6" y="2741815"/>
            <a:ext cx="10670746" cy="2606040"/>
          </a:xfrm>
        </p:spPr>
        <p:txBody>
          <a:bodyPr/>
          <a:lstStyle/>
          <a:p>
            <a:pPr lvl="0" fontAlgn="base"/>
            <a:r>
              <a:rPr lang="en-ID" dirty="0" err="1"/>
              <a:t>Letakkan</a:t>
            </a:r>
            <a:r>
              <a:rPr lang="en-ID" dirty="0"/>
              <a:t> sub query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endParaRPr lang="en-ID" dirty="0"/>
          </a:p>
          <a:p>
            <a:pPr lvl="0" fontAlgn="base"/>
            <a:r>
              <a:rPr lang="en-ID" dirty="0" err="1"/>
              <a:t>Tempatkan</a:t>
            </a:r>
            <a:r>
              <a:rPr lang="en-ID" dirty="0"/>
              <a:t> sub query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pembandingan</a:t>
            </a:r>
            <a:endParaRPr lang="en-ID" dirty="0"/>
          </a:p>
          <a:p>
            <a:pPr lvl="0" fontAlgn="base"/>
            <a:r>
              <a:rPr lang="en-ID" dirty="0" err="1"/>
              <a:t>Klausa</a:t>
            </a:r>
            <a:r>
              <a:rPr lang="en-ID" dirty="0"/>
              <a:t> ORDER BY </a:t>
            </a:r>
            <a:r>
              <a:rPr lang="en-ID" dirty="0" err="1"/>
              <a:t>dalam</a:t>
            </a:r>
            <a:r>
              <a:rPr lang="en-ID" dirty="0"/>
              <a:t> sub query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Top-N Analysis</a:t>
            </a:r>
          </a:p>
          <a:p>
            <a:pPr lvl="0" fontAlgn="base"/>
            <a:r>
              <a:rPr lang="en-ID" dirty="0" err="1"/>
              <a:t>Gunakan</a:t>
            </a:r>
            <a:r>
              <a:rPr lang="en-ID" dirty="0"/>
              <a:t> operator </a:t>
            </a:r>
            <a:r>
              <a:rPr lang="en-ID" i="1" dirty="0"/>
              <a:t>single-row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single-row subqueries</a:t>
            </a:r>
            <a:r>
              <a:rPr lang="en-ID" dirty="0"/>
              <a:t>, dan </a:t>
            </a:r>
            <a:r>
              <a:rPr lang="en-ID" dirty="0" err="1"/>
              <a:t>gunakan</a:t>
            </a:r>
            <a:r>
              <a:rPr lang="en-ID" dirty="0"/>
              <a:t> operator </a:t>
            </a:r>
            <a:r>
              <a:rPr lang="en-ID" i="1" dirty="0"/>
              <a:t>multiple-row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multiple-row subqueries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7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880D-76B0-44AE-B7B5-92E421BA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77898"/>
            <a:ext cx="5798820" cy="780395"/>
          </a:xfrm>
        </p:spPr>
        <p:txBody>
          <a:bodyPr/>
          <a:lstStyle/>
          <a:p>
            <a:r>
              <a:rPr lang="id-ID" b="1" dirty="0"/>
              <a:t>Tipe-tipe Subquery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FF7A-7357-4C8B-92B3-16C7D815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674620"/>
            <a:ext cx="10515551" cy="3415284"/>
          </a:xfrm>
        </p:spPr>
        <p:txBody>
          <a:bodyPr/>
          <a:lstStyle/>
          <a:p>
            <a:r>
              <a:rPr lang="id-ID" i="1" dirty="0"/>
              <a:t>Single-row subqueries </a:t>
            </a:r>
            <a:r>
              <a:rPr lang="id-ID" dirty="0"/>
              <a:t>: query yang hanya mengembalikan satu record (baris) dari inner statement SELECT </a:t>
            </a:r>
          </a:p>
          <a:p>
            <a:br>
              <a:rPr lang="id-ID" dirty="0"/>
            </a:br>
            <a:r>
              <a:rPr lang="id-ID" i="1" dirty="0"/>
              <a:t>Multiple-row subqueries </a:t>
            </a:r>
            <a:r>
              <a:rPr lang="id-ID" dirty="0"/>
              <a:t>: query yang mengembalikan lebih dari satu record (baris) dari inner statement SELECT </a:t>
            </a:r>
          </a:p>
          <a:p>
            <a:r>
              <a:rPr lang="id-ID" i="1" dirty="0"/>
              <a:t>Multiple-column subqueries </a:t>
            </a:r>
            <a:r>
              <a:rPr lang="id-ID" dirty="0"/>
              <a:t>: query yang mengembalikan lebih dari satu kolom dari inner statement SELECT.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2EF2-1CFD-4381-9382-C60C29A0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29" y="1543051"/>
            <a:ext cx="4550356" cy="1131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4D17C-FB7A-4D17-810A-FA37F599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95" y="1543051"/>
            <a:ext cx="4443766" cy="11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C7FA-DC65-43C3-8096-554DFBED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4" y="174807"/>
            <a:ext cx="3079173" cy="753447"/>
          </a:xfrm>
        </p:spPr>
        <p:txBody>
          <a:bodyPr>
            <a:normAutofit fontScale="90000"/>
          </a:bodyPr>
          <a:lstStyle/>
          <a:p>
            <a:r>
              <a:rPr lang="en-ID" dirty="0"/>
              <a:t>Single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D705-A8D4-4724-AA34-50A9C786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29" y="1348703"/>
            <a:ext cx="8770571" cy="3651504"/>
          </a:xfrm>
        </p:spPr>
        <p:txBody>
          <a:bodyPr/>
          <a:lstStyle/>
          <a:p>
            <a:r>
              <a:rPr lang="en-ID" dirty="0"/>
              <a:t>Single row </a:t>
            </a:r>
            <a:r>
              <a:rPr lang="en-ID" dirty="0" err="1"/>
              <a:t>yaitu</a:t>
            </a:r>
            <a:r>
              <a:rPr lang="en-ID" dirty="0"/>
              <a:t> return </a:t>
            </a:r>
            <a:r>
              <a:rPr lang="en-ID" dirty="0" err="1"/>
              <a:t>valuenya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misal</a:t>
            </a:r>
            <a:r>
              <a:rPr lang="en-ID" dirty="0"/>
              <a:t> : DIKDIK</a:t>
            </a:r>
          </a:p>
          <a:p>
            <a:r>
              <a:rPr lang="en-ID" dirty="0"/>
              <a:t>Single row subquery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subquery.Untuk</a:t>
            </a:r>
            <a:r>
              <a:rPr lang="en-ID" dirty="0"/>
              <a:t> single row subquery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operator </a:t>
            </a:r>
            <a:r>
              <a:rPr lang="en-ID" dirty="0" err="1"/>
              <a:t>pembandingan</a:t>
            </a:r>
            <a:r>
              <a:rPr lang="en-ID" dirty="0"/>
              <a:t> : = , &gt; , &gt;= , &lt; , &lt;= , </a:t>
            </a:r>
            <a:r>
              <a:rPr lang="en-ID" dirty="0" err="1"/>
              <a:t>atau</a:t>
            </a:r>
            <a:r>
              <a:rPr lang="en-ID" dirty="0"/>
              <a:t> &lt;&gt;.</a:t>
            </a:r>
            <a:r>
              <a:rPr lang="en-ID" dirty="0" err="1"/>
              <a:t>Contoh</a:t>
            </a:r>
            <a:r>
              <a:rPr lang="en-ID" dirty="0"/>
              <a:t> :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dirty="0"/>
              <a:t>select </a:t>
            </a:r>
            <a:r>
              <a:rPr lang="en-ID" dirty="0" err="1"/>
              <a:t>last_name</a:t>
            </a:r>
            <a:r>
              <a:rPr lang="en-ID" dirty="0"/>
              <a:t>, </a:t>
            </a:r>
            <a:r>
              <a:rPr lang="en-ID" dirty="0" err="1"/>
              <a:t>job_id</a:t>
            </a:r>
            <a:r>
              <a:rPr lang="en-ID" dirty="0"/>
              <a:t> from employees where </a:t>
            </a:r>
            <a:r>
              <a:rPr lang="en-ID" dirty="0" err="1"/>
              <a:t>job_id</a:t>
            </a:r>
            <a:r>
              <a:rPr lang="en-ID" dirty="0"/>
              <a:t> = (select </a:t>
            </a:r>
            <a:r>
              <a:rPr lang="en-ID" dirty="0" err="1"/>
              <a:t>job_id</a:t>
            </a:r>
            <a:r>
              <a:rPr lang="en-ID" dirty="0"/>
              <a:t> from employees where </a:t>
            </a:r>
            <a:r>
              <a:rPr lang="en-ID" dirty="0" err="1"/>
              <a:t>employee_id</a:t>
            </a:r>
            <a:r>
              <a:rPr lang="en-ID" dirty="0"/>
              <a:t> = 141);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87E5B-813B-483B-9E3F-DE35F5FC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8" y="4394448"/>
            <a:ext cx="7014583" cy="20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9CEA-5FD2-44BD-8E6E-5411E84D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3" y="331832"/>
            <a:ext cx="3619500" cy="872528"/>
          </a:xfrm>
        </p:spPr>
        <p:txBody>
          <a:bodyPr/>
          <a:lstStyle/>
          <a:p>
            <a:r>
              <a:rPr lang="en-ID" dirty="0"/>
              <a:t>Multiple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36DE-AA7E-4F7D-A85E-9F188C5D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Multiple Row Subquery </a:t>
            </a:r>
            <a:r>
              <a:rPr lang="en-ID" dirty="0" err="1"/>
              <a:t>adalah</a:t>
            </a:r>
            <a:r>
              <a:rPr lang="en-ID" dirty="0"/>
              <a:t> subquery yang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multiple row subquery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operator </a:t>
            </a:r>
            <a:r>
              <a:rPr lang="en-ID" dirty="0" err="1"/>
              <a:t>pembandingan</a:t>
            </a:r>
            <a:r>
              <a:rPr lang="en-ID" dirty="0"/>
              <a:t> : IN, ANY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ALL.Adapun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multiple row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r>
              <a:rPr lang="en-ID" dirty="0"/>
              <a:t>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query1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subquery.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46853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412</TotalTime>
  <Words>242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Blackadder ITC</vt:lpstr>
      <vt:lpstr>Calibri</vt:lpstr>
      <vt:lpstr>Century Schoolbook</vt:lpstr>
      <vt:lpstr>Corbel</vt:lpstr>
      <vt:lpstr>Times New Roman</vt:lpstr>
      <vt:lpstr>Feathered</vt:lpstr>
      <vt:lpstr>Sub Queries</vt:lpstr>
      <vt:lpstr>Pengertian Subquery</vt:lpstr>
      <vt:lpstr>Contoh Penggunaan</vt:lpstr>
      <vt:lpstr>Panduan Penggunaan Subquery</vt:lpstr>
      <vt:lpstr>Tipe-tipe Subquery</vt:lpstr>
      <vt:lpstr>Single Row</vt:lpstr>
      <vt:lpstr>Multiple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Nisrina Nurhuda</dc:creator>
  <cp:lastModifiedBy>Nisrina Nurhuda</cp:lastModifiedBy>
  <cp:revision>9</cp:revision>
  <dcterms:created xsi:type="dcterms:W3CDTF">2018-11-09T05:24:10Z</dcterms:created>
  <dcterms:modified xsi:type="dcterms:W3CDTF">2018-11-09T13:43:34Z</dcterms:modified>
</cp:coreProperties>
</file>