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311" r:id="rId3"/>
    <p:sldId id="312" r:id="rId4"/>
    <p:sldId id="313" r:id="rId5"/>
    <p:sldId id="314" r:id="rId6"/>
    <p:sldId id="315" r:id="rId7"/>
    <p:sldId id="316" r:id="rId8"/>
    <p:sldId id="317" r:id="rId9"/>
    <p:sldId id="318" r:id="rId10"/>
    <p:sldId id="319" r:id="rId11"/>
    <p:sldId id="321" r:id="rId12"/>
    <p:sldId id="322" r:id="rId13"/>
    <p:sldId id="320" r:id="rId14"/>
    <p:sldId id="323" r:id="rId15"/>
    <p:sldId id="325" r:id="rId16"/>
    <p:sldId id="326" r:id="rId17"/>
    <p:sldId id="324" r:id="rId18"/>
    <p:sldId id="356" r:id="rId19"/>
    <p:sldId id="327" r:id="rId20"/>
    <p:sldId id="328" r:id="rId21"/>
    <p:sldId id="329" r:id="rId22"/>
    <p:sldId id="331" r:id="rId23"/>
    <p:sldId id="332" r:id="rId24"/>
    <p:sldId id="333" r:id="rId25"/>
    <p:sldId id="334" r:id="rId26"/>
    <p:sldId id="335" r:id="rId27"/>
    <p:sldId id="336" r:id="rId28"/>
    <p:sldId id="337" r:id="rId29"/>
    <p:sldId id="357" r:id="rId30"/>
    <p:sldId id="338" r:id="rId31"/>
    <p:sldId id="339" r:id="rId32"/>
    <p:sldId id="340" r:id="rId33"/>
    <p:sldId id="341" r:id="rId34"/>
    <p:sldId id="342" r:id="rId35"/>
    <p:sldId id="343" r:id="rId36"/>
    <p:sldId id="344" r:id="rId37"/>
    <p:sldId id="345" r:id="rId38"/>
    <p:sldId id="346" r:id="rId39"/>
    <p:sldId id="347" r:id="rId40"/>
    <p:sldId id="348" r:id="rId41"/>
    <p:sldId id="354" r:id="rId42"/>
    <p:sldId id="349" r:id="rId43"/>
    <p:sldId id="350" r:id="rId44"/>
    <p:sldId id="351" r:id="rId45"/>
    <p:sldId id="355" r:id="rId46"/>
    <p:sldId id="352" r:id="rId47"/>
    <p:sldId id="353" r:id="rId48"/>
    <p:sldId id="358" r:id="rId49"/>
  </p:sldIdLst>
  <p:sldSz cx="9144000" cy="6858000" type="screen4x3"/>
  <p:notesSz cx="6858000" cy="9144000"/>
  <p:defaultTextStyle>
    <a:defPPr>
      <a:defRPr lang="bg-BG"/>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Slide Number Placeholder 5"/>
          <p:cNvSpPr>
            <a:spLocks noGrp="1"/>
          </p:cNvSpPr>
          <p:nvPr>
            <p:ph type="sldNum" sz="quarter" idx="10"/>
          </p:nvPr>
        </p:nvSpPr>
        <p:spPr>
          <a:ln/>
        </p:spPr>
        <p:txBody>
          <a:bodyPr/>
          <a:lstStyle>
            <a:lvl1pPr>
              <a:defRPr/>
            </a:lvl1pPr>
          </a:lstStyle>
          <a:p>
            <a:pPr>
              <a:defRPr/>
            </a:pPr>
            <a:fld id="{A344B294-9426-4C30-8DEC-3C207A62A8E3}" type="slidenum">
              <a:rPr lang="bg-BG"/>
              <a:pPr>
                <a:defRPr/>
              </a:pPr>
              <a:t>‹#›</a:t>
            </a:fld>
            <a:endParaRPr lang="bg-BG"/>
          </a:p>
        </p:txBody>
      </p:sp>
      <p:sp>
        <p:nvSpPr>
          <p:cNvPr id="5" name="Footer Placeholder 4"/>
          <p:cNvSpPr>
            <a:spLocks noGrp="1"/>
          </p:cNvSpPr>
          <p:nvPr>
            <p:ph type="ftr" sz="quarter" idx="11"/>
          </p:nvPr>
        </p:nvSpPr>
        <p:spPr/>
        <p:txBody>
          <a:bodyPr/>
          <a:lstStyle>
            <a:lvl1pPr>
              <a:defRPr/>
            </a:lvl1pPr>
          </a:lstStyle>
          <a:p>
            <a:pPr>
              <a:defRPr/>
            </a:pPr>
            <a:endParaRPr lang="bg-BG"/>
          </a:p>
        </p:txBody>
      </p:sp>
      <p:sp>
        <p:nvSpPr>
          <p:cNvPr id="6" name="Date Placeholder 3"/>
          <p:cNvSpPr>
            <a:spLocks noGrp="1"/>
          </p:cNvSpPr>
          <p:nvPr>
            <p:ph type="dt" sz="half" idx="12"/>
          </p:nvPr>
        </p:nvSpPr>
        <p:spPr/>
        <p:txBody>
          <a:bodyPr/>
          <a:lstStyle>
            <a:lvl1pPr>
              <a:defRPr/>
            </a:lvl1pPr>
          </a:lstStyle>
          <a:p>
            <a:pPr>
              <a:defRPr/>
            </a:pPr>
            <a:endParaRPr lang="bg-BG"/>
          </a:p>
        </p:txBody>
      </p:sp>
    </p:spTree>
    <p:extLst>
      <p:ext uri="{BB962C8B-B14F-4D97-AF65-F5344CB8AC3E}">
        <p14:creationId xmlns:p14="http://schemas.microsoft.com/office/powerpoint/2010/main" val="1487285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EA476402-479A-409E-9ADF-316460EDC83C}" type="slidenum">
              <a:rPr lang="bg-BG"/>
              <a:pPr>
                <a:defRPr/>
              </a:pPr>
              <a:t>‹#›</a:t>
            </a:fld>
            <a:endParaRPr lang="bg-BG"/>
          </a:p>
        </p:txBody>
      </p:sp>
      <p:sp>
        <p:nvSpPr>
          <p:cNvPr id="5" name="Footer Placeholder 4"/>
          <p:cNvSpPr>
            <a:spLocks noGrp="1"/>
          </p:cNvSpPr>
          <p:nvPr>
            <p:ph type="ftr" sz="quarter" idx="11"/>
          </p:nvPr>
        </p:nvSpPr>
        <p:spPr/>
        <p:txBody>
          <a:bodyPr/>
          <a:lstStyle>
            <a:lvl1pPr>
              <a:defRPr/>
            </a:lvl1pPr>
          </a:lstStyle>
          <a:p>
            <a:pPr>
              <a:defRPr/>
            </a:pPr>
            <a:endParaRPr lang="bg-BG"/>
          </a:p>
        </p:txBody>
      </p:sp>
      <p:sp>
        <p:nvSpPr>
          <p:cNvPr id="6" name="Date Placeholder 3"/>
          <p:cNvSpPr>
            <a:spLocks noGrp="1"/>
          </p:cNvSpPr>
          <p:nvPr>
            <p:ph type="dt" sz="half" idx="12"/>
          </p:nvPr>
        </p:nvSpPr>
        <p:spPr/>
        <p:txBody>
          <a:bodyPr/>
          <a:lstStyle>
            <a:lvl1pPr>
              <a:defRPr/>
            </a:lvl1pPr>
          </a:lstStyle>
          <a:p>
            <a:pPr>
              <a:defRPr/>
            </a:pPr>
            <a:endParaRPr lang="bg-BG"/>
          </a:p>
        </p:txBody>
      </p:sp>
    </p:spTree>
    <p:extLst>
      <p:ext uri="{BB962C8B-B14F-4D97-AF65-F5344CB8AC3E}">
        <p14:creationId xmlns:p14="http://schemas.microsoft.com/office/powerpoint/2010/main" val="3770668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90C39E08-AAEC-435D-9987-AEC202E81A3A}" type="slidenum">
              <a:rPr lang="bg-BG"/>
              <a:pPr>
                <a:defRPr/>
              </a:pPr>
              <a:t>‹#›</a:t>
            </a:fld>
            <a:endParaRPr lang="bg-BG"/>
          </a:p>
        </p:txBody>
      </p:sp>
      <p:sp>
        <p:nvSpPr>
          <p:cNvPr id="5" name="Footer Placeholder 4"/>
          <p:cNvSpPr>
            <a:spLocks noGrp="1"/>
          </p:cNvSpPr>
          <p:nvPr>
            <p:ph type="ftr" sz="quarter" idx="11"/>
          </p:nvPr>
        </p:nvSpPr>
        <p:spPr/>
        <p:txBody>
          <a:bodyPr/>
          <a:lstStyle>
            <a:lvl1pPr>
              <a:defRPr/>
            </a:lvl1pPr>
          </a:lstStyle>
          <a:p>
            <a:pPr>
              <a:defRPr/>
            </a:pPr>
            <a:endParaRPr lang="bg-BG"/>
          </a:p>
        </p:txBody>
      </p:sp>
      <p:sp>
        <p:nvSpPr>
          <p:cNvPr id="6" name="Date Placeholder 3"/>
          <p:cNvSpPr>
            <a:spLocks noGrp="1"/>
          </p:cNvSpPr>
          <p:nvPr>
            <p:ph type="dt" sz="half" idx="12"/>
          </p:nvPr>
        </p:nvSpPr>
        <p:spPr/>
        <p:txBody>
          <a:bodyPr/>
          <a:lstStyle>
            <a:lvl1pPr>
              <a:defRPr/>
            </a:lvl1pPr>
          </a:lstStyle>
          <a:p>
            <a:pPr>
              <a:defRPr/>
            </a:pPr>
            <a:endParaRPr lang="bg-BG"/>
          </a:p>
        </p:txBody>
      </p:sp>
    </p:spTree>
    <p:extLst>
      <p:ext uri="{BB962C8B-B14F-4D97-AF65-F5344CB8AC3E}">
        <p14:creationId xmlns:p14="http://schemas.microsoft.com/office/powerpoint/2010/main" val="3244136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2DC8FB4D-F096-413F-BB55-FFA65F418FE9}" type="slidenum">
              <a:rPr lang="bg-BG"/>
              <a:pPr>
                <a:defRPr/>
              </a:pPr>
              <a:t>‹#›</a:t>
            </a:fld>
            <a:endParaRPr lang="bg-BG"/>
          </a:p>
        </p:txBody>
      </p:sp>
      <p:sp>
        <p:nvSpPr>
          <p:cNvPr id="5" name="Footer Placeholder 4"/>
          <p:cNvSpPr>
            <a:spLocks noGrp="1"/>
          </p:cNvSpPr>
          <p:nvPr>
            <p:ph type="ftr" sz="quarter" idx="11"/>
          </p:nvPr>
        </p:nvSpPr>
        <p:spPr/>
        <p:txBody>
          <a:bodyPr/>
          <a:lstStyle>
            <a:lvl1pPr>
              <a:defRPr/>
            </a:lvl1pPr>
          </a:lstStyle>
          <a:p>
            <a:pPr>
              <a:defRPr/>
            </a:pPr>
            <a:endParaRPr lang="bg-BG"/>
          </a:p>
        </p:txBody>
      </p:sp>
      <p:sp>
        <p:nvSpPr>
          <p:cNvPr id="6" name="Date Placeholder 3"/>
          <p:cNvSpPr>
            <a:spLocks noGrp="1"/>
          </p:cNvSpPr>
          <p:nvPr>
            <p:ph type="dt" sz="half" idx="12"/>
          </p:nvPr>
        </p:nvSpPr>
        <p:spPr/>
        <p:txBody>
          <a:bodyPr/>
          <a:lstStyle>
            <a:lvl1pPr>
              <a:defRPr/>
            </a:lvl1pPr>
          </a:lstStyle>
          <a:p>
            <a:pPr>
              <a:defRPr/>
            </a:pPr>
            <a:endParaRPr lang="bg-BG"/>
          </a:p>
        </p:txBody>
      </p:sp>
    </p:spTree>
    <p:extLst>
      <p:ext uri="{BB962C8B-B14F-4D97-AF65-F5344CB8AC3E}">
        <p14:creationId xmlns:p14="http://schemas.microsoft.com/office/powerpoint/2010/main" val="60659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Slide Number Placeholder 5"/>
          <p:cNvSpPr>
            <a:spLocks noGrp="1"/>
          </p:cNvSpPr>
          <p:nvPr>
            <p:ph type="sldNum" sz="quarter" idx="10"/>
          </p:nvPr>
        </p:nvSpPr>
        <p:spPr>
          <a:ln/>
        </p:spPr>
        <p:txBody>
          <a:bodyPr/>
          <a:lstStyle>
            <a:lvl1pPr>
              <a:defRPr/>
            </a:lvl1pPr>
          </a:lstStyle>
          <a:p>
            <a:pPr>
              <a:defRPr/>
            </a:pPr>
            <a:fld id="{6CCC29D6-9A70-4AE5-8BE8-BE9940696798}" type="slidenum">
              <a:rPr lang="bg-BG"/>
              <a:pPr>
                <a:defRPr/>
              </a:pPr>
              <a:t>‹#›</a:t>
            </a:fld>
            <a:endParaRPr lang="bg-BG"/>
          </a:p>
        </p:txBody>
      </p:sp>
      <p:sp>
        <p:nvSpPr>
          <p:cNvPr id="5" name="Footer Placeholder 4"/>
          <p:cNvSpPr>
            <a:spLocks noGrp="1"/>
          </p:cNvSpPr>
          <p:nvPr>
            <p:ph type="ftr" sz="quarter" idx="11"/>
          </p:nvPr>
        </p:nvSpPr>
        <p:spPr/>
        <p:txBody>
          <a:bodyPr/>
          <a:lstStyle>
            <a:lvl1pPr>
              <a:defRPr/>
            </a:lvl1pPr>
          </a:lstStyle>
          <a:p>
            <a:pPr>
              <a:defRPr/>
            </a:pPr>
            <a:endParaRPr lang="bg-BG"/>
          </a:p>
        </p:txBody>
      </p:sp>
      <p:sp>
        <p:nvSpPr>
          <p:cNvPr id="6" name="Date Placeholder 3"/>
          <p:cNvSpPr>
            <a:spLocks noGrp="1"/>
          </p:cNvSpPr>
          <p:nvPr>
            <p:ph type="dt" sz="half" idx="12"/>
          </p:nvPr>
        </p:nvSpPr>
        <p:spPr/>
        <p:txBody>
          <a:bodyPr/>
          <a:lstStyle>
            <a:lvl1pPr>
              <a:defRPr/>
            </a:lvl1pPr>
          </a:lstStyle>
          <a:p>
            <a:pPr>
              <a:defRPr/>
            </a:pPr>
            <a:endParaRPr lang="bg-BG"/>
          </a:p>
        </p:txBody>
      </p:sp>
    </p:spTree>
    <p:extLst>
      <p:ext uri="{BB962C8B-B14F-4D97-AF65-F5344CB8AC3E}">
        <p14:creationId xmlns:p14="http://schemas.microsoft.com/office/powerpoint/2010/main" val="3239149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0"/>
          </p:nvPr>
        </p:nvSpPr>
        <p:spPr>
          <a:ln/>
        </p:spPr>
        <p:txBody>
          <a:bodyPr/>
          <a:lstStyle>
            <a:lvl1pPr>
              <a:defRPr/>
            </a:lvl1pPr>
          </a:lstStyle>
          <a:p>
            <a:pPr>
              <a:defRPr/>
            </a:pPr>
            <a:fld id="{37CE0795-9AC1-410F-9527-B15688B2C8A5}" type="slidenum">
              <a:rPr lang="bg-BG"/>
              <a:pPr>
                <a:defRPr/>
              </a:pPr>
              <a:t>‹#›</a:t>
            </a:fld>
            <a:endParaRPr lang="bg-BG"/>
          </a:p>
        </p:txBody>
      </p:sp>
      <p:sp>
        <p:nvSpPr>
          <p:cNvPr id="6" name="Footer Placeholder 4"/>
          <p:cNvSpPr>
            <a:spLocks noGrp="1"/>
          </p:cNvSpPr>
          <p:nvPr>
            <p:ph type="ftr" sz="quarter" idx="11"/>
          </p:nvPr>
        </p:nvSpPr>
        <p:spPr/>
        <p:txBody>
          <a:bodyPr/>
          <a:lstStyle>
            <a:lvl1pPr>
              <a:defRPr/>
            </a:lvl1pPr>
          </a:lstStyle>
          <a:p>
            <a:pPr>
              <a:defRPr/>
            </a:pPr>
            <a:endParaRPr lang="bg-BG"/>
          </a:p>
        </p:txBody>
      </p:sp>
      <p:sp>
        <p:nvSpPr>
          <p:cNvPr id="7" name="Date Placeholder 3"/>
          <p:cNvSpPr>
            <a:spLocks noGrp="1"/>
          </p:cNvSpPr>
          <p:nvPr>
            <p:ph type="dt" sz="half" idx="12"/>
          </p:nvPr>
        </p:nvSpPr>
        <p:spPr/>
        <p:txBody>
          <a:bodyPr/>
          <a:lstStyle>
            <a:lvl1pPr>
              <a:defRPr/>
            </a:lvl1pPr>
          </a:lstStyle>
          <a:p>
            <a:pPr>
              <a:defRPr/>
            </a:pPr>
            <a:endParaRPr lang="bg-BG"/>
          </a:p>
        </p:txBody>
      </p:sp>
    </p:spTree>
    <p:extLst>
      <p:ext uri="{BB962C8B-B14F-4D97-AF65-F5344CB8AC3E}">
        <p14:creationId xmlns:p14="http://schemas.microsoft.com/office/powerpoint/2010/main" val="1154740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a:ln/>
        </p:spPr>
        <p:txBody>
          <a:bodyPr/>
          <a:lstStyle>
            <a:lvl1pPr>
              <a:defRPr/>
            </a:lvl1pPr>
          </a:lstStyle>
          <a:p>
            <a:pPr>
              <a:defRPr/>
            </a:pPr>
            <a:fld id="{7E58C430-475C-4563-B6D5-8B6ACC936071}" type="slidenum">
              <a:rPr lang="bg-BG"/>
              <a:pPr>
                <a:defRPr/>
              </a:pPr>
              <a:t>‹#›</a:t>
            </a:fld>
            <a:endParaRPr lang="bg-BG"/>
          </a:p>
        </p:txBody>
      </p:sp>
      <p:sp>
        <p:nvSpPr>
          <p:cNvPr id="8" name="Footer Placeholder 4"/>
          <p:cNvSpPr>
            <a:spLocks noGrp="1"/>
          </p:cNvSpPr>
          <p:nvPr>
            <p:ph type="ftr" sz="quarter" idx="11"/>
          </p:nvPr>
        </p:nvSpPr>
        <p:spPr/>
        <p:txBody>
          <a:bodyPr/>
          <a:lstStyle>
            <a:lvl1pPr>
              <a:defRPr/>
            </a:lvl1pPr>
          </a:lstStyle>
          <a:p>
            <a:pPr>
              <a:defRPr/>
            </a:pPr>
            <a:endParaRPr lang="bg-BG"/>
          </a:p>
        </p:txBody>
      </p:sp>
      <p:sp>
        <p:nvSpPr>
          <p:cNvPr id="9" name="Date Placeholder 3"/>
          <p:cNvSpPr>
            <a:spLocks noGrp="1"/>
          </p:cNvSpPr>
          <p:nvPr>
            <p:ph type="dt" sz="half" idx="12"/>
          </p:nvPr>
        </p:nvSpPr>
        <p:spPr/>
        <p:txBody>
          <a:bodyPr/>
          <a:lstStyle>
            <a:lvl1pPr>
              <a:defRPr/>
            </a:lvl1pPr>
          </a:lstStyle>
          <a:p>
            <a:pPr>
              <a:defRPr/>
            </a:pPr>
            <a:endParaRPr lang="bg-BG"/>
          </a:p>
        </p:txBody>
      </p:sp>
    </p:spTree>
    <p:extLst>
      <p:ext uri="{BB962C8B-B14F-4D97-AF65-F5344CB8AC3E}">
        <p14:creationId xmlns:p14="http://schemas.microsoft.com/office/powerpoint/2010/main" val="1212763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10"/>
          </p:nvPr>
        </p:nvSpPr>
        <p:spPr>
          <a:ln/>
        </p:spPr>
        <p:txBody>
          <a:bodyPr/>
          <a:lstStyle>
            <a:lvl1pPr>
              <a:defRPr/>
            </a:lvl1pPr>
          </a:lstStyle>
          <a:p>
            <a:pPr>
              <a:defRPr/>
            </a:pPr>
            <a:fld id="{B90059DC-0D31-4792-9A8F-3FC84FD36596}" type="slidenum">
              <a:rPr lang="bg-BG"/>
              <a:pPr>
                <a:defRPr/>
              </a:pPr>
              <a:t>‹#›</a:t>
            </a:fld>
            <a:endParaRPr lang="bg-BG"/>
          </a:p>
        </p:txBody>
      </p:sp>
      <p:sp>
        <p:nvSpPr>
          <p:cNvPr id="4" name="Footer Placeholder 4"/>
          <p:cNvSpPr>
            <a:spLocks noGrp="1"/>
          </p:cNvSpPr>
          <p:nvPr>
            <p:ph type="ftr" sz="quarter" idx="11"/>
          </p:nvPr>
        </p:nvSpPr>
        <p:spPr/>
        <p:txBody>
          <a:bodyPr/>
          <a:lstStyle>
            <a:lvl1pPr>
              <a:defRPr/>
            </a:lvl1pPr>
          </a:lstStyle>
          <a:p>
            <a:pPr>
              <a:defRPr/>
            </a:pPr>
            <a:endParaRPr lang="bg-BG"/>
          </a:p>
        </p:txBody>
      </p:sp>
      <p:sp>
        <p:nvSpPr>
          <p:cNvPr id="5" name="Date Placeholder 3"/>
          <p:cNvSpPr>
            <a:spLocks noGrp="1"/>
          </p:cNvSpPr>
          <p:nvPr>
            <p:ph type="dt" sz="half" idx="12"/>
          </p:nvPr>
        </p:nvSpPr>
        <p:spPr/>
        <p:txBody>
          <a:bodyPr/>
          <a:lstStyle>
            <a:lvl1pPr>
              <a:defRPr/>
            </a:lvl1pPr>
          </a:lstStyle>
          <a:p>
            <a:pPr>
              <a:defRPr/>
            </a:pPr>
            <a:endParaRPr lang="bg-BG"/>
          </a:p>
        </p:txBody>
      </p:sp>
    </p:spTree>
    <p:extLst>
      <p:ext uri="{BB962C8B-B14F-4D97-AF65-F5344CB8AC3E}">
        <p14:creationId xmlns:p14="http://schemas.microsoft.com/office/powerpoint/2010/main" val="2027669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pPr>
              <a:defRPr/>
            </a:pPr>
            <a:fld id="{D3461706-5F23-4EE9-9205-3DF09DBC8C92}" type="slidenum">
              <a:rPr lang="bg-BG"/>
              <a:pPr>
                <a:defRPr/>
              </a:pPr>
              <a:t>‹#›</a:t>
            </a:fld>
            <a:endParaRPr lang="bg-BG"/>
          </a:p>
        </p:txBody>
      </p:sp>
      <p:sp>
        <p:nvSpPr>
          <p:cNvPr id="3" name="Footer Placeholder 4"/>
          <p:cNvSpPr>
            <a:spLocks noGrp="1"/>
          </p:cNvSpPr>
          <p:nvPr>
            <p:ph type="ftr" sz="quarter" idx="11"/>
          </p:nvPr>
        </p:nvSpPr>
        <p:spPr/>
        <p:txBody>
          <a:bodyPr/>
          <a:lstStyle>
            <a:lvl1pPr>
              <a:defRPr/>
            </a:lvl1pPr>
          </a:lstStyle>
          <a:p>
            <a:pPr>
              <a:defRPr/>
            </a:pPr>
            <a:endParaRPr lang="bg-BG"/>
          </a:p>
        </p:txBody>
      </p:sp>
      <p:sp>
        <p:nvSpPr>
          <p:cNvPr id="4" name="Date Placeholder 3"/>
          <p:cNvSpPr>
            <a:spLocks noGrp="1"/>
          </p:cNvSpPr>
          <p:nvPr>
            <p:ph type="dt" sz="half" idx="12"/>
          </p:nvPr>
        </p:nvSpPr>
        <p:spPr/>
        <p:txBody>
          <a:bodyPr/>
          <a:lstStyle>
            <a:lvl1pPr>
              <a:defRPr/>
            </a:lvl1pPr>
          </a:lstStyle>
          <a:p>
            <a:pPr>
              <a:defRPr/>
            </a:pPr>
            <a:endParaRPr lang="bg-BG"/>
          </a:p>
        </p:txBody>
      </p:sp>
    </p:spTree>
    <p:extLst>
      <p:ext uri="{BB962C8B-B14F-4D97-AF65-F5344CB8AC3E}">
        <p14:creationId xmlns:p14="http://schemas.microsoft.com/office/powerpoint/2010/main" val="1084147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4"/>
          </p:nvPr>
        </p:nvSpPr>
        <p:spPr>
          <a:ln/>
        </p:spPr>
        <p:txBody>
          <a:bodyPr/>
          <a:lstStyle>
            <a:lvl1pPr>
              <a:defRPr/>
            </a:lvl1pPr>
          </a:lstStyle>
          <a:p>
            <a:pPr>
              <a:defRPr/>
            </a:pPr>
            <a:fld id="{309C8103-ADEE-4823-B180-D18AA16DA7F7}" type="slidenum">
              <a:rPr lang="bg-BG"/>
              <a:pPr>
                <a:defRPr/>
              </a:pPr>
              <a:t>‹#›</a:t>
            </a:fld>
            <a:endParaRPr lang="bg-BG"/>
          </a:p>
        </p:txBody>
      </p:sp>
      <p:sp>
        <p:nvSpPr>
          <p:cNvPr id="6" name="Footer Placeholder 4"/>
          <p:cNvSpPr>
            <a:spLocks noGrp="1"/>
          </p:cNvSpPr>
          <p:nvPr>
            <p:ph type="ftr" sz="quarter" idx="15"/>
          </p:nvPr>
        </p:nvSpPr>
        <p:spPr/>
        <p:txBody>
          <a:bodyPr/>
          <a:lstStyle>
            <a:lvl1pPr>
              <a:defRPr/>
            </a:lvl1pPr>
          </a:lstStyle>
          <a:p>
            <a:pPr>
              <a:defRPr/>
            </a:pPr>
            <a:endParaRPr lang="bg-BG"/>
          </a:p>
        </p:txBody>
      </p:sp>
      <p:sp>
        <p:nvSpPr>
          <p:cNvPr id="7" name="Date Placeholder 3"/>
          <p:cNvSpPr>
            <a:spLocks noGrp="1"/>
          </p:cNvSpPr>
          <p:nvPr>
            <p:ph type="dt" sz="half" idx="16"/>
          </p:nvPr>
        </p:nvSpPr>
        <p:spPr/>
        <p:txBody>
          <a:bodyPr/>
          <a:lstStyle>
            <a:lvl1pPr>
              <a:defRPr/>
            </a:lvl1pPr>
          </a:lstStyle>
          <a:p>
            <a:pPr>
              <a:defRPr/>
            </a:pPr>
            <a:endParaRPr lang="bg-BG"/>
          </a:p>
        </p:txBody>
      </p:sp>
    </p:spTree>
    <p:extLst>
      <p:ext uri="{BB962C8B-B14F-4D97-AF65-F5344CB8AC3E}">
        <p14:creationId xmlns:p14="http://schemas.microsoft.com/office/powerpoint/2010/main" val="3060058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p:ph type="sldNum" sz="quarter" idx="10"/>
          </p:nvPr>
        </p:nvSpPr>
        <p:spPr>
          <a:ln/>
        </p:spPr>
        <p:txBody>
          <a:bodyPr/>
          <a:lstStyle>
            <a:lvl1pPr>
              <a:defRPr/>
            </a:lvl1pPr>
          </a:lstStyle>
          <a:p>
            <a:pPr>
              <a:defRPr/>
            </a:pPr>
            <a:fld id="{B1ED08CD-1434-4FB0-9BB9-C1E303E33EAE}" type="slidenum">
              <a:rPr lang="bg-BG"/>
              <a:pPr>
                <a:defRPr/>
              </a:pPr>
              <a:t>‹#›</a:t>
            </a:fld>
            <a:endParaRPr lang="bg-BG"/>
          </a:p>
        </p:txBody>
      </p:sp>
      <p:sp>
        <p:nvSpPr>
          <p:cNvPr id="6" name="Footer Placeholder 4"/>
          <p:cNvSpPr>
            <a:spLocks noGrp="1"/>
          </p:cNvSpPr>
          <p:nvPr>
            <p:ph type="ftr" sz="quarter" idx="11"/>
          </p:nvPr>
        </p:nvSpPr>
        <p:spPr/>
        <p:txBody>
          <a:bodyPr/>
          <a:lstStyle>
            <a:lvl1pPr>
              <a:defRPr/>
            </a:lvl1pPr>
          </a:lstStyle>
          <a:p>
            <a:pPr>
              <a:defRPr/>
            </a:pPr>
            <a:endParaRPr lang="bg-BG"/>
          </a:p>
        </p:txBody>
      </p:sp>
      <p:sp>
        <p:nvSpPr>
          <p:cNvPr id="7" name="Date Placeholder 3"/>
          <p:cNvSpPr>
            <a:spLocks noGrp="1"/>
          </p:cNvSpPr>
          <p:nvPr>
            <p:ph type="dt" sz="half" idx="12"/>
          </p:nvPr>
        </p:nvSpPr>
        <p:spPr/>
        <p:txBody>
          <a:bodyPr/>
          <a:lstStyle>
            <a:lvl1pPr>
              <a:defRPr/>
            </a:lvl1pPr>
          </a:lstStyle>
          <a:p>
            <a:pPr>
              <a:defRPr/>
            </a:pPr>
            <a:endParaRPr lang="bg-BG"/>
          </a:p>
        </p:txBody>
      </p:sp>
    </p:spTree>
    <p:extLst>
      <p:ext uri="{BB962C8B-B14F-4D97-AF65-F5344CB8AC3E}">
        <p14:creationId xmlns:p14="http://schemas.microsoft.com/office/powerpoint/2010/main" val="3532841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027" name="Text Placeholder 2"/>
          <p:cNvSpPr>
            <a:spLocks noGrp="1"/>
          </p:cNvSpPr>
          <p:nvPr>
            <p:ph type="body" idx="1"/>
          </p:nvPr>
        </p:nvSpPr>
        <p:spPr bwMode="auto">
          <a:xfrm>
            <a:off x="457200" y="1600200"/>
            <a:ext cx="7620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bg-BG"/>
              <a:t>Click to edit Master text styles</a:t>
            </a:r>
          </a:p>
          <a:p>
            <a:pPr lvl="1"/>
            <a:r>
              <a:rPr lang="en-US" altLang="bg-BG"/>
              <a:t>Second level</a:t>
            </a:r>
          </a:p>
          <a:p>
            <a:pPr lvl="2"/>
            <a:r>
              <a:rPr lang="en-US" altLang="bg-BG"/>
              <a:t>Third level</a:t>
            </a:r>
          </a:p>
          <a:p>
            <a:pPr lvl="3"/>
            <a:r>
              <a:rPr lang="en-US" altLang="bg-BG"/>
              <a:t>Fourth level</a:t>
            </a:r>
          </a:p>
          <a:p>
            <a:pPr lvl="4"/>
            <a:r>
              <a:rPr lang="en-US" altLang="bg-BG"/>
              <a:t>Fifth level</a:t>
            </a:r>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Slide Number Placeholder 5"/>
          <p:cNvSpPr>
            <a:spLocks noGrp="1"/>
          </p:cNvSpPr>
          <p:nvPr>
            <p:ph type="sldNum" sz="quarter" idx="4"/>
          </p:nvPr>
        </p:nvSpPr>
        <p:spPr>
          <a:xfrm>
            <a:off x="8531225" y="5648325"/>
            <a:ext cx="549275" cy="396875"/>
          </a:xfrm>
          <a:prstGeom prst="bracketPair">
            <a:avLst>
              <a:gd name="adj" fmla="val 17949"/>
            </a:avLst>
          </a:prstGeom>
          <a:ln w="19050">
            <a:solidFill>
              <a:srgbClr val="FFFFFF"/>
            </a:solidFill>
          </a:ln>
        </p:spPr>
        <p:txBody>
          <a:bodyPr vert="horz" lIns="0" tIns="0" rIns="0" bIns="0" rtlCol="0" anchor="ctr"/>
          <a:lstStyle>
            <a:lvl1pPr algn="ctr">
              <a:defRPr sz="1800" smtClean="0">
                <a:solidFill>
                  <a:srgbClr val="FFFFFF"/>
                </a:solidFill>
              </a:defRPr>
            </a:lvl1pPr>
          </a:lstStyle>
          <a:p>
            <a:pPr>
              <a:defRPr/>
            </a:pPr>
            <a:fld id="{914C5FB1-6327-4C30-80A5-97E691F8709A}" type="slidenum">
              <a:rPr lang="bg-BG"/>
              <a:pPr>
                <a:defRPr/>
              </a:pPr>
              <a:t>‹#›</a:t>
            </a:fld>
            <a:endParaRPr lang="bg-BG"/>
          </a:p>
        </p:txBody>
      </p:sp>
      <p:sp>
        <p:nvSpPr>
          <p:cNvPr id="5" name="Footer Placeholder 4"/>
          <p:cNvSpPr>
            <a:spLocks noGrp="1"/>
          </p:cNvSpPr>
          <p:nvPr>
            <p:ph type="ftr" sz="quarter" idx="3"/>
          </p:nvPr>
        </p:nvSpPr>
        <p:spPr>
          <a:xfrm rot="16200000">
            <a:off x="7587456" y="4048919"/>
            <a:ext cx="2366963" cy="365125"/>
          </a:xfrm>
          <a:prstGeom prst="rect">
            <a:avLst/>
          </a:prstGeom>
        </p:spPr>
        <p:txBody>
          <a:bodyPr vert="horz" lIns="91440" tIns="45720" rIns="91440" bIns="45720" rtlCol="0" anchor="ctr"/>
          <a:lstStyle>
            <a:lvl1pPr algn="r">
              <a:defRPr sz="1200">
                <a:solidFill>
                  <a:schemeClr val="bg2"/>
                </a:solidFill>
              </a:defRPr>
            </a:lvl1pPr>
          </a:lstStyle>
          <a:p>
            <a:pPr>
              <a:defRPr/>
            </a:pPr>
            <a:endParaRPr lang="bg-BG"/>
          </a:p>
        </p:txBody>
      </p:sp>
      <p:sp>
        <p:nvSpPr>
          <p:cNvPr id="4" name="Date Placeholder 3"/>
          <p:cNvSpPr>
            <a:spLocks noGrp="1"/>
          </p:cNvSpPr>
          <p:nvPr>
            <p:ph type="dt" sz="half" idx="2"/>
          </p:nvPr>
        </p:nvSpPr>
        <p:spPr>
          <a:xfrm rot="16200000">
            <a:off x="7551738" y="1646237"/>
            <a:ext cx="2438400" cy="365125"/>
          </a:xfrm>
          <a:prstGeom prst="rect">
            <a:avLst/>
          </a:prstGeom>
        </p:spPr>
        <p:txBody>
          <a:bodyPr vert="horz" lIns="91440" tIns="45720" rIns="91440" bIns="45720" rtlCol="0" anchor="ctr"/>
          <a:lstStyle>
            <a:lvl1pPr algn="l">
              <a:defRPr sz="1200">
                <a:solidFill>
                  <a:schemeClr val="bg2"/>
                </a:solidFill>
              </a:defRPr>
            </a:lvl1pPr>
          </a:lstStyle>
          <a:p>
            <a:pPr>
              <a:defRPr/>
            </a:pPr>
            <a:endParaRPr lang="bg-BG"/>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rtl="0" fontAlgn="base">
        <a:spcBef>
          <a:spcPct val="0"/>
        </a:spcBef>
        <a:spcAft>
          <a:spcPct val="0"/>
        </a:spcAft>
        <a:defRPr sz="4600" kern="1200" spc="-100">
          <a:solidFill>
            <a:schemeClr val="tx2"/>
          </a:solidFill>
          <a:latin typeface="+mj-lt"/>
          <a:ea typeface="+mj-ea"/>
          <a:cs typeface="+mj-cs"/>
        </a:defRPr>
      </a:lvl1pPr>
      <a:lvl2pPr algn="l" rtl="0" fontAlgn="base">
        <a:spcBef>
          <a:spcPct val="0"/>
        </a:spcBef>
        <a:spcAft>
          <a:spcPct val="0"/>
        </a:spcAft>
        <a:defRPr sz="4600">
          <a:solidFill>
            <a:schemeClr val="tx2"/>
          </a:solidFill>
          <a:latin typeface="Cambria" pitchFamily="18" charset="0"/>
        </a:defRPr>
      </a:lvl2pPr>
      <a:lvl3pPr algn="l" rtl="0" fontAlgn="base">
        <a:spcBef>
          <a:spcPct val="0"/>
        </a:spcBef>
        <a:spcAft>
          <a:spcPct val="0"/>
        </a:spcAft>
        <a:defRPr sz="4600">
          <a:solidFill>
            <a:schemeClr val="tx2"/>
          </a:solidFill>
          <a:latin typeface="Cambria" pitchFamily="18" charset="0"/>
        </a:defRPr>
      </a:lvl3pPr>
      <a:lvl4pPr algn="l" rtl="0" fontAlgn="base">
        <a:spcBef>
          <a:spcPct val="0"/>
        </a:spcBef>
        <a:spcAft>
          <a:spcPct val="0"/>
        </a:spcAft>
        <a:defRPr sz="4600">
          <a:solidFill>
            <a:schemeClr val="tx2"/>
          </a:solidFill>
          <a:latin typeface="Cambria" pitchFamily="18" charset="0"/>
        </a:defRPr>
      </a:lvl4pPr>
      <a:lvl5pPr algn="l" rtl="0" fontAlgn="base">
        <a:spcBef>
          <a:spcPct val="0"/>
        </a:spcBef>
        <a:spcAft>
          <a:spcPct val="0"/>
        </a:spcAft>
        <a:defRPr sz="4600">
          <a:solidFill>
            <a:schemeClr val="tx2"/>
          </a:solidFill>
          <a:latin typeface="Cambria" pitchFamily="18" charset="0"/>
        </a:defRPr>
      </a:lvl5pPr>
      <a:lvl6pPr marL="457200" algn="l" rtl="0" fontAlgn="base">
        <a:spcBef>
          <a:spcPct val="0"/>
        </a:spcBef>
        <a:spcAft>
          <a:spcPct val="0"/>
        </a:spcAft>
        <a:defRPr sz="4600">
          <a:solidFill>
            <a:schemeClr val="tx2"/>
          </a:solidFill>
          <a:latin typeface="Cambria" pitchFamily="18" charset="0"/>
        </a:defRPr>
      </a:lvl6pPr>
      <a:lvl7pPr marL="914400" algn="l" rtl="0" fontAlgn="base">
        <a:spcBef>
          <a:spcPct val="0"/>
        </a:spcBef>
        <a:spcAft>
          <a:spcPct val="0"/>
        </a:spcAft>
        <a:defRPr sz="4600">
          <a:solidFill>
            <a:schemeClr val="tx2"/>
          </a:solidFill>
          <a:latin typeface="Cambria" pitchFamily="18" charset="0"/>
        </a:defRPr>
      </a:lvl7pPr>
      <a:lvl8pPr marL="1371600" algn="l" rtl="0" fontAlgn="base">
        <a:spcBef>
          <a:spcPct val="0"/>
        </a:spcBef>
        <a:spcAft>
          <a:spcPct val="0"/>
        </a:spcAft>
        <a:defRPr sz="4600">
          <a:solidFill>
            <a:schemeClr val="tx2"/>
          </a:solidFill>
          <a:latin typeface="Cambria" pitchFamily="18" charset="0"/>
        </a:defRPr>
      </a:lvl8pPr>
      <a:lvl9pPr marL="1828800" algn="l" rtl="0" fontAlgn="base">
        <a:spcBef>
          <a:spcPct val="0"/>
        </a:spcBef>
        <a:spcAft>
          <a:spcPct val="0"/>
        </a:spcAft>
        <a:defRPr sz="4600">
          <a:solidFill>
            <a:schemeClr val="tx2"/>
          </a:solidFill>
          <a:latin typeface="Cambria" pitchFamily="18" charset="0"/>
        </a:defRPr>
      </a:lvl9pPr>
    </p:titleStyle>
    <p:bodyStyle>
      <a:lvl1pPr marL="342900" indent="-228600" algn="l" rtl="0" fontAlgn="base">
        <a:spcBef>
          <a:spcPct val="20000"/>
        </a:spcBef>
        <a:spcAft>
          <a:spcPct val="0"/>
        </a:spcAft>
        <a:buClr>
          <a:schemeClr val="accent1"/>
        </a:buClr>
        <a:buFont typeface="Arial" charset="0"/>
        <a:buChar char="•"/>
        <a:defRPr sz="2200" kern="1200">
          <a:solidFill>
            <a:schemeClr val="tx1"/>
          </a:solidFill>
          <a:latin typeface="+mn-lt"/>
          <a:ea typeface="+mn-ea"/>
          <a:cs typeface="+mn-cs"/>
        </a:defRPr>
      </a:lvl1pPr>
      <a:lvl2pPr marL="639763" indent="-228600" algn="l" rtl="0" fontAlgn="base">
        <a:spcBef>
          <a:spcPct val="20000"/>
        </a:spcBef>
        <a:spcAft>
          <a:spcPct val="0"/>
        </a:spcAft>
        <a:buClr>
          <a:schemeClr val="accent2"/>
        </a:buClr>
        <a:buFont typeface="Arial" charset="0"/>
        <a:buChar char="•"/>
        <a:defRPr sz="2000" kern="1200">
          <a:solidFill>
            <a:schemeClr val="tx1"/>
          </a:solidFill>
          <a:latin typeface="+mn-lt"/>
          <a:ea typeface="+mn-ea"/>
          <a:cs typeface="+mn-cs"/>
        </a:defRPr>
      </a:lvl2pPr>
      <a:lvl3pPr marL="1004888" indent="-228600" algn="l" rtl="0" fontAlgn="base">
        <a:spcBef>
          <a:spcPct val="20000"/>
        </a:spcBef>
        <a:spcAft>
          <a:spcPct val="0"/>
        </a:spcAft>
        <a:buClr>
          <a:srgbClr val="D2CB6C"/>
        </a:buClr>
        <a:buFont typeface="Arial" charset="0"/>
        <a:buChar char="•"/>
        <a:defRPr kern="1200">
          <a:solidFill>
            <a:schemeClr val="tx1"/>
          </a:solidFill>
          <a:latin typeface="+mn-lt"/>
          <a:ea typeface="+mn-ea"/>
          <a:cs typeface="+mn-cs"/>
        </a:defRPr>
      </a:lvl3pPr>
      <a:lvl4pPr marL="1279525" indent="-228600" algn="l" rtl="0" fontAlgn="base">
        <a:spcBef>
          <a:spcPct val="20000"/>
        </a:spcBef>
        <a:spcAft>
          <a:spcPct val="0"/>
        </a:spcAft>
        <a:buClr>
          <a:srgbClr val="95A39D"/>
        </a:buClr>
        <a:buFont typeface="Arial" charset="0"/>
        <a:buChar char="•"/>
        <a:defRPr sz="1600" kern="1200">
          <a:solidFill>
            <a:schemeClr val="tx1"/>
          </a:solidFill>
          <a:latin typeface="+mn-lt"/>
          <a:ea typeface="+mn-ea"/>
          <a:cs typeface="+mn-cs"/>
        </a:defRPr>
      </a:lvl4pPr>
      <a:lvl5pPr marL="1554163" indent="-228600" algn="l" rtl="0" fontAlgn="base">
        <a:spcBef>
          <a:spcPct val="20000"/>
        </a:spcBef>
        <a:spcAft>
          <a:spcPct val="0"/>
        </a:spcAft>
        <a:buClr>
          <a:srgbClr val="C89F5D"/>
        </a:buClr>
        <a:buFont typeface="Arial" charset="0"/>
        <a:buChar char="•"/>
        <a:defRPr sz="1400" kern="120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457EE-993F-4BC3-BE09-9B8E7FA89B16}"/>
              </a:ext>
            </a:extLst>
          </p:cNvPr>
          <p:cNvSpPr>
            <a:spLocks noGrp="1"/>
          </p:cNvSpPr>
          <p:nvPr>
            <p:ph type="ctrTitle"/>
          </p:nvPr>
        </p:nvSpPr>
        <p:spPr/>
        <p:txBody>
          <a:bodyPr>
            <a:noAutofit/>
          </a:bodyPr>
          <a:lstStyle/>
          <a:p>
            <a:r>
              <a:rPr lang="en-US" sz="5400" dirty="0"/>
              <a:t>Modeling of the Electricity Spot Prices Using the Skew-Normal Distribution</a:t>
            </a:r>
          </a:p>
        </p:txBody>
      </p:sp>
    </p:spTree>
    <p:extLst>
      <p:ext uri="{BB962C8B-B14F-4D97-AF65-F5344CB8AC3E}">
        <p14:creationId xmlns:p14="http://schemas.microsoft.com/office/powerpoint/2010/main" val="3056191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DC3D-EBBC-465B-BD36-AB60E38FC7BB}"/>
              </a:ext>
            </a:extLst>
          </p:cNvPr>
          <p:cNvSpPr>
            <a:spLocks noGrp="1"/>
          </p:cNvSpPr>
          <p:nvPr>
            <p:ph type="title"/>
          </p:nvPr>
        </p:nvSpPr>
        <p:spPr>
          <a:xfrm>
            <a:off x="251520" y="274638"/>
            <a:ext cx="7825680" cy="1143000"/>
          </a:xfrm>
        </p:spPr>
        <p:txBody>
          <a:bodyPr/>
          <a:lstStyle/>
          <a:p>
            <a:r>
              <a:rPr lang="en-US" dirty="0"/>
              <a:t> Remove Exponential Trend</a:t>
            </a:r>
          </a:p>
        </p:txBody>
      </p:sp>
      <p:pic>
        <p:nvPicPr>
          <p:cNvPr id="5" name="Content Placeholder 4">
            <a:extLst>
              <a:ext uri="{FF2B5EF4-FFF2-40B4-BE49-F238E27FC236}">
                <a16:creationId xmlns:a16="http://schemas.microsoft.com/office/drawing/2014/main" id="{DB8F8315-F32E-403B-B749-6ADB8D49673D}"/>
              </a:ext>
            </a:extLst>
          </p:cNvPr>
          <p:cNvPicPr>
            <a:picLocks noGrp="1" noChangeAspect="1"/>
          </p:cNvPicPr>
          <p:nvPr>
            <p:ph idx="1"/>
          </p:nvPr>
        </p:nvPicPr>
        <p:blipFill>
          <a:blip r:embed="rId2"/>
          <a:stretch>
            <a:fillRect/>
          </a:stretch>
        </p:blipFill>
        <p:spPr>
          <a:xfrm>
            <a:off x="1043608" y="1611381"/>
            <a:ext cx="6768752" cy="5076564"/>
          </a:xfrm>
        </p:spPr>
      </p:pic>
    </p:spTree>
    <p:extLst>
      <p:ext uri="{BB962C8B-B14F-4D97-AF65-F5344CB8AC3E}">
        <p14:creationId xmlns:p14="http://schemas.microsoft.com/office/powerpoint/2010/main" val="624766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DC3D-EBBC-465B-BD36-AB60E38FC7BB}"/>
              </a:ext>
            </a:extLst>
          </p:cNvPr>
          <p:cNvSpPr>
            <a:spLocks noGrp="1"/>
          </p:cNvSpPr>
          <p:nvPr>
            <p:ph type="title"/>
          </p:nvPr>
        </p:nvSpPr>
        <p:spPr>
          <a:xfrm>
            <a:off x="251520" y="274638"/>
            <a:ext cx="7825680" cy="1143000"/>
          </a:xfrm>
        </p:spPr>
        <p:txBody>
          <a:bodyPr/>
          <a:lstStyle/>
          <a:p>
            <a:r>
              <a:rPr lang="en-US" dirty="0"/>
              <a:t>Remove Exponential Trend</a:t>
            </a:r>
          </a:p>
        </p:txBody>
      </p:sp>
      <p:sp>
        <p:nvSpPr>
          <p:cNvPr id="3" name="Content Placeholder 2">
            <a:extLst>
              <a:ext uri="{FF2B5EF4-FFF2-40B4-BE49-F238E27FC236}">
                <a16:creationId xmlns:a16="http://schemas.microsoft.com/office/drawing/2014/main" id="{554D9071-00F6-498B-AAFD-042AB6607D8E}"/>
              </a:ext>
            </a:extLst>
          </p:cNvPr>
          <p:cNvSpPr>
            <a:spLocks noGrp="1"/>
          </p:cNvSpPr>
          <p:nvPr>
            <p:ph idx="1"/>
          </p:nvPr>
        </p:nvSpPr>
        <p:spPr/>
        <p:txBody>
          <a:bodyPr/>
          <a:lstStyle/>
          <a:p>
            <a:r>
              <a:rPr lang="en-US" sz="2800" b="0" i="0" dirty="0">
                <a:solidFill>
                  <a:srgbClr val="212121"/>
                </a:solidFill>
                <a:effectLst/>
                <a:latin typeface="Roboto" panose="02000000000000000000" pitchFamily="2" charset="0"/>
              </a:rPr>
              <a:t>The </a:t>
            </a:r>
            <a:r>
              <a:rPr lang="en-US" sz="2800" b="0" i="1" dirty="0">
                <a:solidFill>
                  <a:srgbClr val="212121"/>
                </a:solidFill>
                <a:effectLst/>
                <a:latin typeface="Roboto" panose="02000000000000000000" pitchFamily="2" charset="0"/>
              </a:rPr>
              <a:t>p</a:t>
            </a:r>
            <a:r>
              <a:rPr lang="en-US" sz="2800" b="0" i="0" dirty="0">
                <a:solidFill>
                  <a:srgbClr val="212121"/>
                </a:solidFill>
                <a:effectLst/>
                <a:latin typeface="Roboto" panose="02000000000000000000" pitchFamily="2" charset="0"/>
              </a:rPr>
              <a:t>-value is close to 0, suggesting that the monthly statistics are significantly positively correlated. </a:t>
            </a:r>
          </a:p>
          <a:p>
            <a:r>
              <a:rPr lang="en-US" sz="2800" b="0" i="0" dirty="0">
                <a:solidFill>
                  <a:srgbClr val="212121"/>
                </a:solidFill>
                <a:effectLst/>
                <a:latin typeface="Roboto" panose="02000000000000000000" pitchFamily="2" charset="0"/>
              </a:rPr>
              <a:t>This result provides evidence of an exponential trend in the spot price series.</a:t>
            </a:r>
            <a:endParaRPr lang="en-US" sz="2800" dirty="0"/>
          </a:p>
        </p:txBody>
      </p:sp>
    </p:spTree>
    <p:extLst>
      <p:ext uri="{BB962C8B-B14F-4D97-AF65-F5344CB8AC3E}">
        <p14:creationId xmlns:p14="http://schemas.microsoft.com/office/powerpoint/2010/main" val="3798934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DC3D-EBBC-465B-BD36-AB60E38FC7BB}"/>
              </a:ext>
            </a:extLst>
          </p:cNvPr>
          <p:cNvSpPr>
            <a:spLocks noGrp="1"/>
          </p:cNvSpPr>
          <p:nvPr>
            <p:ph type="title"/>
          </p:nvPr>
        </p:nvSpPr>
        <p:spPr>
          <a:xfrm>
            <a:off x="251520" y="274638"/>
            <a:ext cx="7825680" cy="1143000"/>
          </a:xfrm>
        </p:spPr>
        <p:txBody>
          <a:bodyPr/>
          <a:lstStyle/>
          <a:p>
            <a:r>
              <a:rPr lang="en-US" dirty="0"/>
              <a:t>Remove Exponential Trend</a:t>
            </a:r>
          </a:p>
        </p:txBody>
      </p:sp>
      <p:pic>
        <p:nvPicPr>
          <p:cNvPr id="5" name="Picture 4">
            <a:extLst>
              <a:ext uri="{FF2B5EF4-FFF2-40B4-BE49-F238E27FC236}">
                <a16:creationId xmlns:a16="http://schemas.microsoft.com/office/drawing/2014/main" id="{1FF06BE1-7170-4B1B-852E-6EBCEA5823EF}"/>
              </a:ext>
            </a:extLst>
          </p:cNvPr>
          <p:cNvPicPr>
            <a:picLocks noChangeAspect="1"/>
          </p:cNvPicPr>
          <p:nvPr/>
        </p:nvPicPr>
        <p:blipFill>
          <a:blip r:embed="rId2"/>
          <a:stretch>
            <a:fillRect/>
          </a:stretch>
        </p:blipFill>
        <p:spPr>
          <a:xfrm>
            <a:off x="827585" y="1484783"/>
            <a:ext cx="6984776" cy="5238583"/>
          </a:xfrm>
          <a:prstGeom prst="rect">
            <a:avLst/>
          </a:prstGeom>
        </p:spPr>
      </p:pic>
    </p:spTree>
    <p:extLst>
      <p:ext uri="{BB962C8B-B14F-4D97-AF65-F5344CB8AC3E}">
        <p14:creationId xmlns:p14="http://schemas.microsoft.com/office/powerpoint/2010/main" val="3350758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DC3D-EBBC-465B-BD36-AB60E38FC7BB}"/>
              </a:ext>
            </a:extLst>
          </p:cNvPr>
          <p:cNvSpPr>
            <a:spLocks noGrp="1"/>
          </p:cNvSpPr>
          <p:nvPr>
            <p:ph type="title"/>
          </p:nvPr>
        </p:nvSpPr>
        <p:spPr>
          <a:xfrm>
            <a:off x="457200" y="274638"/>
            <a:ext cx="7859216" cy="1143000"/>
          </a:xfrm>
        </p:spPr>
        <p:txBody>
          <a:bodyPr/>
          <a:lstStyle/>
          <a:p>
            <a:r>
              <a:rPr lang="en-US" dirty="0"/>
              <a:t> Long-Term Deterministic Trend</a:t>
            </a:r>
          </a:p>
        </p:txBody>
      </p:sp>
      <p:pic>
        <p:nvPicPr>
          <p:cNvPr id="5" name="Content Placeholder 4">
            <a:extLst>
              <a:ext uri="{FF2B5EF4-FFF2-40B4-BE49-F238E27FC236}">
                <a16:creationId xmlns:a16="http://schemas.microsoft.com/office/drawing/2014/main" id="{01615250-728A-4C47-B5D7-AB1D308FFEA8}"/>
              </a:ext>
            </a:extLst>
          </p:cNvPr>
          <p:cNvPicPr>
            <a:picLocks noGrp="1" noChangeAspect="1"/>
          </p:cNvPicPr>
          <p:nvPr>
            <p:ph idx="1"/>
          </p:nvPr>
        </p:nvPicPr>
        <p:blipFill>
          <a:blip r:embed="rId2"/>
          <a:stretch>
            <a:fillRect/>
          </a:stretch>
        </p:blipFill>
        <p:spPr>
          <a:xfrm>
            <a:off x="1043608" y="1582806"/>
            <a:ext cx="6552728" cy="4914546"/>
          </a:xfrm>
        </p:spPr>
      </p:pic>
    </p:spTree>
    <p:extLst>
      <p:ext uri="{BB962C8B-B14F-4D97-AF65-F5344CB8AC3E}">
        <p14:creationId xmlns:p14="http://schemas.microsoft.com/office/powerpoint/2010/main" val="3494858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DC3D-EBBC-465B-BD36-AB60E38FC7BB}"/>
              </a:ext>
            </a:extLst>
          </p:cNvPr>
          <p:cNvSpPr>
            <a:spLocks noGrp="1"/>
          </p:cNvSpPr>
          <p:nvPr>
            <p:ph type="title"/>
          </p:nvPr>
        </p:nvSpPr>
        <p:spPr>
          <a:xfrm>
            <a:off x="457200" y="274638"/>
            <a:ext cx="7859216" cy="1143000"/>
          </a:xfrm>
        </p:spPr>
        <p:txBody>
          <a:bodyPr/>
          <a:lstStyle/>
          <a:p>
            <a:r>
              <a:rPr lang="en-US" dirty="0"/>
              <a:t>Identify Seasonal Components of the Long-Term Trend</a:t>
            </a:r>
          </a:p>
        </p:txBody>
      </p:sp>
      <p:sp>
        <p:nvSpPr>
          <p:cNvPr id="3" name="Content Placeholder 2">
            <a:extLst>
              <a:ext uri="{FF2B5EF4-FFF2-40B4-BE49-F238E27FC236}">
                <a16:creationId xmlns:a16="http://schemas.microsoft.com/office/drawing/2014/main" id="{2AECE415-3B8B-4631-8109-93E83788D891}"/>
              </a:ext>
            </a:extLst>
          </p:cNvPr>
          <p:cNvSpPr>
            <a:spLocks noGrp="1"/>
          </p:cNvSpPr>
          <p:nvPr>
            <p:ph idx="1"/>
          </p:nvPr>
        </p:nvSpPr>
        <p:spPr/>
        <p:txBody>
          <a:bodyPr/>
          <a:lstStyle/>
          <a:p>
            <a:pPr marL="571500" indent="-457200">
              <a:buFont typeface="+mj-lt"/>
              <a:buAutoNum type="arabicPeriod"/>
            </a:pPr>
            <a:r>
              <a:rPr lang="en-US" sz="2800" dirty="0"/>
              <a:t>Remove the linear trend from the log spot prices.</a:t>
            </a:r>
          </a:p>
          <a:p>
            <a:pPr marL="571500" indent="-457200">
              <a:buFont typeface="+mj-lt"/>
              <a:buAutoNum type="arabicPeriod"/>
            </a:pPr>
            <a:r>
              <a:rPr lang="en-US" sz="2800" dirty="0"/>
              <a:t>Apply the Fourier transform to the result.</a:t>
            </a:r>
          </a:p>
          <a:p>
            <a:pPr marL="571500" indent="-457200">
              <a:buFont typeface="+mj-lt"/>
              <a:buAutoNum type="arabicPeriod"/>
            </a:pPr>
            <a:r>
              <a:rPr lang="en-US" sz="2800" dirty="0"/>
              <a:t>Compute the power spectrum of the transformed data and the corresponding frequency vector.</a:t>
            </a:r>
          </a:p>
        </p:txBody>
      </p:sp>
    </p:spTree>
    <p:extLst>
      <p:ext uri="{BB962C8B-B14F-4D97-AF65-F5344CB8AC3E}">
        <p14:creationId xmlns:p14="http://schemas.microsoft.com/office/powerpoint/2010/main" val="1688261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DC3D-EBBC-465B-BD36-AB60E38FC7BB}"/>
              </a:ext>
            </a:extLst>
          </p:cNvPr>
          <p:cNvSpPr>
            <a:spLocks noGrp="1"/>
          </p:cNvSpPr>
          <p:nvPr>
            <p:ph type="title"/>
          </p:nvPr>
        </p:nvSpPr>
        <p:spPr>
          <a:xfrm>
            <a:off x="457200" y="274638"/>
            <a:ext cx="7859216" cy="1143000"/>
          </a:xfrm>
        </p:spPr>
        <p:txBody>
          <a:bodyPr/>
          <a:lstStyle/>
          <a:p>
            <a:r>
              <a:rPr lang="en-US" dirty="0"/>
              <a:t>Identify Seasonal Components of the Long-Term Trend</a:t>
            </a:r>
          </a:p>
        </p:txBody>
      </p:sp>
      <p:pic>
        <p:nvPicPr>
          <p:cNvPr id="6" name="Content Placeholder 5">
            <a:extLst>
              <a:ext uri="{FF2B5EF4-FFF2-40B4-BE49-F238E27FC236}">
                <a16:creationId xmlns:a16="http://schemas.microsoft.com/office/drawing/2014/main" id="{16E5E364-1F0E-4AFF-87C9-F9BC174CFA13}"/>
              </a:ext>
            </a:extLst>
          </p:cNvPr>
          <p:cNvPicPr>
            <a:picLocks noGrp="1" noChangeAspect="1"/>
          </p:cNvPicPr>
          <p:nvPr>
            <p:ph idx="1"/>
          </p:nvPr>
        </p:nvPicPr>
        <p:blipFill>
          <a:blip r:embed="rId2"/>
          <a:stretch>
            <a:fillRect/>
          </a:stretch>
        </p:blipFill>
        <p:spPr>
          <a:xfrm>
            <a:off x="1043608" y="1719672"/>
            <a:ext cx="6264696" cy="4698522"/>
          </a:xfrm>
        </p:spPr>
      </p:pic>
    </p:spTree>
    <p:extLst>
      <p:ext uri="{BB962C8B-B14F-4D97-AF65-F5344CB8AC3E}">
        <p14:creationId xmlns:p14="http://schemas.microsoft.com/office/powerpoint/2010/main" val="3999982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DC3D-EBBC-465B-BD36-AB60E38FC7BB}"/>
              </a:ext>
            </a:extLst>
          </p:cNvPr>
          <p:cNvSpPr>
            <a:spLocks noGrp="1"/>
          </p:cNvSpPr>
          <p:nvPr>
            <p:ph type="title"/>
          </p:nvPr>
        </p:nvSpPr>
        <p:spPr>
          <a:xfrm>
            <a:off x="457200" y="274638"/>
            <a:ext cx="7859216" cy="1143000"/>
          </a:xfrm>
        </p:spPr>
        <p:txBody>
          <a:bodyPr/>
          <a:lstStyle/>
          <a:p>
            <a:r>
              <a:rPr lang="en-US" dirty="0"/>
              <a:t>Identify Seasonal Components of the Long-Term Trend</a:t>
            </a:r>
          </a:p>
        </p:txBody>
      </p:sp>
      <p:sp>
        <p:nvSpPr>
          <p:cNvPr id="3" name="Content Placeholder 2">
            <a:extLst>
              <a:ext uri="{FF2B5EF4-FFF2-40B4-BE49-F238E27FC236}">
                <a16:creationId xmlns:a16="http://schemas.microsoft.com/office/drawing/2014/main" id="{470FB26F-A0AE-45DB-AD55-BBC9BE323938}"/>
              </a:ext>
            </a:extLst>
          </p:cNvPr>
          <p:cNvSpPr>
            <a:spLocks noGrp="1"/>
          </p:cNvSpPr>
          <p:nvPr>
            <p:ph idx="1"/>
          </p:nvPr>
        </p:nvSpPr>
        <p:spPr>
          <a:xfrm>
            <a:off x="457200" y="1916832"/>
            <a:ext cx="7620000" cy="4483968"/>
          </a:xfrm>
        </p:spPr>
        <p:txBody>
          <a:bodyPr/>
          <a:lstStyle/>
          <a:p>
            <a:r>
              <a:rPr lang="en-US" sz="2800" b="0" i="0" dirty="0">
                <a:solidFill>
                  <a:srgbClr val="212121"/>
                </a:solidFill>
                <a:effectLst/>
                <a:latin typeface="Roboto" panose="02000000000000000000" pitchFamily="2" charset="0"/>
              </a:rPr>
              <a:t>The dominant seasonal components correspond to 6-month and 12-month cycles.</a:t>
            </a:r>
            <a:endParaRPr lang="en-US" sz="2800" dirty="0"/>
          </a:p>
        </p:txBody>
      </p:sp>
    </p:spTree>
    <p:extLst>
      <p:ext uri="{BB962C8B-B14F-4D97-AF65-F5344CB8AC3E}">
        <p14:creationId xmlns:p14="http://schemas.microsoft.com/office/powerpoint/2010/main" val="1667688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DC3D-EBBC-465B-BD36-AB60E38FC7BB}"/>
              </a:ext>
            </a:extLst>
          </p:cNvPr>
          <p:cNvSpPr>
            <a:spLocks noGrp="1"/>
          </p:cNvSpPr>
          <p:nvPr>
            <p:ph type="title"/>
          </p:nvPr>
        </p:nvSpPr>
        <p:spPr>
          <a:xfrm>
            <a:off x="457200" y="274638"/>
            <a:ext cx="7859216" cy="1143000"/>
          </a:xfrm>
        </p:spPr>
        <p:txBody>
          <a:bodyPr/>
          <a:lstStyle/>
          <a:p>
            <a:r>
              <a:rPr lang="en-US" dirty="0"/>
              <a:t>Fit Long-Term Deterministic Trend </a:t>
            </a:r>
          </a:p>
        </p:txBody>
      </p:sp>
      <p:sp>
        <p:nvSpPr>
          <p:cNvPr id="3" name="Content Placeholder 2">
            <a:extLst>
              <a:ext uri="{FF2B5EF4-FFF2-40B4-BE49-F238E27FC236}">
                <a16:creationId xmlns:a16="http://schemas.microsoft.com/office/drawing/2014/main" id="{2AECE415-3B8B-4631-8109-93E83788D891}"/>
              </a:ext>
            </a:extLst>
          </p:cNvPr>
          <p:cNvSpPr>
            <a:spLocks noGrp="1"/>
          </p:cNvSpPr>
          <p:nvPr>
            <p:ph idx="1"/>
          </p:nvPr>
        </p:nvSpPr>
        <p:spPr>
          <a:xfrm>
            <a:off x="251520" y="1600200"/>
            <a:ext cx="8136904" cy="4800600"/>
          </a:xfrm>
        </p:spPr>
        <p:txBody>
          <a:bodyPr/>
          <a:lstStyle/>
          <a:p>
            <a:r>
              <a:rPr lang="en-US" b="0" i="0" dirty="0">
                <a:solidFill>
                  <a:srgbClr val="212121"/>
                </a:solidFill>
                <a:effectLst/>
                <a:latin typeface="Roboto" panose="02000000000000000000" pitchFamily="2" charset="0"/>
              </a:rPr>
              <a:t>By combining the dominant seasonal components, estimated by the spectral analysis, with the linear component, estimated by least squares, a linear model for the log spot prices can have this form:</a:t>
            </a:r>
          </a:p>
          <a:p>
            <a:pPr marL="776288" lvl="2" indent="0">
              <a:buNone/>
            </a:pPr>
            <a:endParaRPr lang="en-US" dirty="0">
              <a:solidFill>
                <a:srgbClr val="212121"/>
              </a:solidFill>
              <a:latin typeface="Courier New" panose="02070309020205020404" pitchFamily="49" charset="0"/>
            </a:endParaRPr>
          </a:p>
          <a:p>
            <a:pPr marL="776288" lvl="2" indent="0">
              <a:buNone/>
            </a:pPr>
            <a:r>
              <a:rPr lang="en-US" sz="2000" b="0" i="0" dirty="0" err="1">
                <a:solidFill>
                  <a:srgbClr val="212121"/>
                </a:solidFill>
                <a:effectLst/>
                <a:latin typeface="Courier New" panose="02070309020205020404" pitchFamily="49" charset="0"/>
              </a:rPr>
              <a:t>LogPrice</a:t>
            </a:r>
            <a:r>
              <a:rPr lang="en-US" sz="2000" b="0" i="0" dirty="0">
                <a:solidFill>
                  <a:srgbClr val="212121"/>
                </a:solidFill>
                <a:effectLst/>
                <a:latin typeface="STIXGeneral"/>
              </a:rPr>
              <a:t>=</a:t>
            </a:r>
            <a:r>
              <a:rPr lang="el-GR" sz="2000" b="0" i="1" dirty="0">
                <a:solidFill>
                  <a:srgbClr val="212121"/>
                </a:solidFill>
                <a:effectLst/>
                <a:latin typeface="STIXGeneral"/>
              </a:rPr>
              <a:t>β</a:t>
            </a:r>
            <a:r>
              <a:rPr lang="el-GR" sz="1600" b="0" i="0" dirty="0">
                <a:solidFill>
                  <a:srgbClr val="212121"/>
                </a:solidFill>
                <a:effectLst/>
                <a:latin typeface="STIXGeneral"/>
              </a:rPr>
              <a:t>0</a:t>
            </a:r>
            <a:r>
              <a:rPr lang="el-GR" sz="2000" b="0" i="0" dirty="0">
                <a:solidFill>
                  <a:srgbClr val="212121"/>
                </a:solidFill>
                <a:effectLst/>
                <a:latin typeface="STIXGeneral"/>
              </a:rPr>
              <a:t>+</a:t>
            </a:r>
            <a:r>
              <a:rPr lang="el-GR" sz="2000" b="0" i="1" dirty="0">
                <a:solidFill>
                  <a:srgbClr val="212121"/>
                </a:solidFill>
                <a:effectLst/>
                <a:latin typeface="STIXGeneral"/>
              </a:rPr>
              <a:t>β</a:t>
            </a:r>
            <a:r>
              <a:rPr lang="el-GR" sz="1600" b="0" i="0" dirty="0">
                <a:solidFill>
                  <a:srgbClr val="212121"/>
                </a:solidFill>
                <a:effectLst/>
                <a:latin typeface="STIXGeneral"/>
              </a:rPr>
              <a:t>1</a:t>
            </a:r>
            <a:r>
              <a:rPr lang="en-US" sz="2000" b="0" i="1" dirty="0">
                <a:solidFill>
                  <a:srgbClr val="212121"/>
                </a:solidFill>
                <a:effectLst/>
                <a:latin typeface="STIXGeneral"/>
              </a:rPr>
              <a:t>t</a:t>
            </a:r>
            <a:r>
              <a:rPr lang="en-US" sz="2000" b="0" i="0" dirty="0">
                <a:solidFill>
                  <a:srgbClr val="212121"/>
                </a:solidFill>
                <a:effectLst/>
                <a:latin typeface="STIXGeneral"/>
              </a:rPr>
              <a:t>+</a:t>
            </a:r>
            <a:r>
              <a:rPr lang="el-GR" sz="2000" b="0" i="1" dirty="0">
                <a:solidFill>
                  <a:srgbClr val="212121"/>
                </a:solidFill>
                <a:effectLst/>
                <a:latin typeface="STIXGeneral"/>
              </a:rPr>
              <a:t>β</a:t>
            </a:r>
            <a:r>
              <a:rPr lang="el-GR" sz="1600" b="0" i="0" dirty="0">
                <a:solidFill>
                  <a:srgbClr val="212121"/>
                </a:solidFill>
                <a:effectLst/>
                <a:latin typeface="STIXGeneral"/>
              </a:rPr>
              <a:t>2</a:t>
            </a:r>
            <a:r>
              <a:rPr lang="en-US" sz="2000" b="0" i="0" dirty="0">
                <a:solidFill>
                  <a:srgbClr val="212121"/>
                </a:solidFill>
                <a:effectLst/>
                <a:latin typeface="STIXGeneral"/>
              </a:rPr>
              <a:t>sin(2</a:t>
            </a:r>
            <a:r>
              <a:rPr lang="el-GR" sz="2000" b="0" i="1" dirty="0">
                <a:solidFill>
                  <a:srgbClr val="212121"/>
                </a:solidFill>
                <a:effectLst/>
                <a:latin typeface="STIXGeneral"/>
              </a:rPr>
              <a:t>π</a:t>
            </a:r>
            <a:r>
              <a:rPr lang="en-US" sz="2000" b="0" i="1" dirty="0">
                <a:solidFill>
                  <a:srgbClr val="212121"/>
                </a:solidFill>
                <a:effectLst/>
                <a:latin typeface="STIXGeneral"/>
              </a:rPr>
              <a:t>t</a:t>
            </a:r>
            <a:r>
              <a:rPr lang="en-US" sz="2000" b="0" i="0" dirty="0">
                <a:solidFill>
                  <a:srgbClr val="212121"/>
                </a:solidFill>
                <a:effectLst/>
                <a:latin typeface="STIXGeneral"/>
              </a:rPr>
              <a:t>)+</a:t>
            </a:r>
            <a:r>
              <a:rPr lang="el-GR" sz="2000" b="0" i="1" dirty="0">
                <a:solidFill>
                  <a:srgbClr val="212121"/>
                </a:solidFill>
                <a:effectLst/>
                <a:latin typeface="STIXGeneral"/>
              </a:rPr>
              <a:t>β</a:t>
            </a:r>
            <a:r>
              <a:rPr lang="el-GR" sz="1600" b="0" i="0" dirty="0">
                <a:solidFill>
                  <a:srgbClr val="212121"/>
                </a:solidFill>
                <a:effectLst/>
                <a:latin typeface="STIXGeneral"/>
              </a:rPr>
              <a:t>3</a:t>
            </a:r>
            <a:r>
              <a:rPr lang="en-US" sz="2000" b="0" i="0" dirty="0">
                <a:solidFill>
                  <a:srgbClr val="212121"/>
                </a:solidFill>
                <a:effectLst/>
                <a:latin typeface="STIXGeneral"/>
              </a:rPr>
              <a:t>cos(2</a:t>
            </a:r>
            <a:r>
              <a:rPr lang="el-GR" sz="2000" b="0" i="1" dirty="0">
                <a:solidFill>
                  <a:srgbClr val="212121"/>
                </a:solidFill>
                <a:effectLst/>
                <a:latin typeface="STIXGeneral"/>
              </a:rPr>
              <a:t>π</a:t>
            </a:r>
            <a:r>
              <a:rPr lang="en-US" sz="2000" b="0" i="1" dirty="0">
                <a:solidFill>
                  <a:srgbClr val="212121"/>
                </a:solidFill>
                <a:effectLst/>
                <a:latin typeface="STIXGeneral"/>
              </a:rPr>
              <a:t>t</a:t>
            </a:r>
            <a:r>
              <a:rPr lang="en-US" sz="2000" b="0" i="0" dirty="0">
                <a:solidFill>
                  <a:srgbClr val="212121"/>
                </a:solidFill>
                <a:effectLst/>
                <a:latin typeface="STIXGeneral"/>
              </a:rPr>
              <a:t>)+</a:t>
            </a:r>
            <a:r>
              <a:rPr lang="el-GR" sz="2000" b="0" i="1" dirty="0">
                <a:solidFill>
                  <a:srgbClr val="212121"/>
                </a:solidFill>
                <a:effectLst/>
                <a:latin typeface="STIXGeneral"/>
              </a:rPr>
              <a:t>β</a:t>
            </a:r>
            <a:r>
              <a:rPr lang="el-GR" sz="1600" b="0" i="0" dirty="0">
                <a:solidFill>
                  <a:srgbClr val="212121"/>
                </a:solidFill>
                <a:effectLst/>
                <a:latin typeface="STIXGeneral"/>
              </a:rPr>
              <a:t>4</a:t>
            </a:r>
            <a:r>
              <a:rPr lang="en-US" sz="2000" b="0" i="0" dirty="0">
                <a:solidFill>
                  <a:srgbClr val="212121"/>
                </a:solidFill>
                <a:effectLst/>
                <a:latin typeface="STIXGeneral"/>
              </a:rPr>
              <a:t>sin(4</a:t>
            </a:r>
            <a:r>
              <a:rPr lang="el-GR" sz="2000" b="0" i="1" dirty="0">
                <a:solidFill>
                  <a:srgbClr val="212121"/>
                </a:solidFill>
                <a:effectLst/>
                <a:latin typeface="STIXGeneral"/>
              </a:rPr>
              <a:t>π</a:t>
            </a:r>
            <a:r>
              <a:rPr lang="en-US" sz="2000" b="0" i="1" dirty="0">
                <a:solidFill>
                  <a:srgbClr val="212121"/>
                </a:solidFill>
                <a:effectLst/>
                <a:latin typeface="STIXGeneral"/>
              </a:rPr>
              <a:t>t</a:t>
            </a:r>
            <a:r>
              <a:rPr lang="en-US" sz="2000" b="0" i="0" dirty="0">
                <a:solidFill>
                  <a:srgbClr val="212121"/>
                </a:solidFill>
                <a:effectLst/>
                <a:latin typeface="STIXGeneral"/>
              </a:rPr>
              <a:t>)+</a:t>
            </a:r>
            <a:r>
              <a:rPr lang="el-GR" sz="2000" b="0" i="1" dirty="0">
                <a:solidFill>
                  <a:srgbClr val="212121"/>
                </a:solidFill>
                <a:effectLst/>
                <a:latin typeface="STIXGeneral"/>
              </a:rPr>
              <a:t>β</a:t>
            </a:r>
            <a:r>
              <a:rPr lang="el-GR" sz="1600" b="0" i="0" dirty="0">
                <a:solidFill>
                  <a:srgbClr val="212121"/>
                </a:solidFill>
                <a:effectLst/>
                <a:latin typeface="STIXGeneral"/>
              </a:rPr>
              <a:t>5</a:t>
            </a:r>
            <a:r>
              <a:rPr lang="en-US" sz="2000" b="0" i="0" dirty="0">
                <a:solidFill>
                  <a:srgbClr val="212121"/>
                </a:solidFill>
                <a:effectLst/>
                <a:latin typeface="STIXGeneral"/>
              </a:rPr>
              <a:t>cos(4</a:t>
            </a:r>
            <a:r>
              <a:rPr lang="el-GR" sz="2000" b="0" i="1" dirty="0">
                <a:solidFill>
                  <a:srgbClr val="212121"/>
                </a:solidFill>
                <a:effectLst/>
                <a:latin typeface="STIXGeneral"/>
              </a:rPr>
              <a:t>π</a:t>
            </a:r>
            <a:r>
              <a:rPr lang="en-US" sz="2000" b="0" i="1" dirty="0">
                <a:solidFill>
                  <a:srgbClr val="212121"/>
                </a:solidFill>
                <a:effectLst/>
                <a:latin typeface="STIXGeneral"/>
              </a:rPr>
              <a:t>t</a:t>
            </a:r>
            <a:r>
              <a:rPr lang="en-US" sz="2000" b="0" i="0" dirty="0">
                <a:solidFill>
                  <a:srgbClr val="212121"/>
                </a:solidFill>
                <a:effectLst/>
                <a:latin typeface="STIXGeneral"/>
              </a:rPr>
              <a:t>)+</a:t>
            </a:r>
            <a:r>
              <a:rPr lang="el-GR" sz="2000" b="0" i="1" dirty="0">
                <a:solidFill>
                  <a:srgbClr val="212121"/>
                </a:solidFill>
                <a:effectLst/>
                <a:latin typeface="STIXGeneral"/>
              </a:rPr>
              <a:t>ξ</a:t>
            </a:r>
            <a:r>
              <a:rPr lang="en-US" sz="1600" b="0" i="1" dirty="0">
                <a:solidFill>
                  <a:srgbClr val="212121"/>
                </a:solidFill>
                <a:effectLst/>
                <a:latin typeface="STIXGeneral"/>
              </a:rPr>
              <a:t>t</a:t>
            </a:r>
            <a:r>
              <a:rPr lang="en-US" sz="2000" b="0" i="0" dirty="0">
                <a:solidFill>
                  <a:srgbClr val="212121"/>
                </a:solidFill>
                <a:effectLst/>
                <a:latin typeface="STIXGeneral"/>
              </a:rPr>
              <a:t>,</a:t>
            </a:r>
          </a:p>
          <a:p>
            <a:pPr marL="776288" lvl="2" indent="0">
              <a:buNone/>
            </a:pPr>
            <a:endParaRPr lang="en-US" dirty="0">
              <a:solidFill>
                <a:srgbClr val="212121"/>
              </a:solidFill>
              <a:latin typeface="STIXGeneral"/>
            </a:endParaRPr>
          </a:p>
          <a:p>
            <a:r>
              <a:rPr lang="en-US" b="0" i="1" dirty="0">
                <a:solidFill>
                  <a:srgbClr val="212121"/>
                </a:solidFill>
                <a:effectLst/>
                <a:latin typeface="STIXGeneral"/>
              </a:rPr>
              <a:t>t</a:t>
            </a:r>
            <a:r>
              <a:rPr lang="en-US" b="0" i="0" dirty="0">
                <a:solidFill>
                  <a:srgbClr val="212121"/>
                </a:solidFill>
                <a:effectLst/>
                <a:latin typeface="Roboto" panose="02000000000000000000" pitchFamily="2" charset="0"/>
              </a:rPr>
              <a:t> is years elapsed from the start of the sample.</a:t>
            </a:r>
          </a:p>
          <a:p>
            <a:r>
              <a:rPr lang="en-US" b="0" i="1" dirty="0" err="1">
                <a:solidFill>
                  <a:srgbClr val="212121"/>
                </a:solidFill>
                <a:effectLst/>
                <a:latin typeface="STIXGeneral"/>
              </a:rPr>
              <a:t>ξ</a:t>
            </a:r>
            <a:r>
              <a:rPr lang="en-US" sz="1800" b="0" i="1" dirty="0" err="1">
                <a:solidFill>
                  <a:srgbClr val="212121"/>
                </a:solidFill>
                <a:effectLst/>
                <a:latin typeface="STIXGeneral"/>
              </a:rPr>
              <a:t>t</a:t>
            </a:r>
            <a:r>
              <a:rPr lang="en-US" b="0" i="0" dirty="0" err="1">
                <a:solidFill>
                  <a:srgbClr val="212121"/>
                </a:solidFill>
                <a:effectLst/>
                <a:latin typeface="STIXGeneral"/>
              </a:rPr>
              <a:t>∼</a:t>
            </a:r>
            <a:r>
              <a:rPr lang="en-US" b="0" i="1" dirty="0" err="1">
                <a:solidFill>
                  <a:srgbClr val="212121"/>
                </a:solidFill>
                <a:effectLst/>
                <a:latin typeface="STIXGeneral"/>
              </a:rPr>
              <a:t>N</a:t>
            </a:r>
            <a:r>
              <a:rPr lang="en-US" b="0" i="0" dirty="0">
                <a:solidFill>
                  <a:srgbClr val="212121"/>
                </a:solidFill>
                <a:effectLst/>
                <a:latin typeface="STIXGeneral"/>
              </a:rPr>
              <a:t>(0,</a:t>
            </a:r>
            <a:r>
              <a:rPr lang="en-US" b="0" i="1" dirty="0">
                <a:solidFill>
                  <a:srgbClr val="212121"/>
                </a:solidFill>
                <a:effectLst/>
                <a:latin typeface="STIXGeneral"/>
              </a:rPr>
              <a:t>τ</a:t>
            </a:r>
            <a:r>
              <a:rPr lang="en-US" b="0" i="0" dirty="0">
                <a:solidFill>
                  <a:srgbClr val="212121"/>
                </a:solidFill>
                <a:effectLst/>
                <a:latin typeface="STIXGeneral"/>
              </a:rPr>
              <a:t>2)</a:t>
            </a:r>
            <a:r>
              <a:rPr lang="en-US" b="0" i="0" dirty="0">
                <a:solidFill>
                  <a:srgbClr val="212121"/>
                </a:solidFill>
                <a:effectLst/>
                <a:latin typeface="Roboto" panose="02000000000000000000" pitchFamily="2" charset="0"/>
              </a:rPr>
              <a:t> is an </a:t>
            </a:r>
            <a:r>
              <a:rPr lang="en-US" b="0" i="0" dirty="0" err="1">
                <a:solidFill>
                  <a:srgbClr val="212121"/>
                </a:solidFill>
                <a:effectLst/>
                <a:latin typeface="Roboto" panose="02000000000000000000" pitchFamily="2" charset="0"/>
              </a:rPr>
              <a:t>iid</a:t>
            </a:r>
            <a:r>
              <a:rPr lang="en-US" b="0" i="0" dirty="0">
                <a:solidFill>
                  <a:srgbClr val="212121"/>
                </a:solidFill>
                <a:effectLst/>
                <a:latin typeface="Roboto" panose="02000000000000000000" pitchFamily="2" charset="0"/>
              </a:rPr>
              <a:t> sequence of random variables.</a:t>
            </a:r>
          </a:p>
          <a:p>
            <a:r>
              <a:rPr lang="en-US" b="0" i="1" dirty="0">
                <a:solidFill>
                  <a:srgbClr val="212121"/>
                </a:solidFill>
                <a:effectLst/>
                <a:latin typeface="STIXGeneral"/>
              </a:rPr>
              <a:t>β</a:t>
            </a:r>
            <a:r>
              <a:rPr lang="en-US" sz="1800" b="0" i="0" dirty="0">
                <a:solidFill>
                  <a:srgbClr val="212121"/>
                </a:solidFill>
                <a:effectLst/>
                <a:latin typeface="STIXGeneral"/>
              </a:rPr>
              <a:t>2</a:t>
            </a:r>
            <a:r>
              <a:rPr lang="en-US" b="0" i="0" dirty="0">
                <a:solidFill>
                  <a:srgbClr val="212121"/>
                </a:solidFill>
                <a:effectLst/>
                <a:latin typeface="Roboto" panose="02000000000000000000" pitchFamily="2" charset="0"/>
              </a:rPr>
              <a:t> and </a:t>
            </a:r>
            <a:r>
              <a:rPr lang="en-US" b="0" i="1" dirty="0">
                <a:solidFill>
                  <a:srgbClr val="212121"/>
                </a:solidFill>
                <a:effectLst/>
                <a:latin typeface="STIXGeneral"/>
              </a:rPr>
              <a:t>β</a:t>
            </a:r>
            <a:r>
              <a:rPr lang="en-US" sz="1800" b="0" i="0" dirty="0">
                <a:solidFill>
                  <a:srgbClr val="212121"/>
                </a:solidFill>
                <a:effectLst/>
                <a:latin typeface="STIXGeneral"/>
              </a:rPr>
              <a:t>3</a:t>
            </a:r>
            <a:r>
              <a:rPr lang="en-US" b="0" i="0" dirty="0">
                <a:solidFill>
                  <a:srgbClr val="212121"/>
                </a:solidFill>
                <a:effectLst/>
                <a:latin typeface="Roboto" panose="02000000000000000000" pitchFamily="2" charset="0"/>
              </a:rPr>
              <a:t> are the coefficients of the annual components.</a:t>
            </a:r>
          </a:p>
          <a:p>
            <a:r>
              <a:rPr lang="en-US" b="0" i="1" dirty="0">
                <a:solidFill>
                  <a:srgbClr val="212121"/>
                </a:solidFill>
                <a:effectLst/>
                <a:latin typeface="STIXGeneral"/>
              </a:rPr>
              <a:t>β</a:t>
            </a:r>
            <a:r>
              <a:rPr lang="en-US" sz="1800" b="0" i="0" dirty="0">
                <a:solidFill>
                  <a:srgbClr val="212121"/>
                </a:solidFill>
                <a:effectLst/>
                <a:latin typeface="STIXGeneral"/>
              </a:rPr>
              <a:t>4</a:t>
            </a:r>
            <a:r>
              <a:rPr lang="en-US" b="0" i="0" dirty="0">
                <a:solidFill>
                  <a:srgbClr val="212121"/>
                </a:solidFill>
                <a:effectLst/>
                <a:latin typeface="Roboto" panose="02000000000000000000" pitchFamily="2" charset="0"/>
              </a:rPr>
              <a:t> and </a:t>
            </a:r>
            <a:r>
              <a:rPr lang="en-US" b="0" i="1" dirty="0">
                <a:solidFill>
                  <a:srgbClr val="212121"/>
                </a:solidFill>
                <a:effectLst/>
                <a:latin typeface="STIXGeneral"/>
              </a:rPr>
              <a:t>β</a:t>
            </a:r>
            <a:r>
              <a:rPr lang="en-US" sz="1800" b="0" i="0" dirty="0">
                <a:solidFill>
                  <a:srgbClr val="212121"/>
                </a:solidFill>
                <a:effectLst/>
                <a:latin typeface="STIXGeneral"/>
              </a:rPr>
              <a:t>5</a:t>
            </a:r>
            <a:r>
              <a:rPr lang="en-US" b="0" i="0" dirty="0">
                <a:solidFill>
                  <a:srgbClr val="212121"/>
                </a:solidFill>
                <a:effectLst/>
                <a:latin typeface="Roboto" panose="02000000000000000000" pitchFamily="2" charset="0"/>
              </a:rPr>
              <a:t> are the coefficients of the semiannual components.</a:t>
            </a:r>
          </a:p>
          <a:p>
            <a:endParaRPr lang="en-US" b="0" i="0" dirty="0">
              <a:solidFill>
                <a:srgbClr val="212121"/>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3193413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DC3D-EBBC-465B-BD36-AB60E38FC7BB}"/>
              </a:ext>
            </a:extLst>
          </p:cNvPr>
          <p:cNvSpPr>
            <a:spLocks noGrp="1"/>
          </p:cNvSpPr>
          <p:nvPr>
            <p:ph type="title"/>
          </p:nvPr>
        </p:nvSpPr>
        <p:spPr>
          <a:xfrm>
            <a:off x="457200" y="274638"/>
            <a:ext cx="7859216" cy="1143000"/>
          </a:xfrm>
        </p:spPr>
        <p:txBody>
          <a:bodyPr/>
          <a:lstStyle/>
          <a:p>
            <a:r>
              <a:rPr lang="en-US" dirty="0"/>
              <a:t>Fit Long-Term Deterministic Trend </a:t>
            </a:r>
          </a:p>
        </p:txBody>
      </p:sp>
      <p:sp>
        <p:nvSpPr>
          <p:cNvPr id="3" name="Content Placeholder 2">
            <a:extLst>
              <a:ext uri="{FF2B5EF4-FFF2-40B4-BE49-F238E27FC236}">
                <a16:creationId xmlns:a16="http://schemas.microsoft.com/office/drawing/2014/main" id="{2AECE415-3B8B-4631-8109-93E83788D891}"/>
              </a:ext>
            </a:extLst>
          </p:cNvPr>
          <p:cNvSpPr>
            <a:spLocks noGrp="1"/>
          </p:cNvSpPr>
          <p:nvPr>
            <p:ph idx="1"/>
          </p:nvPr>
        </p:nvSpPr>
        <p:spPr>
          <a:xfrm>
            <a:off x="251520" y="1600200"/>
            <a:ext cx="8136904" cy="4800600"/>
          </a:xfrm>
        </p:spPr>
        <p:txBody>
          <a:bodyPr/>
          <a:lstStyle/>
          <a:p>
            <a:pPr algn="l"/>
            <a:r>
              <a:rPr lang="en-US" b="0" i="0" dirty="0">
                <a:solidFill>
                  <a:srgbClr val="212121"/>
                </a:solidFill>
                <a:effectLst/>
                <a:latin typeface="Roboto" panose="02000000000000000000" pitchFamily="2" charset="0"/>
              </a:rPr>
              <a:t>The sine and cosine terms in the model account for a possible phase offset. That is, for a phase offset </a:t>
            </a:r>
            <a:r>
              <a:rPr lang="en-US" b="0" i="1" dirty="0">
                <a:solidFill>
                  <a:srgbClr val="212121"/>
                </a:solidFill>
                <a:effectLst/>
                <a:latin typeface="STIXGeneral-webfont"/>
              </a:rPr>
              <a:t>θ</a:t>
            </a:r>
            <a:r>
              <a:rPr lang="en-US" b="0" i="0" dirty="0">
                <a:solidFill>
                  <a:srgbClr val="212121"/>
                </a:solidFill>
                <a:effectLst/>
                <a:latin typeface="Roboto" panose="02000000000000000000" pitchFamily="2" charset="0"/>
              </a:rPr>
              <a:t>:</a:t>
            </a:r>
          </a:p>
          <a:p>
            <a:pPr algn="l"/>
            <a:r>
              <a:rPr lang="en-US" b="0" i="1" dirty="0">
                <a:solidFill>
                  <a:srgbClr val="212121"/>
                </a:solidFill>
                <a:effectLst/>
                <a:latin typeface="STIXGeneral-webfont"/>
              </a:rPr>
              <a:t>A</a:t>
            </a:r>
            <a:r>
              <a:rPr lang="en-US" b="0" i="0" dirty="0">
                <a:solidFill>
                  <a:srgbClr val="212121"/>
                </a:solidFill>
                <a:effectLst/>
                <a:latin typeface="STIXGeneral-webfont"/>
              </a:rPr>
              <a:t>sin(</a:t>
            </a:r>
            <a:r>
              <a:rPr lang="en-US" b="0" i="1" dirty="0" err="1">
                <a:solidFill>
                  <a:srgbClr val="212121"/>
                </a:solidFill>
                <a:effectLst/>
                <a:latin typeface="STIXGeneral-webfont"/>
              </a:rPr>
              <a:t>ft</a:t>
            </a:r>
            <a:r>
              <a:rPr lang="en-US" b="0" i="0" dirty="0" err="1">
                <a:solidFill>
                  <a:srgbClr val="212121"/>
                </a:solidFill>
                <a:effectLst/>
                <a:latin typeface="STIXGeneral-webfont"/>
              </a:rPr>
              <a:t>+</a:t>
            </a:r>
            <a:r>
              <a:rPr lang="en-US" b="0" i="1" dirty="0" err="1">
                <a:solidFill>
                  <a:srgbClr val="212121"/>
                </a:solidFill>
                <a:effectLst/>
                <a:latin typeface="STIXGeneral-webfont"/>
              </a:rPr>
              <a:t>θ</a:t>
            </a:r>
            <a:r>
              <a:rPr lang="en-US" b="0" i="0" dirty="0">
                <a:solidFill>
                  <a:srgbClr val="212121"/>
                </a:solidFill>
                <a:effectLst/>
                <a:latin typeface="STIXGeneral-webfont"/>
              </a:rPr>
              <a:t>)=(</a:t>
            </a:r>
            <a:r>
              <a:rPr lang="en-US" b="0" i="1" dirty="0" err="1">
                <a:solidFill>
                  <a:srgbClr val="212121"/>
                </a:solidFill>
                <a:effectLst/>
                <a:latin typeface="STIXGeneral-webfont"/>
              </a:rPr>
              <a:t>A</a:t>
            </a:r>
            <a:r>
              <a:rPr lang="en-US" b="0" i="0" dirty="0" err="1">
                <a:solidFill>
                  <a:srgbClr val="212121"/>
                </a:solidFill>
                <a:effectLst/>
                <a:latin typeface="STIXGeneral-webfont"/>
              </a:rPr>
              <a:t>cos</a:t>
            </a:r>
            <a:r>
              <a:rPr lang="en-US" b="0" i="1" dirty="0" err="1">
                <a:solidFill>
                  <a:srgbClr val="212121"/>
                </a:solidFill>
                <a:effectLst/>
                <a:latin typeface="STIXGeneral-webfont"/>
              </a:rPr>
              <a:t>θ</a:t>
            </a:r>
            <a:r>
              <a:rPr lang="en-US" b="0" i="0" dirty="0">
                <a:solidFill>
                  <a:srgbClr val="212121"/>
                </a:solidFill>
                <a:effectLst/>
                <a:latin typeface="STIXGeneral-webfont"/>
              </a:rPr>
              <a:t>)</a:t>
            </a:r>
            <a:r>
              <a:rPr lang="en-US" b="0" i="0" dirty="0" err="1">
                <a:solidFill>
                  <a:srgbClr val="212121"/>
                </a:solidFill>
                <a:effectLst/>
                <a:latin typeface="STIXGeneral-webfont"/>
              </a:rPr>
              <a:t>sin</a:t>
            </a:r>
            <a:r>
              <a:rPr lang="en-US" b="0" i="1" dirty="0" err="1">
                <a:solidFill>
                  <a:srgbClr val="212121"/>
                </a:solidFill>
                <a:effectLst/>
                <a:latin typeface="STIXGeneral-webfont"/>
              </a:rPr>
              <a:t>ft</a:t>
            </a:r>
            <a:r>
              <a:rPr lang="en-US" b="0" i="0" dirty="0">
                <a:solidFill>
                  <a:srgbClr val="212121"/>
                </a:solidFill>
                <a:effectLst/>
                <a:latin typeface="STIXGeneral-webfont"/>
              </a:rPr>
              <a:t>+(</a:t>
            </a:r>
            <a:r>
              <a:rPr lang="en-US" b="0" i="1" dirty="0" err="1">
                <a:solidFill>
                  <a:srgbClr val="212121"/>
                </a:solidFill>
                <a:effectLst/>
                <a:latin typeface="STIXGeneral-webfont"/>
              </a:rPr>
              <a:t>A</a:t>
            </a:r>
            <a:r>
              <a:rPr lang="en-US" b="0" i="0" dirty="0" err="1">
                <a:solidFill>
                  <a:srgbClr val="212121"/>
                </a:solidFill>
                <a:effectLst/>
                <a:latin typeface="STIXGeneral-webfont"/>
              </a:rPr>
              <a:t>sin</a:t>
            </a:r>
            <a:r>
              <a:rPr lang="en-US" b="0" i="1" dirty="0" err="1">
                <a:solidFill>
                  <a:srgbClr val="212121"/>
                </a:solidFill>
                <a:effectLst/>
                <a:latin typeface="STIXGeneral-webfont"/>
              </a:rPr>
              <a:t>θ</a:t>
            </a:r>
            <a:r>
              <a:rPr lang="en-US" b="0" i="0" dirty="0">
                <a:solidFill>
                  <a:srgbClr val="212121"/>
                </a:solidFill>
                <a:effectLst/>
                <a:latin typeface="STIXGeneral-webfont"/>
              </a:rPr>
              <a:t>)</a:t>
            </a:r>
            <a:r>
              <a:rPr lang="en-US" b="0" i="0" dirty="0" err="1">
                <a:solidFill>
                  <a:srgbClr val="212121"/>
                </a:solidFill>
                <a:effectLst/>
                <a:latin typeface="STIXGeneral-webfont"/>
              </a:rPr>
              <a:t>cos</a:t>
            </a:r>
            <a:r>
              <a:rPr lang="en-US" b="0" i="1" dirty="0" err="1">
                <a:solidFill>
                  <a:srgbClr val="212121"/>
                </a:solidFill>
                <a:effectLst/>
                <a:latin typeface="STIXGeneral-webfont"/>
              </a:rPr>
              <a:t>ft</a:t>
            </a:r>
            <a:r>
              <a:rPr lang="en-US" b="0" i="0" dirty="0">
                <a:solidFill>
                  <a:srgbClr val="212121"/>
                </a:solidFill>
                <a:effectLst/>
                <a:latin typeface="STIXGeneral-webfont"/>
              </a:rPr>
              <a:t>=</a:t>
            </a:r>
            <a:r>
              <a:rPr lang="en-US" b="0" i="1" dirty="0" err="1">
                <a:solidFill>
                  <a:srgbClr val="212121"/>
                </a:solidFill>
                <a:effectLst/>
                <a:latin typeface="STIXGeneral-webfont"/>
              </a:rPr>
              <a:t>B</a:t>
            </a:r>
            <a:r>
              <a:rPr lang="en-US" b="0" i="0" dirty="0" err="1">
                <a:solidFill>
                  <a:srgbClr val="212121"/>
                </a:solidFill>
                <a:effectLst/>
                <a:latin typeface="STIXGeneral-webfont"/>
              </a:rPr>
              <a:t>sin</a:t>
            </a:r>
            <a:r>
              <a:rPr lang="en-US" b="0" i="1" dirty="0" err="1">
                <a:solidFill>
                  <a:srgbClr val="212121"/>
                </a:solidFill>
                <a:effectLst/>
                <a:latin typeface="STIXGeneral-webfont"/>
              </a:rPr>
              <a:t>ft</a:t>
            </a:r>
            <a:r>
              <a:rPr lang="en-US" b="0" i="0" dirty="0" err="1">
                <a:solidFill>
                  <a:srgbClr val="212121"/>
                </a:solidFill>
                <a:effectLst/>
                <a:latin typeface="STIXGeneral-webfont"/>
              </a:rPr>
              <a:t>+</a:t>
            </a:r>
            <a:r>
              <a:rPr lang="en-US" b="0" i="1" dirty="0" err="1">
                <a:solidFill>
                  <a:srgbClr val="212121"/>
                </a:solidFill>
                <a:effectLst/>
                <a:latin typeface="STIXGeneral-webfont"/>
              </a:rPr>
              <a:t>C</a:t>
            </a:r>
            <a:r>
              <a:rPr lang="en-US" b="0" i="0" dirty="0" err="1">
                <a:solidFill>
                  <a:srgbClr val="212121"/>
                </a:solidFill>
                <a:effectLst/>
                <a:latin typeface="STIXGeneral-webfont"/>
              </a:rPr>
              <a:t>cos</a:t>
            </a:r>
            <a:r>
              <a:rPr lang="en-US" b="0" i="1" dirty="0" err="1">
                <a:solidFill>
                  <a:srgbClr val="212121"/>
                </a:solidFill>
                <a:effectLst/>
                <a:latin typeface="STIXGeneral-webfont"/>
              </a:rPr>
              <a:t>ft</a:t>
            </a:r>
            <a:r>
              <a:rPr lang="en-US" b="0" i="0" dirty="0">
                <a:solidFill>
                  <a:srgbClr val="212121"/>
                </a:solidFill>
                <a:effectLst/>
                <a:latin typeface="Roboto" panose="02000000000000000000" pitchFamily="2" charset="0"/>
              </a:rPr>
              <a:t>,</a:t>
            </a:r>
          </a:p>
          <a:p>
            <a:pPr algn="l"/>
            <a:r>
              <a:rPr lang="en-US" b="0" i="0" dirty="0">
                <a:solidFill>
                  <a:srgbClr val="212121"/>
                </a:solidFill>
                <a:effectLst/>
                <a:latin typeface="Roboto" panose="02000000000000000000" pitchFamily="2" charset="0"/>
              </a:rPr>
              <a:t>where </a:t>
            </a:r>
            <a:r>
              <a:rPr lang="en-US" b="0" i="1" dirty="0">
                <a:solidFill>
                  <a:srgbClr val="212121"/>
                </a:solidFill>
                <a:effectLst/>
                <a:latin typeface="STIXGeneral-webfont"/>
              </a:rPr>
              <a:t>B</a:t>
            </a:r>
            <a:r>
              <a:rPr lang="en-US" b="0" i="0" dirty="0">
                <a:solidFill>
                  <a:srgbClr val="212121"/>
                </a:solidFill>
                <a:effectLst/>
                <a:latin typeface="STIXGeneral-webfont"/>
              </a:rPr>
              <a:t>=</a:t>
            </a:r>
            <a:r>
              <a:rPr lang="en-US" b="0" i="1" dirty="0" err="1">
                <a:solidFill>
                  <a:srgbClr val="212121"/>
                </a:solidFill>
                <a:effectLst/>
                <a:latin typeface="STIXGeneral-webfont"/>
              </a:rPr>
              <a:t>A</a:t>
            </a:r>
            <a:r>
              <a:rPr lang="en-US" b="0" i="0" dirty="0" err="1">
                <a:solidFill>
                  <a:srgbClr val="212121"/>
                </a:solidFill>
                <a:effectLst/>
                <a:latin typeface="STIXGeneral-webfont"/>
              </a:rPr>
              <a:t>cos</a:t>
            </a:r>
            <a:r>
              <a:rPr lang="en-US" b="0" i="1" dirty="0" err="1">
                <a:solidFill>
                  <a:srgbClr val="212121"/>
                </a:solidFill>
                <a:effectLst/>
                <a:latin typeface="STIXGeneral-webfont"/>
              </a:rPr>
              <a:t>θ</a:t>
            </a:r>
            <a:r>
              <a:rPr lang="en-US" b="0" i="0" dirty="0">
                <a:solidFill>
                  <a:srgbClr val="212121"/>
                </a:solidFill>
                <a:effectLst/>
                <a:latin typeface="Roboto" panose="02000000000000000000" pitchFamily="2" charset="0"/>
              </a:rPr>
              <a:t> and </a:t>
            </a:r>
            <a:r>
              <a:rPr lang="en-US" b="0" i="1" dirty="0">
                <a:solidFill>
                  <a:srgbClr val="212121"/>
                </a:solidFill>
                <a:effectLst/>
                <a:latin typeface="STIXGeneral-webfont"/>
              </a:rPr>
              <a:t>C</a:t>
            </a:r>
            <a:r>
              <a:rPr lang="en-US" b="0" i="0" dirty="0">
                <a:solidFill>
                  <a:srgbClr val="212121"/>
                </a:solidFill>
                <a:effectLst/>
                <a:latin typeface="STIXGeneral-webfont"/>
              </a:rPr>
              <a:t>=</a:t>
            </a:r>
            <a:r>
              <a:rPr lang="en-US" b="0" i="1" dirty="0" err="1">
                <a:solidFill>
                  <a:srgbClr val="212121"/>
                </a:solidFill>
                <a:effectLst/>
                <a:latin typeface="STIXGeneral-webfont"/>
              </a:rPr>
              <a:t>A</a:t>
            </a:r>
            <a:r>
              <a:rPr lang="en-US" b="0" i="0" dirty="0" err="1">
                <a:solidFill>
                  <a:srgbClr val="212121"/>
                </a:solidFill>
                <a:effectLst/>
                <a:latin typeface="STIXGeneral-webfont"/>
              </a:rPr>
              <a:t>sin</a:t>
            </a:r>
            <a:r>
              <a:rPr lang="en-US" b="0" i="1" dirty="0" err="1">
                <a:solidFill>
                  <a:srgbClr val="212121"/>
                </a:solidFill>
                <a:effectLst/>
                <a:latin typeface="STIXGeneral-webfont"/>
              </a:rPr>
              <a:t>θ</a:t>
            </a:r>
            <a:r>
              <a:rPr lang="en-US" b="0" i="0" dirty="0">
                <a:solidFill>
                  <a:srgbClr val="212121"/>
                </a:solidFill>
                <a:effectLst/>
                <a:latin typeface="Roboto" panose="02000000000000000000" pitchFamily="2" charset="0"/>
              </a:rPr>
              <a:t> are constants. </a:t>
            </a:r>
          </a:p>
          <a:p>
            <a:pPr algn="l"/>
            <a:r>
              <a:rPr lang="en-US" b="0" i="0" dirty="0">
                <a:solidFill>
                  <a:srgbClr val="212121"/>
                </a:solidFill>
                <a:effectLst/>
                <a:latin typeface="Roboto" panose="02000000000000000000" pitchFamily="2" charset="0"/>
              </a:rPr>
              <a:t>Therefore, the inclusion of sine and cosine terms with the same frequency accounts for a phase offset.</a:t>
            </a:r>
          </a:p>
          <a:p>
            <a:r>
              <a:rPr lang="en-US" dirty="0">
                <a:solidFill>
                  <a:srgbClr val="212121"/>
                </a:solidFill>
                <a:latin typeface="Roboto" panose="02000000000000000000" pitchFamily="2" charset="0"/>
              </a:rPr>
              <a:t>S</a:t>
            </a:r>
            <a:r>
              <a:rPr lang="en-US" b="0" i="0" dirty="0">
                <a:solidFill>
                  <a:srgbClr val="212121"/>
                </a:solidFill>
                <a:effectLst/>
                <a:latin typeface="Roboto" panose="02000000000000000000" pitchFamily="2" charset="0"/>
              </a:rPr>
              <a:t>tepwise regression is used to select the important predictors.</a:t>
            </a:r>
          </a:p>
          <a:p>
            <a:pPr algn="l"/>
            <a:endParaRPr lang="en-US" b="0" i="0" dirty="0">
              <a:solidFill>
                <a:srgbClr val="212121"/>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241514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DC3D-EBBC-465B-BD36-AB60E38FC7BB}"/>
              </a:ext>
            </a:extLst>
          </p:cNvPr>
          <p:cNvSpPr>
            <a:spLocks noGrp="1"/>
          </p:cNvSpPr>
          <p:nvPr>
            <p:ph type="title"/>
          </p:nvPr>
        </p:nvSpPr>
        <p:spPr>
          <a:xfrm>
            <a:off x="457200" y="274638"/>
            <a:ext cx="7859216" cy="1143000"/>
          </a:xfrm>
        </p:spPr>
        <p:txBody>
          <a:bodyPr/>
          <a:lstStyle/>
          <a:p>
            <a:r>
              <a:rPr lang="en-US" dirty="0"/>
              <a:t>Fit Long-Term Deterministic Trend </a:t>
            </a:r>
          </a:p>
        </p:txBody>
      </p:sp>
      <p:sp>
        <p:nvSpPr>
          <p:cNvPr id="3" name="Content Placeholder 2">
            <a:extLst>
              <a:ext uri="{FF2B5EF4-FFF2-40B4-BE49-F238E27FC236}">
                <a16:creationId xmlns:a16="http://schemas.microsoft.com/office/drawing/2014/main" id="{2AECE415-3B8B-4631-8109-93E83788D891}"/>
              </a:ext>
            </a:extLst>
          </p:cNvPr>
          <p:cNvSpPr>
            <a:spLocks noGrp="1"/>
          </p:cNvSpPr>
          <p:nvPr>
            <p:ph idx="1"/>
          </p:nvPr>
        </p:nvSpPr>
        <p:spPr/>
        <p:txBody>
          <a:bodyPr/>
          <a:lstStyle/>
          <a:p>
            <a:pPr marL="114300" indent="0">
              <a:buNone/>
            </a:pPr>
            <a:r>
              <a:rPr lang="en-US" sz="1800" dirty="0"/>
              <a:t>Estimated Coefficients:</a:t>
            </a:r>
          </a:p>
          <a:p>
            <a:pPr marL="114300" indent="0">
              <a:buNone/>
            </a:pPr>
            <a:r>
              <a:rPr lang="en-US" sz="1800" dirty="0"/>
              <a:t>                          Estimate              SE                </a:t>
            </a:r>
            <a:r>
              <a:rPr lang="en-US" sz="1800" dirty="0" err="1"/>
              <a:t>tStat</a:t>
            </a:r>
            <a:r>
              <a:rPr lang="en-US" sz="1800" dirty="0"/>
              <a:t>       </a:t>
            </a:r>
            <a:r>
              <a:rPr lang="en-US" sz="1800" dirty="0" err="1"/>
              <a:t>pValue</a:t>
            </a:r>
            <a:r>
              <a:rPr lang="en-US" sz="1800" dirty="0"/>
              <a:t>  </a:t>
            </a:r>
          </a:p>
          <a:p>
            <a:pPr marL="114300" indent="0">
              <a:buNone/>
            </a:pPr>
            <a:r>
              <a:rPr lang="en-US" sz="1800" dirty="0"/>
              <a:t>                         _________    _________    _______    __________</a:t>
            </a:r>
          </a:p>
          <a:p>
            <a:pPr marL="114300" indent="0">
              <a:buNone/>
            </a:pPr>
            <a:endParaRPr lang="en-US" sz="1800" dirty="0"/>
          </a:p>
          <a:p>
            <a:pPr marL="114300" indent="0">
              <a:buNone/>
            </a:pPr>
            <a:r>
              <a:rPr lang="en-US" sz="1800" dirty="0"/>
              <a:t>    (Intercept)       3.8617       0.014114          273.6             0</a:t>
            </a:r>
          </a:p>
          <a:p>
            <a:pPr marL="114300" indent="0">
              <a:buNone/>
            </a:pPr>
            <a:r>
              <a:rPr lang="en-US" sz="1800" dirty="0"/>
              <a:t>    t                    -0.073594      0.0063478      -11.594    9.5312e-30</a:t>
            </a:r>
          </a:p>
          <a:p>
            <a:pPr marL="114300" indent="0">
              <a:buNone/>
            </a:pPr>
            <a:r>
              <a:rPr lang="en-US" sz="1800" dirty="0"/>
              <a:t>    cos(2*pi*t)     -0.11982     0.010116        -11.845    6.4192e-31</a:t>
            </a:r>
          </a:p>
          <a:p>
            <a:pPr marL="114300" indent="0">
              <a:buNone/>
            </a:pPr>
            <a:r>
              <a:rPr lang="en-US" sz="1800" dirty="0"/>
              <a:t>    sin(4*pi*t)     0.047563     0.0099977        4.7574    2.1629e-06</a:t>
            </a:r>
          </a:p>
          <a:p>
            <a:pPr marL="114300" indent="0">
              <a:buNone/>
            </a:pPr>
            <a:r>
              <a:rPr lang="en-US" sz="1800" dirty="0"/>
              <a:t>    cos(4*pi*t)     0.098425    0.0099653        9.8768    2.7356e-22</a:t>
            </a:r>
          </a:p>
          <a:p>
            <a:pPr marL="114300" indent="0">
              <a:buNone/>
            </a:pPr>
            <a:endParaRPr lang="en-US" sz="1800" dirty="0"/>
          </a:p>
          <a:p>
            <a:pPr marL="114300" indent="0">
              <a:buNone/>
            </a:pPr>
            <a:endParaRPr lang="en-US" sz="1800" dirty="0"/>
          </a:p>
          <a:p>
            <a:pPr marL="114300" indent="0">
              <a:buNone/>
            </a:pPr>
            <a:r>
              <a:rPr lang="en-US" sz="1800" dirty="0"/>
              <a:t>Number of observations: 1411, Error degrees of freedom: 1406</a:t>
            </a:r>
          </a:p>
          <a:p>
            <a:pPr marL="114300" indent="0">
              <a:buNone/>
            </a:pPr>
            <a:r>
              <a:rPr lang="en-US" sz="1800" dirty="0"/>
              <a:t>Root Mean Squared Error: 0.264</a:t>
            </a:r>
          </a:p>
          <a:p>
            <a:pPr marL="114300" indent="0">
              <a:buNone/>
            </a:pPr>
            <a:r>
              <a:rPr lang="en-US" sz="1800" dirty="0"/>
              <a:t>R-squared: 0.221,  Adjusted R-Squared: 0.219</a:t>
            </a:r>
          </a:p>
          <a:p>
            <a:pPr marL="114300" indent="0">
              <a:buNone/>
            </a:pPr>
            <a:r>
              <a:rPr lang="en-US" sz="1800" dirty="0"/>
              <a:t>F-statistic vs. constant model: 99.9, p-value = 7.15e-75</a:t>
            </a:r>
          </a:p>
        </p:txBody>
      </p:sp>
    </p:spTree>
    <p:extLst>
      <p:ext uri="{BB962C8B-B14F-4D97-AF65-F5344CB8AC3E}">
        <p14:creationId xmlns:p14="http://schemas.microsoft.com/office/powerpoint/2010/main" val="878057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4BE2D-2DB5-4AD9-A1B4-2065DAE0BD5D}"/>
              </a:ext>
            </a:extLst>
          </p:cNvPr>
          <p:cNvSpPr>
            <a:spLocks noGrp="1"/>
          </p:cNvSpPr>
          <p:nvPr>
            <p:ph type="title"/>
          </p:nvPr>
        </p:nvSpPr>
        <p:spPr/>
        <p:txBody>
          <a:bodyPr/>
          <a:lstStyle/>
          <a:p>
            <a:r>
              <a:rPr lang="en-US" dirty="0"/>
              <a:t>The Case</a:t>
            </a:r>
          </a:p>
        </p:txBody>
      </p:sp>
      <p:sp>
        <p:nvSpPr>
          <p:cNvPr id="3" name="Content Placeholder 2">
            <a:extLst>
              <a:ext uri="{FF2B5EF4-FFF2-40B4-BE49-F238E27FC236}">
                <a16:creationId xmlns:a16="http://schemas.microsoft.com/office/drawing/2014/main" id="{E6FED694-A42F-49B7-A9CB-C81F03C078F8}"/>
              </a:ext>
            </a:extLst>
          </p:cNvPr>
          <p:cNvSpPr>
            <a:spLocks noGrp="1"/>
          </p:cNvSpPr>
          <p:nvPr>
            <p:ph idx="1"/>
          </p:nvPr>
        </p:nvSpPr>
        <p:spPr/>
        <p:txBody>
          <a:bodyPr/>
          <a:lstStyle/>
          <a:p>
            <a:r>
              <a:rPr lang="en-US" b="0" i="0" dirty="0">
                <a:solidFill>
                  <a:srgbClr val="212121"/>
                </a:solidFill>
                <a:effectLst/>
                <a:latin typeface="Roboto" panose="02000000000000000000" pitchFamily="2" charset="0"/>
              </a:rPr>
              <a:t>This example shows how to simulate the future behavior of electricity spot prices from a time series model fitted to historical data.</a:t>
            </a:r>
          </a:p>
          <a:p>
            <a:r>
              <a:rPr lang="en-US" b="0" i="0" dirty="0">
                <a:solidFill>
                  <a:srgbClr val="212121"/>
                </a:solidFill>
                <a:effectLst/>
                <a:latin typeface="Roboto" panose="02000000000000000000" pitchFamily="2" charset="0"/>
              </a:rPr>
              <a:t> Because electricity spot prices can exhibit large deviations, the example models the innovations using a skew-normal distribution.</a:t>
            </a:r>
          </a:p>
          <a:p>
            <a:r>
              <a:rPr lang="en-US" b="0" i="0" dirty="0">
                <a:solidFill>
                  <a:srgbClr val="212121"/>
                </a:solidFill>
                <a:effectLst/>
                <a:latin typeface="Roboto" panose="02000000000000000000" pitchFamily="2" charset="0"/>
              </a:rPr>
              <a:t> The data set in this example contains daily electricity spot prices from January 1, 2010 through November 11, 2013.</a:t>
            </a:r>
            <a:endParaRPr lang="en-US" dirty="0"/>
          </a:p>
        </p:txBody>
      </p:sp>
    </p:spTree>
    <p:extLst>
      <p:ext uri="{BB962C8B-B14F-4D97-AF65-F5344CB8AC3E}">
        <p14:creationId xmlns:p14="http://schemas.microsoft.com/office/powerpoint/2010/main" val="3051347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DC3D-EBBC-465B-BD36-AB60E38FC7BB}"/>
              </a:ext>
            </a:extLst>
          </p:cNvPr>
          <p:cNvSpPr>
            <a:spLocks noGrp="1"/>
          </p:cNvSpPr>
          <p:nvPr>
            <p:ph type="title"/>
          </p:nvPr>
        </p:nvSpPr>
        <p:spPr>
          <a:xfrm>
            <a:off x="457200" y="274638"/>
            <a:ext cx="7859216" cy="1143000"/>
          </a:xfrm>
        </p:spPr>
        <p:txBody>
          <a:bodyPr/>
          <a:lstStyle/>
          <a:p>
            <a:r>
              <a:rPr lang="en-US" dirty="0"/>
              <a:t>Fit Long-Term Deterministic Trend </a:t>
            </a:r>
          </a:p>
        </p:txBody>
      </p:sp>
      <p:pic>
        <p:nvPicPr>
          <p:cNvPr id="5" name="Content Placeholder 4">
            <a:extLst>
              <a:ext uri="{FF2B5EF4-FFF2-40B4-BE49-F238E27FC236}">
                <a16:creationId xmlns:a16="http://schemas.microsoft.com/office/drawing/2014/main" id="{AD42C187-F312-46B9-87F7-0DFB61A78507}"/>
              </a:ext>
            </a:extLst>
          </p:cNvPr>
          <p:cNvPicPr>
            <a:picLocks noGrp="1" noChangeAspect="1"/>
          </p:cNvPicPr>
          <p:nvPr>
            <p:ph idx="1"/>
          </p:nvPr>
        </p:nvPicPr>
        <p:blipFill>
          <a:blip r:embed="rId2"/>
          <a:stretch>
            <a:fillRect/>
          </a:stretch>
        </p:blipFill>
        <p:spPr>
          <a:xfrm>
            <a:off x="755576" y="1503648"/>
            <a:ext cx="6840760" cy="5130570"/>
          </a:xfrm>
        </p:spPr>
      </p:pic>
    </p:spTree>
    <p:extLst>
      <p:ext uri="{BB962C8B-B14F-4D97-AF65-F5344CB8AC3E}">
        <p14:creationId xmlns:p14="http://schemas.microsoft.com/office/powerpoint/2010/main" val="788122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DC3D-EBBC-465B-BD36-AB60E38FC7BB}"/>
              </a:ext>
            </a:extLst>
          </p:cNvPr>
          <p:cNvSpPr>
            <a:spLocks noGrp="1"/>
          </p:cNvSpPr>
          <p:nvPr>
            <p:ph type="title"/>
          </p:nvPr>
        </p:nvSpPr>
        <p:spPr>
          <a:xfrm>
            <a:off x="457200" y="274638"/>
            <a:ext cx="7859216" cy="1143000"/>
          </a:xfrm>
        </p:spPr>
        <p:txBody>
          <a:bodyPr/>
          <a:lstStyle/>
          <a:p>
            <a:r>
              <a:rPr lang="en-US" dirty="0"/>
              <a:t> Detrended Data</a:t>
            </a:r>
          </a:p>
        </p:txBody>
      </p:sp>
      <p:sp>
        <p:nvSpPr>
          <p:cNvPr id="3" name="Content Placeholder 2">
            <a:extLst>
              <a:ext uri="{FF2B5EF4-FFF2-40B4-BE49-F238E27FC236}">
                <a16:creationId xmlns:a16="http://schemas.microsoft.com/office/drawing/2014/main" id="{2AECE415-3B8B-4631-8109-93E83788D891}"/>
              </a:ext>
            </a:extLst>
          </p:cNvPr>
          <p:cNvSpPr>
            <a:spLocks noGrp="1"/>
          </p:cNvSpPr>
          <p:nvPr>
            <p:ph idx="1"/>
          </p:nvPr>
        </p:nvSpPr>
        <p:spPr/>
        <p:txBody>
          <a:bodyPr/>
          <a:lstStyle/>
          <a:p>
            <a:r>
              <a:rPr lang="en-US" sz="2800" b="0" i="0" dirty="0">
                <a:solidFill>
                  <a:srgbClr val="212121"/>
                </a:solidFill>
                <a:effectLst/>
                <a:latin typeface="Roboto" panose="02000000000000000000" pitchFamily="2" charset="0"/>
              </a:rPr>
              <a:t>A detrended time series is formed by removing the estimated long-term deterministic trend from the log spot prices. In other words, extract the residuals from the fitted stepwise linear regression model.</a:t>
            </a:r>
            <a:endParaRPr lang="en-US" sz="2800" dirty="0"/>
          </a:p>
        </p:txBody>
      </p:sp>
    </p:spTree>
    <p:extLst>
      <p:ext uri="{BB962C8B-B14F-4D97-AF65-F5344CB8AC3E}">
        <p14:creationId xmlns:p14="http://schemas.microsoft.com/office/powerpoint/2010/main" val="450628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DC3D-EBBC-465B-BD36-AB60E38FC7BB}"/>
              </a:ext>
            </a:extLst>
          </p:cNvPr>
          <p:cNvSpPr>
            <a:spLocks noGrp="1"/>
          </p:cNvSpPr>
          <p:nvPr>
            <p:ph type="title"/>
          </p:nvPr>
        </p:nvSpPr>
        <p:spPr>
          <a:xfrm>
            <a:off x="457200" y="274638"/>
            <a:ext cx="7859216" cy="1143000"/>
          </a:xfrm>
        </p:spPr>
        <p:txBody>
          <a:bodyPr/>
          <a:lstStyle/>
          <a:p>
            <a:r>
              <a:rPr lang="en-US" dirty="0"/>
              <a:t> Detrended Data</a:t>
            </a:r>
          </a:p>
        </p:txBody>
      </p:sp>
      <p:pic>
        <p:nvPicPr>
          <p:cNvPr id="5" name="Content Placeholder 4">
            <a:extLst>
              <a:ext uri="{FF2B5EF4-FFF2-40B4-BE49-F238E27FC236}">
                <a16:creationId xmlns:a16="http://schemas.microsoft.com/office/drawing/2014/main" id="{2F0F22C6-CF86-4851-8EDA-FEEE787D3E5B}"/>
              </a:ext>
            </a:extLst>
          </p:cNvPr>
          <p:cNvPicPr>
            <a:picLocks noGrp="1" noChangeAspect="1"/>
          </p:cNvPicPr>
          <p:nvPr>
            <p:ph idx="1"/>
          </p:nvPr>
        </p:nvPicPr>
        <p:blipFill>
          <a:blip r:embed="rId2"/>
          <a:stretch>
            <a:fillRect/>
          </a:stretch>
        </p:blipFill>
        <p:spPr>
          <a:xfrm>
            <a:off x="611560" y="1417638"/>
            <a:ext cx="6974061" cy="5230546"/>
          </a:xfrm>
        </p:spPr>
      </p:pic>
    </p:spTree>
    <p:extLst>
      <p:ext uri="{BB962C8B-B14F-4D97-AF65-F5344CB8AC3E}">
        <p14:creationId xmlns:p14="http://schemas.microsoft.com/office/powerpoint/2010/main" val="1671403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DC3D-EBBC-465B-BD36-AB60E38FC7BB}"/>
              </a:ext>
            </a:extLst>
          </p:cNvPr>
          <p:cNvSpPr>
            <a:spLocks noGrp="1"/>
          </p:cNvSpPr>
          <p:nvPr>
            <p:ph type="title"/>
          </p:nvPr>
        </p:nvSpPr>
        <p:spPr>
          <a:xfrm>
            <a:off x="457200" y="274638"/>
            <a:ext cx="7859216" cy="1143000"/>
          </a:xfrm>
        </p:spPr>
        <p:txBody>
          <a:bodyPr/>
          <a:lstStyle/>
          <a:p>
            <a:r>
              <a:rPr lang="en-US" dirty="0"/>
              <a:t> Detrended Data</a:t>
            </a:r>
          </a:p>
        </p:txBody>
      </p:sp>
      <p:sp>
        <p:nvSpPr>
          <p:cNvPr id="3" name="Content Placeholder 2">
            <a:extLst>
              <a:ext uri="{FF2B5EF4-FFF2-40B4-BE49-F238E27FC236}">
                <a16:creationId xmlns:a16="http://schemas.microsoft.com/office/drawing/2014/main" id="{2AECE415-3B8B-4631-8109-93E83788D891}"/>
              </a:ext>
            </a:extLst>
          </p:cNvPr>
          <p:cNvSpPr>
            <a:spLocks noGrp="1"/>
          </p:cNvSpPr>
          <p:nvPr>
            <p:ph idx="1"/>
          </p:nvPr>
        </p:nvSpPr>
        <p:spPr/>
        <p:txBody>
          <a:bodyPr/>
          <a:lstStyle/>
          <a:p>
            <a:pPr algn="l"/>
            <a:r>
              <a:rPr lang="en-US" sz="2400" b="0" i="0" dirty="0">
                <a:solidFill>
                  <a:srgbClr val="212121"/>
                </a:solidFill>
                <a:effectLst/>
                <a:latin typeface="Roboto" panose="02000000000000000000" pitchFamily="2" charset="0"/>
              </a:rPr>
              <a:t>The detrended data appears centered at zero, and the series exhibits serial autocorrelation because several clusters of consecutive residuals occur above and below </a:t>
            </a:r>
            <a:r>
              <a:rPr lang="en-US" sz="2400" b="0" i="1" dirty="0">
                <a:solidFill>
                  <a:srgbClr val="212121"/>
                </a:solidFill>
                <a:effectLst/>
                <a:latin typeface="STIXGeneral"/>
              </a:rPr>
              <a:t>y</a:t>
            </a:r>
            <a:r>
              <a:rPr lang="en-US" sz="2400" b="0" i="0" dirty="0">
                <a:solidFill>
                  <a:srgbClr val="212121"/>
                </a:solidFill>
                <a:effectLst/>
                <a:latin typeface="STIXGeneral"/>
              </a:rPr>
              <a:t>=0</a:t>
            </a:r>
            <a:r>
              <a:rPr lang="en-US" sz="2400" b="0" i="0" dirty="0">
                <a:solidFill>
                  <a:srgbClr val="212121"/>
                </a:solidFill>
                <a:effectLst/>
                <a:latin typeface="Roboto" panose="02000000000000000000" pitchFamily="2" charset="0"/>
              </a:rPr>
              <a:t>. </a:t>
            </a:r>
          </a:p>
          <a:p>
            <a:pPr algn="l"/>
            <a:r>
              <a:rPr lang="en-US" sz="2400" b="0" i="0" dirty="0">
                <a:solidFill>
                  <a:srgbClr val="212121"/>
                </a:solidFill>
                <a:effectLst/>
                <a:latin typeface="Roboto" panose="02000000000000000000" pitchFamily="2" charset="0"/>
              </a:rPr>
              <a:t>These features suggest that an autoregressive model is appropriate for the detrended data.</a:t>
            </a:r>
          </a:p>
          <a:p>
            <a:pPr algn="l"/>
            <a:r>
              <a:rPr lang="en-US" sz="2400" b="0" i="0" dirty="0">
                <a:solidFill>
                  <a:srgbClr val="212121"/>
                </a:solidFill>
                <a:effectLst/>
                <a:latin typeface="Roboto" panose="02000000000000000000" pitchFamily="2" charset="0"/>
              </a:rPr>
              <a:t>To determine the number of lags to include in the autoregressive model, apply the Box-Jenkins methodology. Plot the autocorrelation function (ACF) and partial autocorrelation function (PACF) of the detrended data in the same figure, but on separate plots.</a:t>
            </a:r>
          </a:p>
          <a:p>
            <a:endParaRPr lang="en-US" sz="2400" dirty="0"/>
          </a:p>
        </p:txBody>
      </p:sp>
    </p:spTree>
    <p:extLst>
      <p:ext uri="{BB962C8B-B14F-4D97-AF65-F5344CB8AC3E}">
        <p14:creationId xmlns:p14="http://schemas.microsoft.com/office/powerpoint/2010/main" val="1017749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DC3D-EBBC-465B-BD36-AB60E38FC7BB}"/>
              </a:ext>
            </a:extLst>
          </p:cNvPr>
          <p:cNvSpPr>
            <a:spLocks noGrp="1"/>
          </p:cNvSpPr>
          <p:nvPr>
            <p:ph type="title"/>
          </p:nvPr>
        </p:nvSpPr>
        <p:spPr>
          <a:xfrm>
            <a:off x="457200" y="274638"/>
            <a:ext cx="7859216" cy="1143000"/>
          </a:xfrm>
        </p:spPr>
        <p:txBody>
          <a:bodyPr/>
          <a:lstStyle/>
          <a:p>
            <a:r>
              <a:rPr lang="en-US" dirty="0"/>
              <a:t> Detrended Data</a:t>
            </a:r>
          </a:p>
        </p:txBody>
      </p:sp>
      <p:pic>
        <p:nvPicPr>
          <p:cNvPr id="5" name="Content Placeholder 4">
            <a:extLst>
              <a:ext uri="{FF2B5EF4-FFF2-40B4-BE49-F238E27FC236}">
                <a16:creationId xmlns:a16="http://schemas.microsoft.com/office/drawing/2014/main" id="{AD310852-6196-45C3-B8D7-D848E0EC6AED}"/>
              </a:ext>
            </a:extLst>
          </p:cNvPr>
          <p:cNvPicPr>
            <a:picLocks noGrp="1" noChangeAspect="1"/>
          </p:cNvPicPr>
          <p:nvPr>
            <p:ph idx="1"/>
          </p:nvPr>
        </p:nvPicPr>
        <p:blipFill>
          <a:blip r:embed="rId2"/>
          <a:stretch>
            <a:fillRect/>
          </a:stretch>
        </p:blipFill>
        <p:spPr>
          <a:xfrm>
            <a:off x="823384" y="1287624"/>
            <a:ext cx="7060984" cy="5295738"/>
          </a:xfrm>
        </p:spPr>
      </p:pic>
    </p:spTree>
    <p:extLst>
      <p:ext uri="{BB962C8B-B14F-4D97-AF65-F5344CB8AC3E}">
        <p14:creationId xmlns:p14="http://schemas.microsoft.com/office/powerpoint/2010/main" val="1502213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DC3D-EBBC-465B-BD36-AB60E38FC7BB}"/>
              </a:ext>
            </a:extLst>
          </p:cNvPr>
          <p:cNvSpPr>
            <a:spLocks noGrp="1"/>
          </p:cNvSpPr>
          <p:nvPr>
            <p:ph type="title"/>
          </p:nvPr>
        </p:nvSpPr>
        <p:spPr>
          <a:xfrm>
            <a:off x="457200" y="274638"/>
            <a:ext cx="7859216" cy="1143000"/>
          </a:xfrm>
        </p:spPr>
        <p:txBody>
          <a:bodyPr/>
          <a:lstStyle/>
          <a:p>
            <a:r>
              <a:rPr lang="en-US" dirty="0"/>
              <a:t> Detrended Data</a:t>
            </a:r>
          </a:p>
        </p:txBody>
      </p:sp>
      <p:sp>
        <p:nvSpPr>
          <p:cNvPr id="3" name="Content Placeholder 2">
            <a:extLst>
              <a:ext uri="{FF2B5EF4-FFF2-40B4-BE49-F238E27FC236}">
                <a16:creationId xmlns:a16="http://schemas.microsoft.com/office/drawing/2014/main" id="{2AECE415-3B8B-4631-8109-93E83788D891}"/>
              </a:ext>
            </a:extLst>
          </p:cNvPr>
          <p:cNvSpPr>
            <a:spLocks noGrp="1"/>
          </p:cNvSpPr>
          <p:nvPr>
            <p:ph idx="1"/>
          </p:nvPr>
        </p:nvSpPr>
        <p:spPr/>
        <p:txBody>
          <a:bodyPr/>
          <a:lstStyle/>
          <a:p>
            <a:pPr marL="114300" indent="0">
              <a:buNone/>
            </a:pPr>
            <a:r>
              <a:rPr lang="en-US" b="0" i="0" dirty="0">
                <a:solidFill>
                  <a:srgbClr val="212121"/>
                </a:solidFill>
                <a:effectLst/>
                <a:latin typeface="Roboto" panose="02000000000000000000" pitchFamily="2" charset="0"/>
              </a:rPr>
              <a:t>The ACF gradually decays. The PACF exhibits a sharp cutoff after the first lag. This behavior is indicative of an AR(1) process.</a:t>
            </a:r>
          </a:p>
          <a:p>
            <a:pPr marL="114300" indent="0">
              <a:buNone/>
            </a:pPr>
            <a:endParaRPr lang="en-US" b="0" i="0" dirty="0">
              <a:solidFill>
                <a:srgbClr val="212121"/>
              </a:solidFill>
              <a:effectLst/>
              <a:latin typeface="Roboto" panose="02000000000000000000" pitchFamily="2" charset="0"/>
            </a:endParaRPr>
          </a:p>
          <a:p>
            <a:pPr marL="411163" lvl="1" indent="0">
              <a:buNone/>
            </a:pPr>
            <a:r>
              <a:rPr lang="en-US" dirty="0"/>
              <a:t>ARIMA(1,0,0)  (Gaussian Distribution):</a:t>
            </a:r>
          </a:p>
          <a:p>
            <a:pPr marL="411163" lvl="1" indent="0">
              <a:buNone/>
            </a:pPr>
            <a:r>
              <a:rPr lang="en-US" dirty="0"/>
              <a:t> </a:t>
            </a:r>
          </a:p>
          <a:p>
            <a:pPr marL="411163" lvl="1" indent="0">
              <a:buNone/>
            </a:pPr>
            <a:r>
              <a:rPr lang="en-US" dirty="0"/>
              <a:t>                     Value         </a:t>
            </a:r>
            <a:r>
              <a:rPr lang="en-US" dirty="0" err="1"/>
              <a:t>StandardError</a:t>
            </a:r>
            <a:r>
              <a:rPr lang="en-US" dirty="0"/>
              <a:t>           </a:t>
            </a:r>
            <a:r>
              <a:rPr lang="en-US" dirty="0" err="1"/>
              <a:t>TStatistic</a:t>
            </a:r>
            <a:r>
              <a:rPr lang="en-US" dirty="0"/>
              <a:t>      </a:t>
            </a:r>
            <a:r>
              <a:rPr lang="en-US" dirty="0" err="1"/>
              <a:t>PValue</a:t>
            </a:r>
            <a:r>
              <a:rPr lang="en-US" dirty="0"/>
              <a:t>   </a:t>
            </a:r>
          </a:p>
          <a:p>
            <a:pPr marL="411163" lvl="1" indent="0">
              <a:buNone/>
            </a:pPr>
            <a:r>
              <a:rPr lang="en-US" dirty="0"/>
              <a:t>                ________    _____________    __________    ___________</a:t>
            </a:r>
          </a:p>
          <a:p>
            <a:pPr marL="411163" lvl="1" indent="0">
              <a:buNone/>
            </a:pPr>
            <a:endParaRPr lang="en-US" dirty="0"/>
          </a:p>
          <a:p>
            <a:pPr marL="411163" lvl="1" indent="0">
              <a:buNone/>
            </a:pPr>
            <a:r>
              <a:rPr lang="en-US" dirty="0"/>
              <a:t>    Constant           0                       0                      </a:t>
            </a:r>
            <a:r>
              <a:rPr lang="en-US" dirty="0" err="1"/>
              <a:t>NaN</a:t>
            </a:r>
            <a:r>
              <a:rPr lang="en-US" dirty="0"/>
              <a:t>              </a:t>
            </a:r>
            <a:r>
              <a:rPr lang="en-US" dirty="0" err="1"/>
              <a:t>NaN</a:t>
            </a:r>
            <a:endParaRPr lang="en-US" dirty="0"/>
          </a:p>
          <a:p>
            <a:pPr marL="411163" lvl="1" indent="0">
              <a:buNone/>
            </a:pPr>
            <a:r>
              <a:rPr lang="en-US" dirty="0"/>
              <a:t>    AR{1}            0.4818          0.024353             19.784       4.0787e-87</a:t>
            </a:r>
          </a:p>
          <a:p>
            <a:pPr marL="411163" lvl="1" indent="0">
              <a:buNone/>
            </a:pPr>
            <a:r>
              <a:rPr lang="en-US" dirty="0"/>
              <a:t>    Variance      0.053497      0.0014532           36.812      1.1867e-296</a:t>
            </a:r>
          </a:p>
        </p:txBody>
      </p:sp>
    </p:spTree>
    <p:extLst>
      <p:ext uri="{BB962C8B-B14F-4D97-AF65-F5344CB8AC3E}">
        <p14:creationId xmlns:p14="http://schemas.microsoft.com/office/powerpoint/2010/main" val="3336134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DC3D-EBBC-465B-BD36-AB60E38FC7BB}"/>
              </a:ext>
            </a:extLst>
          </p:cNvPr>
          <p:cNvSpPr>
            <a:spLocks noGrp="1"/>
          </p:cNvSpPr>
          <p:nvPr>
            <p:ph type="title"/>
          </p:nvPr>
        </p:nvSpPr>
        <p:spPr>
          <a:xfrm>
            <a:off x="457200" y="274638"/>
            <a:ext cx="7859216" cy="1143000"/>
          </a:xfrm>
        </p:spPr>
        <p:txBody>
          <a:bodyPr/>
          <a:lstStyle/>
          <a:p>
            <a:r>
              <a:rPr lang="en-US" dirty="0"/>
              <a:t> Detrended Data</a:t>
            </a:r>
          </a:p>
        </p:txBody>
      </p:sp>
      <p:pic>
        <p:nvPicPr>
          <p:cNvPr id="5" name="Content Placeholder 4">
            <a:extLst>
              <a:ext uri="{FF2B5EF4-FFF2-40B4-BE49-F238E27FC236}">
                <a16:creationId xmlns:a16="http://schemas.microsoft.com/office/drawing/2014/main" id="{1DE74D26-58FE-4BEB-B736-4AA8736AFF95}"/>
              </a:ext>
            </a:extLst>
          </p:cNvPr>
          <p:cNvPicPr>
            <a:picLocks noGrp="1" noChangeAspect="1"/>
          </p:cNvPicPr>
          <p:nvPr>
            <p:ph idx="1"/>
          </p:nvPr>
        </p:nvPicPr>
        <p:blipFill>
          <a:blip r:embed="rId2"/>
          <a:stretch>
            <a:fillRect/>
          </a:stretch>
        </p:blipFill>
        <p:spPr>
          <a:xfrm>
            <a:off x="755576" y="1395636"/>
            <a:ext cx="6984776" cy="5238582"/>
          </a:xfrm>
        </p:spPr>
      </p:pic>
    </p:spTree>
    <p:extLst>
      <p:ext uri="{BB962C8B-B14F-4D97-AF65-F5344CB8AC3E}">
        <p14:creationId xmlns:p14="http://schemas.microsoft.com/office/powerpoint/2010/main" val="816987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DC3D-EBBC-465B-BD36-AB60E38FC7BB}"/>
              </a:ext>
            </a:extLst>
          </p:cNvPr>
          <p:cNvSpPr>
            <a:spLocks noGrp="1"/>
          </p:cNvSpPr>
          <p:nvPr>
            <p:ph type="title"/>
          </p:nvPr>
        </p:nvSpPr>
        <p:spPr>
          <a:xfrm>
            <a:off x="457200" y="274638"/>
            <a:ext cx="7859216" cy="1143000"/>
          </a:xfrm>
        </p:spPr>
        <p:txBody>
          <a:bodyPr/>
          <a:lstStyle/>
          <a:p>
            <a:r>
              <a:rPr lang="en-US" dirty="0"/>
              <a:t> Detrended Data</a:t>
            </a:r>
          </a:p>
        </p:txBody>
      </p:sp>
      <p:pic>
        <p:nvPicPr>
          <p:cNvPr id="5" name="Content Placeholder 4">
            <a:extLst>
              <a:ext uri="{FF2B5EF4-FFF2-40B4-BE49-F238E27FC236}">
                <a16:creationId xmlns:a16="http://schemas.microsoft.com/office/drawing/2014/main" id="{F7B6CDD3-A851-454D-82A9-0D9A2C829FBD}"/>
              </a:ext>
            </a:extLst>
          </p:cNvPr>
          <p:cNvPicPr>
            <a:picLocks noGrp="1" noChangeAspect="1"/>
          </p:cNvPicPr>
          <p:nvPr>
            <p:ph idx="1"/>
          </p:nvPr>
        </p:nvPicPr>
        <p:blipFill>
          <a:blip r:embed="rId2"/>
          <a:stretch>
            <a:fillRect/>
          </a:stretch>
        </p:blipFill>
        <p:spPr>
          <a:xfrm>
            <a:off x="611560" y="1287624"/>
            <a:ext cx="7272808" cy="5454606"/>
          </a:xfrm>
        </p:spPr>
      </p:pic>
    </p:spTree>
    <p:extLst>
      <p:ext uri="{BB962C8B-B14F-4D97-AF65-F5344CB8AC3E}">
        <p14:creationId xmlns:p14="http://schemas.microsoft.com/office/powerpoint/2010/main" val="822327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DC3D-EBBC-465B-BD36-AB60E38FC7BB}"/>
              </a:ext>
            </a:extLst>
          </p:cNvPr>
          <p:cNvSpPr>
            <a:spLocks noGrp="1"/>
          </p:cNvSpPr>
          <p:nvPr>
            <p:ph type="title"/>
          </p:nvPr>
        </p:nvSpPr>
        <p:spPr>
          <a:xfrm>
            <a:off x="467544" y="139172"/>
            <a:ext cx="7859216" cy="1143000"/>
          </a:xfrm>
        </p:spPr>
        <p:txBody>
          <a:bodyPr/>
          <a:lstStyle/>
          <a:p>
            <a:r>
              <a:rPr lang="en-US" dirty="0"/>
              <a:t> Detrended Data (Q-Q plot)</a:t>
            </a:r>
          </a:p>
        </p:txBody>
      </p:sp>
      <p:pic>
        <p:nvPicPr>
          <p:cNvPr id="5" name="Content Placeholder 4">
            <a:extLst>
              <a:ext uri="{FF2B5EF4-FFF2-40B4-BE49-F238E27FC236}">
                <a16:creationId xmlns:a16="http://schemas.microsoft.com/office/drawing/2014/main" id="{42F7EA6A-99CF-459E-9DEF-8E6C5B04C54F}"/>
              </a:ext>
            </a:extLst>
          </p:cNvPr>
          <p:cNvPicPr>
            <a:picLocks noGrp="1" noChangeAspect="1"/>
          </p:cNvPicPr>
          <p:nvPr>
            <p:ph idx="1"/>
          </p:nvPr>
        </p:nvPicPr>
        <p:blipFill>
          <a:blip r:embed="rId2"/>
          <a:stretch>
            <a:fillRect/>
          </a:stretch>
        </p:blipFill>
        <p:spPr>
          <a:xfrm>
            <a:off x="683568" y="1371373"/>
            <a:ext cx="7129940" cy="5347455"/>
          </a:xfrm>
        </p:spPr>
      </p:pic>
    </p:spTree>
    <p:extLst>
      <p:ext uri="{BB962C8B-B14F-4D97-AF65-F5344CB8AC3E}">
        <p14:creationId xmlns:p14="http://schemas.microsoft.com/office/powerpoint/2010/main" val="1692377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DC3D-EBBC-465B-BD36-AB60E38FC7BB}"/>
              </a:ext>
            </a:extLst>
          </p:cNvPr>
          <p:cNvSpPr>
            <a:spLocks noGrp="1"/>
          </p:cNvSpPr>
          <p:nvPr>
            <p:ph type="title"/>
          </p:nvPr>
        </p:nvSpPr>
        <p:spPr>
          <a:xfrm>
            <a:off x="467544" y="139172"/>
            <a:ext cx="7859216" cy="1143000"/>
          </a:xfrm>
        </p:spPr>
        <p:txBody>
          <a:bodyPr/>
          <a:lstStyle/>
          <a:p>
            <a:r>
              <a:rPr lang="en-US" dirty="0"/>
              <a:t> Detrended Data (Q-Q plot)</a:t>
            </a:r>
          </a:p>
        </p:txBody>
      </p:sp>
      <p:sp>
        <p:nvSpPr>
          <p:cNvPr id="3" name="Content Placeholder 2">
            <a:extLst>
              <a:ext uri="{FF2B5EF4-FFF2-40B4-BE49-F238E27FC236}">
                <a16:creationId xmlns:a16="http://schemas.microsoft.com/office/drawing/2014/main" id="{A3267BEA-7080-4524-84C2-A2F70CA75196}"/>
              </a:ext>
            </a:extLst>
          </p:cNvPr>
          <p:cNvSpPr>
            <a:spLocks noGrp="1"/>
          </p:cNvSpPr>
          <p:nvPr>
            <p:ph idx="1"/>
          </p:nvPr>
        </p:nvSpPr>
        <p:spPr/>
        <p:txBody>
          <a:bodyPr/>
          <a:lstStyle/>
          <a:p>
            <a:pPr marL="114300" indent="0">
              <a:buNone/>
            </a:pPr>
            <a:r>
              <a:rPr lang="en-US" b="0" i="0" dirty="0">
                <a:solidFill>
                  <a:srgbClr val="212121"/>
                </a:solidFill>
                <a:effectLst/>
                <a:latin typeface="Roboto" panose="02000000000000000000" pitchFamily="2" charset="0"/>
              </a:rPr>
              <a:t>The residuals exhibit positive skewness because they deviate from normality in the upper tail.</a:t>
            </a:r>
            <a:endParaRPr lang="en-US" dirty="0"/>
          </a:p>
        </p:txBody>
      </p:sp>
    </p:spTree>
    <p:extLst>
      <p:ext uri="{BB962C8B-B14F-4D97-AF65-F5344CB8AC3E}">
        <p14:creationId xmlns:p14="http://schemas.microsoft.com/office/powerpoint/2010/main" val="1496884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9A38-10C4-42FA-9EC5-47E22947499A}"/>
              </a:ext>
            </a:extLst>
          </p:cNvPr>
          <p:cNvSpPr>
            <a:spLocks noGrp="1"/>
          </p:cNvSpPr>
          <p:nvPr>
            <p:ph type="title"/>
          </p:nvPr>
        </p:nvSpPr>
        <p:spPr/>
        <p:txBody>
          <a:bodyPr/>
          <a:lstStyle/>
          <a:p>
            <a:r>
              <a:rPr lang="en-US" dirty="0"/>
              <a:t>Case Overview</a:t>
            </a:r>
          </a:p>
        </p:txBody>
      </p:sp>
      <p:sp>
        <p:nvSpPr>
          <p:cNvPr id="3" name="Content Placeholder 2">
            <a:extLst>
              <a:ext uri="{FF2B5EF4-FFF2-40B4-BE49-F238E27FC236}">
                <a16:creationId xmlns:a16="http://schemas.microsoft.com/office/drawing/2014/main" id="{45BDC413-D03E-494A-A34D-2F971AC4ABEA}"/>
              </a:ext>
            </a:extLst>
          </p:cNvPr>
          <p:cNvSpPr>
            <a:spLocks noGrp="1"/>
          </p:cNvSpPr>
          <p:nvPr>
            <p:ph idx="1"/>
          </p:nvPr>
        </p:nvSpPr>
        <p:spPr/>
        <p:txBody>
          <a:bodyPr/>
          <a:lstStyle/>
          <a:p>
            <a:pPr algn="l"/>
            <a:r>
              <a:rPr lang="en-US" b="0" i="0" dirty="0">
                <a:solidFill>
                  <a:srgbClr val="212121"/>
                </a:solidFill>
                <a:effectLst/>
                <a:latin typeface="Roboto" panose="02000000000000000000" pitchFamily="2" charset="0"/>
              </a:rPr>
              <a:t>The price of electricity is associated with the corresponding demand. </a:t>
            </a:r>
          </a:p>
          <a:p>
            <a:pPr algn="l"/>
            <a:r>
              <a:rPr lang="en-US" b="0" i="0" dirty="0">
                <a:solidFill>
                  <a:srgbClr val="212121"/>
                </a:solidFill>
                <a:effectLst/>
                <a:latin typeface="Roboto" panose="02000000000000000000" pitchFamily="2" charset="0"/>
              </a:rPr>
              <a:t>Changes to population size and technological advancements suggest that electricity spot prices have a long-term trend.</a:t>
            </a:r>
          </a:p>
          <a:p>
            <a:pPr algn="l"/>
            <a:r>
              <a:rPr lang="en-US" b="0" i="0" dirty="0">
                <a:solidFill>
                  <a:srgbClr val="212121"/>
                </a:solidFill>
                <a:effectLst/>
                <a:latin typeface="Roboto" panose="02000000000000000000" pitchFamily="2" charset="0"/>
              </a:rPr>
              <a:t> Also, given the climate of a region, the demand for electricity fluctuates according to the season.</a:t>
            </a:r>
          </a:p>
          <a:p>
            <a:pPr algn="l"/>
            <a:r>
              <a:rPr lang="en-US" b="0" i="0" dirty="0">
                <a:solidFill>
                  <a:srgbClr val="212121"/>
                </a:solidFill>
                <a:effectLst/>
                <a:latin typeface="Roboto" panose="02000000000000000000" pitchFamily="2" charset="0"/>
              </a:rPr>
              <a:t>Consequently, electricity spot prices fluctuate similarly, suggesting the inclusion of a seasonal component in the model.</a:t>
            </a:r>
          </a:p>
          <a:p>
            <a:endParaRPr lang="en-US" dirty="0"/>
          </a:p>
        </p:txBody>
      </p:sp>
    </p:spTree>
    <p:extLst>
      <p:ext uri="{BB962C8B-B14F-4D97-AF65-F5344CB8AC3E}">
        <p14:creationId xmlns:p14="http://schemas.microsoft.com/office/powerpoint/2010/main" val="5784768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DC3D-EBBC-465B-BD36-AB60E38FC7BB}"/>
              </a:ext>
            </a:extLst>
          </p:cNvPr>
          <p:cNvSpPr>
            <a:spLocks noGrp="1"/>
          </p:cNvSpPr>
          <p:nvPr>
            <p:ph type="title"/>
          </p:nvPr>
        </p:nvSpPr>
        <p:spPr>
          <a:xfrm>
            <a:off x="457200" y="274638"/>
            <a:ext cx="7859216" cy="1143000"/>
          </a:xfrm>
        </p:spPr>
        <p:txBody>
          <a:bodyPr/>
          <a:lstStyle/>
          <a:p>
            <a:r>
              <a:rPr lang="en-US" dirty="0"/>
              <a:t> Skewed Residual Series</a:t>
            </a:r>
          </a:p>
        </p:txBody>
      </p:sp>
      <p:sp>
        <p:nvSpPr>
          <p:cNvPr id="3" name="Content Placeholder 2">
            <a:extLst>
              <a:ext uri="{FF2B5EF4-FFF2-40B4-BE49-F238E27FC236}">
                <a16:creationId xmlns:a16="http://schemas.microsoft.com/office/drawing/2014/main" id="{2AECE415-3B8B-4631-8109-93E83788D891}"/>
              </a:ext>
            </a:extLst>
          </p:cNvPr>
          <p:cNvSpPr>
            <a:spLocks noGrp="1"/>
          </p:cNvSpPr>
          <p:nvPr>
            <p:ph idx="1"/>
          </p:nvPr>
        </p:nvSpPr>
        <p:spPr/>
        <p:txBody>
          <a:bodyPr/>
          <a:lstStyle/>
          <a:p>
            <a:r>
              <a:rPr lang="en-US" sz="2800" dirty="0"/>
              <a:t>The epsilon-skew-normal distribution is a near-normal distribution family with location </a:t>
            </a:r>
            <a:r>
              <a:rPr lang="en-US" sz="2800" i="1" dirty="0"/>
              <a:t>theta</a:t>
            </a:r>
            <a:r>
              <a:rPr lang="el-GR" sz="2800" dirty="0"/>
              <a:t>, </a:t>
            </a:r>
            <a:r>
              <a:rPr lang="en-US" sz="2800" dirty="0"/>
              <a:t>scale </a:t>
            </a:r>
            <a:r>
              <a:rPr lang="el-GR" sz="2800" dirty="0"/>
              <a:t>σ, </a:t>
            </a:r>
            <a:r>
              <a:rPr lang="en-US" sz="2800" dirty="0"/>
              <a:t>and additional skewness parameter </a:t>
            </a:r>
            <a:r>
              <a:rPr lang="el-GR" sz="2800" dirty="0"/>
              <a:t>ε . </a:t>
            </a:r>
            <a:endParaRPr lang="en-US" sz="2800" dirty="0"/>
          </a:p>
          <a:p>
            <a:r>
              <a:rPr lang="en-US" sz="2800" dirty="0"/>
              <a:t>The skewness parameter models any nonzero skewness in the data. </a:t>
            </a:r>
          </a:p>
          <a:p>
            <a:r>
              <a:rPr lang="en-US" sz="2800" dirty="0"/>
              <a:t>If </a:t>
            </a:r>
            <a:r>
              <a:rPr lang="el-GR" sz="2800" dirty="0"/>
              <a:t>ε=0, </a:t>
            </a:r>
            <a:r>
              <a:rPr lang="en-US" sz="2800" dirty="0"/>
              <a:t>the epsilon-skew-normal distribution reduces to the normal distribution.</a:t>
            </a:r>
          </a:p>
        </p:txBody>
      </p:sp>
    </p:spTree>
    <p:extLst>
      <p:ext uri="{BB962C8B-B14F-4D97-AF65-F5344CB8AC3E}">
        <p14:creationId xmlns:p14="http://schemas.microsoft.com/office/powerpoint/2010/main" val="685914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DC3D-EBBC-465B-BD36-AB60E38FC7BB}"/>
              </a:ext>
            </a:extLst>
          </p:cNvPr>
          <p:cNvSpPr>
            <a:spLocks noGrp="1"/>
          </p:cNvSpPr>
          <p:nvPr>
            <p:ph type="title"/>
          </p:nvPr>
        </p:nvSpPr>
        <p:spPr>
          <a:xfrm>
            <a:off x="457200" y="274638"/>
            <a:ext cx="7859216" cy="1143000"/>
          </a:xfrm>
        </p:spPr>
        <p:txBody>
          <a:bodyPr/>
          <a:lstStyle/>
          <a:p>
            <a:r>
              <a:rPr lang="en-US" dirty="0"/>
              <a:t> Skewed Residual Series</a:t>
            </a:r>
          </a:p>
        </p:txBody>
      </p:sp>
      <p:sp>
        <p:nvSpPr>
          <p:cNvPr id="3" name="Content Placeholder 2">
            <a:extLst>
              <a:ext uri="{FF2B5EF4-FFF2-40B4-BE49-F238E27FC236}">
                <a16:creationId xmlns:a16="http://schemas.microsoft.com/office/drawing/2014/main" id="{2AECE415-3B8B-4631-8109-93E83788D891}"/>
              </a:ext>
            </a:extLst>
          </p:cNvPr>
          <p:cNvSpPr>
            <a:spLocks noGrp="1"/>
          </p:cNvSpPr>
          <p:nvPr>
            <p:ph idx="1"/>
          </p:nvPr>
        </p:nvSpPr>
        <p:spPr/>
        <p:txBody>
          <a:bodyPr/>
          <a:lstStyle/>
          <a:p>
            <a:pPr marL="114300" indent="0">
              <a:buNone/>
            </a:pPr>
            <a:r>
              <a:rPr lang="en-US" sz="2800" dirty="0" err="1"/>
              <a:t>EpsilonSkewNormal</a:t>
            </a:r>
            <a:r>
              <a:rPr lang="en-US" sz="2800" dirty="0"/>
              <a:t> distribution</a:t>
            </a:r>
          </a:p>
          <a:p>
            <a:pPr marL="114300" indent="0">
              <a:buNone/>
            </a:pPr>
            <a:endParaRPr lang="en-US" sz="2800" dirty="0"/>
          </a:p>
          <a:p>
            <a:pPr marL="114300" indent="0">
              <a:buNone/>
            </a:pPr>
            <a:r>
              <a:rPr lang="en-US" sz="2800" dirty="0"/>
              <a:t>      theta = -0.421946</a:t>
            </a:r>
          </a:p>
          <a:p>
            <a:pPr marL="114300" indent="0">
              <a:buNone/>
            </a:pPr>
            <a:r>
              <a:rPr lang="en-US" sz="2800" dirty="0"/>
              <a:t>      sigma =  0.972487</a:t>
            </a:r>
          </a:p>
          <a:p>
            <a:pPr marL="114300" indent="0">
              <a:buNone/>
            </a:pPr>
            <a:r>
              <a:rPr lang="en-US" sz="2800" dirty="0"/>
              <a:t>    epsilon = -0.286248</a:t>
            </a:r>
          </a:p>
        </p:txBody>
      </p:sp>
    </p:spTree>
    <p:extLst>
      <p:ext uri="{BB962C8B-B14F-4D97-AF65-F5344CB8AC3E}">
        <p14:creationId xmlns:p14="http://schemas.microsoft.com/office/powerpoint/2010/main" val="1555683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DC3D-EBBC-465B-BD36-AB60E38FC7BB}"/>
              </a:ext>
            </a:extLst>
          </p:cNvPr>
          <p:cNvSpPr>
            <a:spLocks noGrp="1"/>
          </p:cNvSpPr>
          <p:nvPr>
            <p:ph type="title"/>
          </p:nvPr>
        </p:nvSpPr>
        <p:spPr>
          <a:xfrm>
            <a:off x="457200" y="274638"/>
            <a:ext cx="7859216" cy="1143000"/>
          </a:xfrm>
        </p:spPr>
        <p:txBody>
          <a:bodyPr/>
          <a:lstStyle/>
          <a:p>
            <a:r>
              <a:rPr lang="en-US" dirty="0"/>
              <a:t> Skewed Residual Series</a:t>
            </a:r>
          </a:p>
        </p:txBody>
      </p:sp>
      <p:sp>
        <p:nvSpPr>
          <p:cNvPr id="3" name="Content Placeholder 2">
            <a:extLst>
              <a:ext uri="{FF2B5EF4-FFF2-40B4-BE49-F238E27FC236}">
                <a16:creationId xmlns:a16="http://schemas.microsoft.com/office/drawing/2014/main" id="{2AECE415-3B8B-4631-8109-93E83788D891}"/>
              </a:ext>
            </a:extLst>
          </p:cNvPr>
          <p:cNvSpPr>
            <a:spLocks noGrp="1"/>
          </p:cNvSpPr>
          <p:nvPr>
            <p:ph idx="1"/>
          </p:nvPr>
        </p:nvSpPr>
        <p:spPr/>
        <p:txBody>
          <a:bodyPr/>
          <a:lstStyle/>
          <a:p>
            <a:pPr marL="114300" indent="0">
              <a:buNone/>
            </a:pPr>
            <a:r>
              <a:rPr lang="en-US" sz="2800" dirty="0"/>
              <a:t>Estimated parameter standard errors:</a:t>
            </a:r>
          </a:p>
          <a:p>
            <a:pPr marL="114300" indent="0">
              <a:buNone/>
            </a:pPr>
            <a:endParaRPr lang="en-US" sz="2800" dirty="0"/>
          </a:p>
          <a:p>
            <a:pPr marL="114300" indent="0">
              <a:buNone/>
            </a:pPr>
            <a:endParaRPr lang="en-US" sz="2800" dirty="0"/>
          </a:p>
          <a:p>
            <a:pPr marL="114300" indent="0">
              <a:buNone/>
            </a:pPr>
            <a:r>
              <a:rPr lang="en-US" sz="2800" dirty="0"/>
              <a:t>     Parameter          </a:t>
            </a:r>
            <a:r>
              <a:rPr lang="en-US" sz="2800" dirty="0" err="1"/>
              <a:t>StandardError</a:t>
            </a:r>
            <a:endParaRPr lang="en-US" sz="2800" dirty="0"/>
          </a:p>
          <a:p>
            <a:pPr marL="114300" indent="0">
              <a:buNone/>
            </a:pPr>
            <a:r>
              <a:rPr lang="en-US" sz="2800" dirty="0"/>
              <a:t>    ___________    _____________</a:t>
            </a:r>
          </a:p>
          <a:p>
            <a:pPr marL="114300" indent="0">
              <a:buNone/>
            </a:pPr>
            <a:endParaRPr lang="en-US" sz="2800" dirty="0"/>
          </a:p>
          <a:p>
            <a:pPr marL="114300" indent="0">
              <a:buNone/>
            </a:pPr>
            <a:r>
              <a:rPr lang="en-US" sz="2800" dirty="0"/>
              <a:t>    {'theta'  }                 0.0638   </a:t>
            </a:r>
          </a:p>
          <a:p>
            <a:pPr marL="114300" indent="0">
              <a:buNone/>
            </a:pPr>
            <a:r>
              <a:rPr lang="en-US" sz="2800" dirty="0"/>
              <a:t>    {'sigma'  }                0.035606   </a:t>
            </a:r>
          </a:p>
          <a:p>
            <a:pPr marL="114300" indent="0">
              <a:buNone/>
            </a:pPr>
            <a:r>
              <a:rPr lang="en-US" sz="2800" dirty="0"/>
              <a:t>    {'epsilon'}                0.037877 </a:t>
            </a:r>
          </a:p>
        </p:txBody>
      </p:sp>
    </p:spTree>
    <p:extLst>
      <p:ext uri="{BB962C8B-B14F-4D97-AF65-F5344CB8AC3E}">
        <p14:creationId xmlns:p14="http://schemas.microsoft.com/office/powerpoint/2010/main" val="246583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DC3D-EBBC-465B-BD36-AB60E38FC7BB}"/>
              </a:ext>
            </a:extLst>
          </p:cNvPr>
          <p:cNvSpPr>
            <a:spLocks noGrp="1"/>
          </p:cNvSpPr>
          <p:nvPr>
            <p:ph type="title"/>
          </p:nvPr>
        </p:nvSpPr>
        <p:spPr>
          <a:xfrm>
            <a:off x="457200" y="274638"/>
            <a:ext cx="7859216" cy="1143000"/>
          </a:xfrm>
        </p:spPr>
        <p:txBody>
          <a:bodyPr/>
          <a:lstStyle/>
          <a:p>
            <a:r>
              <a:rPr lang="en-US" dirty="0"/>
              <a:t> Skewed Residual Series</a:t>
            </a:r>
          </a:p>
        </p:txBody>
      </p:sp>
      <p:pic>
        <p:nvPicPr>
          <p:cNvPr id="5" name="Content Placeholder 4">
            <a:extLst>
              <a:ext uri="{FF2B5EF4-FFF2-40B4-BE49-F238E27FC236}">
                <a16:creationId xmlns:a16="http://schemas.microsoft.com/office/drawing/2014/main" id="{2E8F92BA-05E4-4FC3-B60E-8D718AE0411A}"/>
              </a:ext>
            </a:extLst>
          </p:cNvPr>
          <p:cNvPicPr>
            <a:picLocks noGrp="1" noChangeAspect="1"/>
          </p:cNvPicPr>
          <p:nvPr>
            <p:ph idx="1"/>
          </p:nvPr>
        </p:nvPicPr>
        <p:blipFill>
          <a:blip r:embed="rId2"/>
          <a:stretch>
            <a:fillRect/>
          </a:stretch>
        </p:blipFill>
        <p:spPr>
          <a:xfrm>
            <a:off x="827584" y="1420788"/>
            <a:ext cx="6840760" cy="5130570"/>
          </a:xfrm>
        </p:spPr>
      </p:pic>
    </p:spTree>
    <p:extLst>
      <p:ext uri="{BB962C8B-B14F-4D97-AF65-F5344CB8AC3E}">
        <p14:creationId xmlns:p14="http://schemas.microsoft.com/office/powerpoint/2010/main" val="3542219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DC3D-EBBC-465B-BD36-AB60E38FC7BB}"/>
              </a:ext>
            </a:extLst>
          </p:cNvPr>
          <p:cNvSpPr>
            <a:spLocks noGrp="1"/>
          </p:cNvSpPr>
          <p:nvPr>
            <p:ph type="title"/>
          </p:nvPr>
        </p:nvSpPr>
        <p:spPr>
          <a:xfrm>
            <a:off x="457200" y="274638"/>
            <a:ext cx="7859216" cy="1143000"/>
          </a:xfrm>
        </p:spPr>
        <p:txBody>
          <a:bodyPr/>
          <a:lstStyle/>
          <a:p>
            <a:r>
              <a:rPr lang="en-US" dirty="0"/>
              <a:t> Goodness of Fit</a:t>
            </a:r>
          </a:p>
        </p:txBody>
      </p:sp>
      <p:sp>
        <p:nvSpPr>
          <p:cNvPr id="3" name="Content Placeholder 2">
            <a:extLst>
              <a:ext uri="{FF2B5EF4-FFF2-40B4-BE49-F238E27FC236}">
                <a16:creationId xmlns:a16="http://schemas.microsoft.com/office/drawing/2014/main" id="{2AECE415-3B8B-4631-8109-93E83788D891}"/>
              </a:ext>
            </a:extLst>
          </p:cNvPr>
          <p:cNvSpPr>
            <a:spLocks noGrp="1"/>
          </p:cNvSpPr>
          <p:nvPr>
            <p:ph idx="1"/>
          </p:nvPr>
        </p:nvSpPr>
        <p:spPr/>
        <p:txBody>
          <a:bodyPr/>
          <a:lstStyle/>
          <a:p>
            <a:pPr marL="114300" indent="0" algn="l">
              <a:buNone/>
            </a:pPr>
            <a:r>
              <a:rPr lang="en-US" sz="2800" b="0" i="0" dirty="0">
                <a:solidFill>
                  <a:srgbClr val="212121"/>
                </a:solidFill>
                <a:effectLst/>
                <a:latin typeface="Roboto" panose="02000000000000000000" pitchFamily="2" charset="0"/>
              </a:rPr>
              <a:t> the goodness of fit of the epsilon-skew-normal distribution :</a:t>
            </a:r>
          </a:p>
          <a:p>
            <a:pPr lvl="1">
              <a:buFont typeface="+mj-lt"/>
              <a:buAutoNum type="arabicPeriod"/>
            </a:pPr>
            <a:r>
              <a:rPr lang="en-US" sz="2600" b="0" i="0" dirty="0">
                <a:solidFill>
                  <a:srgbClr val="212121"/>
                </a:solidFill>
                <a:effectLst/>
                <a:latin typeface="Roboto" panose="02000000000000000000" pitchFamily="2" charset="0"/>
              </a:rPr>
              <a:t>Compare the empirical and fitted (reference) cumulative distribution functions (</a:t>
            </a:r>
            <a:r>
              <a:rPr lang="en-US" sz="2600" b="0" i="0" dirty="0" err="1">
                <a:solidFill>
                  <a:srgbClr val="212121"/>
                </a:solidFill>
                <a:effectLst/>
                <a:latin typeface="Roboto" panose="02000000000000000000" pitchFamily="2" charset="0"/>
              </a:rPr>
              <a:t>cdfs</a:t>
            </a:r>
            <a:r>
              <a:rPr lang="en-US" sz="2600" b="0" i="0" dirty="0">
                <a:solidFill>
                  <a:srgbClr val="212121"/>
                </a:solidFill>
                <a:effectLst/>
                <a:latin typeface="Roboto" panose="02000000000000000000" pitchFamily="2" charset="0"/>
              </a:rPr>
              <a:t>).</a:t>
            </a:r>
          </a:p>
          <a:p>
            <a:pPr lvl="1">
              <a:buFont typeface="+mj-lt"/>
              <a:buAutoNum type="arabicPeriod"/>
            </a:pPr>
            <a:r>
              <a:rPr lang="en-US" sz="2600" b="0" i="0" dirty="0">
                <a:solidFill>
                  <a:srgbClr val="212121"/>
                </a:solidFill>
                <a:effectLst/>
                <a:latin typeface="Roboto" panose="02000000000000000000" pitchFamily="2" charset="0"/>
              </a:rPr>
              <a:t>Conduct the Kolmogorov-Smirnov test for goodness of fit.</a:t>
            </a:r>
          </a:p>
          <a:p>
            <a:pPr lvl="1">
              <a:buFont typeface="+mj-lt"/>
              <a:buAutoNum type="arabicPeriod"/>
            </a:pPr>
            <a:r>
              <a:rPr lang="en-US" sz="2600" b="0" i="0" dirty="0">
                <a:solidFill>
                  <a:srgbClr val="212121"/>
                </a:solidFill>
                <a:effectLst/>
                <a:latin typeface="Roboto" panose="02000000000000000000" pitchFamily="2" charset="0"/>
              </a:rPr>
              <a:t>Plot the maximum </a:t>
            </a:r>
            <a:r>
              <a:rPr lang="en-US" sz="2600" b="0" i="0" dirty="0" err="1">
                <a:solidFill>
                  <a:srgbClr val="212121"/>
                </a:solidFill>
                <a:effectLst/>
                <a:latin typeface="Roboto" panose="02000000000000000000" pitchFamily="2" charset="0"/>
              </a:rPr>
              <a:t>cdf</a:t>
            </a:r>
            <a:r>
              <a:rPr lang="en-US" sz="2600" b="0" i="0" dirty="0">
                <a:solidFill>
                  <a:srgbClr val="212121"/>
                </a:solidFill>
                <a:effectLst/>
                <a:latin typeface="Roboto" panose="02000000000000000000" pitchFamily="2" charset="0"/>
              </a:rPr>
              <a:t> discrepancy.</a:t>
            </a:r>
          </a:p>
          <a:p>
            <a:endParaRPr lang="en-US" sz="2800" dirty="0"/>
          </a:p>
        </p:txBody>
      </p:sp>
    </p:spTree>
    <p:extLst>
      <p:ext uri="{BB962C8B-B14F-4D97-AF65-F5344CB8AC3E}">
        <p14:creationId xmlns:p14="http://schemas.microsoft.com/office/powerpoint/2010/main" val="37427564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DC3D-EBBC-465B-BD36-AB60E38FC7BB}"/>
              </a:ext>
            </a:extLst>
          </p:cNvPr>
          <p:cNvSpPr>
            <a:spLocks noGrp="1"/>
          </p:cNvSpPr>
          <p:nvPr>
            <p:ph type="title"/>
          </p:nvPr>
        </p:nvSpPr>
        <p:spPr>
          <a:xfrm>
            <a:off x="457200" y="274638"/>
            <a:ext cx="7859216" cy="1143000"/>
          </a:xfrm>
        </p:spPr>
        <p:txBody>
          <a:bodyPr/>
          <a:lstStyle/>
          <a:p>
            <a:r>
              <a:rPr lang="en-US" dirty="0"/>
              <a:t> Goodness of Fit</a:t>
            </a:r>
          </a:p>
        </p:txBody>
      </p:sp>
      <p:pic>
        <p:nvPicPr>
          <p:cNvPr id="5" name="Content Placeholder 4">
            <a:extLst>
              <a:ext uri="{FF2B5EF4-FFF2-40B4-BE49-F238E27FC236}">
                <a16:creationId xmlns:a16="http://schemas.microsoft.com/office/drawing/2014/main" id="{72698F49-525F-47ED-A23E-6003763128E1}"/>
              </a:ext>
            </a:extLst>
          </p:cNvPr>
          <p:cNvPicPr>
            <a:picLocks noGrp="1" noChangeAspect="1"/>
          </p:cNvPicPr>
          <p:nvPr>
            <p:ph idx="1"/>
          </p:nvPr>
        </p:nvPicPr>
        <p:blipFill>
          <a:blip r:embed="rId2"/>
          <a:stretch>
            <a:fillRect/>
          </a:stretch>
        </p:blipFill>
        <p:spPr>
          <a:xfrm>
            <a:off x="827584" y="1420788"/>
            <a:ext cx="6912768" cy="5184576"/>
          </a:xfrm>
        </p:spPr>
      </p:pic>
    </p:spTree>
    <p:extLst>
      <p:ext uri="{BB962C8B-B14F-4D97-AF65-F5344CB8AC3E}">
        <p14:creationId xmlns:p14="http://schemas.microsoft.com/office/powerpoint/2010/main" val="3862847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DC3D-EBBC-465B-BD36-AB60E38FC7BB}"/>
              </a:ext>
            </a:extLst>
          </p:cNvPr>
          <p:cNvSpPr>
            <a:spLocks noGrp="1"/>
          </p:cNvSpPr>
          <p:nvPr>
            <p:ph type="title"/>
          </p:nvPr>
        </p:nvSpPr>
        <p:spPr>
          <a:xfrm>
            <a:off x="457200" y="274638"/>
            <a:ext cx="7859216" cy="1143000"/>
          </a:xfrm>
        </p:spPr>
        <p:txBody>
          <a:bodyPr/>
          <a:lstStyle/>
          <a:p>
            <a:r>
              <a:rPr lang="en-US" dirty="0"/>
              <a:t> Goodness of Fit</a:t>
            </a:r>
          </a:p>
        </p:txBody>
      </p:sp>
      <p:sp>
        <p:nvSpPr>
          <p:cNvPr id="3" name="Content Placeholder 2">
            <a:extLst>
              <a:ext uri="{FF2B5EF4-FFF2-40B4-BE49-F238E27FC236}">
                <a16:creationId xmlns:a16="http://schemas.microsoft.com/office/drawing/2014/main" id="{2AECE415-3B8B-4631-8109-93E83788D891}"/>
              </a:ext>
            </a:extLst>
          </p:cNvPr>
          <p:cNvSpPr>
            <a:spLocks noGrp="1"/>
          </p:cNvSpPr>
          <p:nvPr>
            <p:ph idx="1"/>
          </p:nvPr>
        </p:nvSpPr>
        <p:spPr/>
        <p:txBody>
          <a:bodyPr/>
          <a:lstStyle/>
          <a:p>
            <a:pPr marL="411163" lvl="1" indent="0">
              <a:buNone/>
            </a:pPr>
            <a:r>
              <a:rPr lang="en-US" sz="2600" b="0" i="0" dirty="0">
                <a:solidFill>
                  <a:srgbClr val="212121"/>
                </a:solidFill>
                <a:effectLst/>
                <a:latin typeface="Roboto" panose="02000000000000000000" pitchFamily="2" charset="0"/>
              </a:rPr>
              <a:t>Kolmogorov-Smirnov test p-value is 0.85439.</a:t>
            </a:r>
          </a:p>
          <a:p>
            <a:pPr marL="411163" lvl="1" indent="0">
              <a:buNone/>
            </a:pPr>
            <a:r>
              <a:rPr lang="en-US" sz="2600" b="0" i="0" dirty="0">
                <a:solidFill>
                  <a:srgbClr val="212121"/>
                </a:solidFill>
                <a:effectLst/>
                <a:latin typeface="Roboto" panose="02000000000000000000" pitchFamily="2" charset="0"/>
              </a:rPr>
              <a:t>The p-value of the test is large enough to suggest that the null hypothesis that the distributions are the same should not be rejected.</a:t>
            </a:r>
          </a:p>
          <a:p>
            <a:endParaRPr lang="en-US" sz="2800" dirty="0"/>
          </a:p>
        </p:txBody>
      </p:sp>
    </p:spTree>
    <p:extLst>
      <p:ext uri="{BB962C8B-B14F-4D97-AF65-F5344CB8AC3E}">
        <p14:creationId xmlns:p14="http://schemas.microsoft.com/office/powerpoint/2010/main" val="24034817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DC3D-EBBC-465B-BD36-AB60E38FC7BB}"/>
              </a:ext>
            </a:extLst>
          </p:cNvPr>
          <p:cNvSpPr>
            <a:spLocks noGrp="1"/>
          </p:cNvSpPr>
          <p:nvPr>
            <p:ph type="title"/>
          </p:nvPr>
        </p:nvSpPr>
        <p:spPr>
          <a:xfrm>
            <a:off x="457200" y="274638"/>
            <a:ext cx="7859216" cy="1143000"/>
          </a:xfrm>
        </p:spPr>
        <p:txBody>
          <a:bodyPr/>
          <a:lstStyle/>
          <a:p>
            <a:r>
              <a:rPr lang="en-US" dirty="0"/>
              <a:t> Goodness of Fit</a:t>
            </a:r>
          </a:p>
        </p:txBody>
      </p:sp>
      <p:pic>
        <p:nvPicPr>
          <p:cNvPr id="5" name="Content Placeholder 4">
            <a:extLst>
              <a:ext uri="{FF2B5EF4-FFF2-40B4-BE49-F238E27FC236}">
                <a16:creationId xmlns:a16="http://schemas.microsoft.com/office/drawing/2014/main" id="{20163458-F7DD-4EF8-92BB-794DBD5C3603}"/>
              </a:ext>
            </a:extLst>
          </p:cNvPr>
          <p:cNvPicPr>
            <a:picLocks noGrp="1" noChangeAspect="1"/>
          </p:cNvPicPr>
          <p:nvPr>
            <p:ph idx="1"/>
          </p:nvPr>
        </p:nvPicPr>
        <p:blipFill>
          <a:blip r:embed="rId2"/>
          <a:stretch>
            <a:fillRect/>
          </a:stretch>
        </p:blipFill>
        <p:spPr>
          <a:xfrm>
            <a:off x="755576" y="1395357"/>
            <a:ext cx="7056784" cy="5292588"/>
          </a:xfrm>
        </p:spPr>
      </p:pic>
    </p:spTree>
    <p:extLst>
      <p:ext uri="{BB962C8B-B14F-4D97-AF65-F5344CB8AC3E}">
        <p14:creationId xmlns:p14="http://schemas.microsoft.com/office/powerpoint/2010/main" val="29635873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DC3D-EBBC-465B-BD36-AB60E38FC7BB}"/>
              </a:ext>
            </a:extLst>
          </p:cNvPr>
          <p:cNvSpPr>
            <a:spLocks noGrp="1"/>
          </p:cNvSpPr>
          <p:nvPr>
            <p:ph type="title"/>
          </p:nvPr>
        </p:nvSpPr>
        <p:spPr>
          <a:xfrm>
            <a:off x="457200" y="274638"/>
            <a:ext cx="7859216" cy="1143000"/>
          </a:xfrm>
        </p:spPr>
        <p:txBody>
          <a:bodyPr/>
          <a:lstStyle/>
          <a:p>
            <a:r>
              <a:rPr lang="en-US" dirty="0"/>
              <a:t>Simulate Future Electricity Spot Prices</a:t>
            </a:r>
          </a:p>
        </p:txBody>
      </p:sp>
      <p:sp>
        <p:nvSpPr>
          <p:cNvPr id="3" name="Content Placeholder 2">
            <a:extLst>
              <a:ext uri="{FF2B5EF4-FFF2-40B4-BE49-F238E27FC236}">
                <a16:creationId xmlns:a16="http://schemas.microsoft.com/office/drawing/2014/main" id="{2AECE415-3B8B-4631-8109-93E83788D891}"/>
              </a:ext>
            </a:extLst>
          </p:cNvPr>
          <p:cNvSpPr>
            <a:spLocks noGrp="1"/>
          </p:cNvSpPr>
          <p:nvPr>
            <p:ph idx="1"/>
          </p:nvPr>
        </p:nvSpPr>
        <p:spPr/>
        <p:txBody>
          <a:bodyPr/>
          <a:lstStyle/>
          <a:p>
            <a:pPr marL="114300" indent="0" algn="l">
              <a:buNone/>
            </a:pPr>
            <a:r>
              <a:rPr lang="en-US" b="0" i="0" dirty="0">
                <a:solidFill>
                  <a:srgbClr val="212121"/>
                </a:solidFill>
                <a:effectLst/>
                <a:latin typeface="Roboto" panose="02000000000000000000" pitchFamily="2" charset="0"/>
              </a:rPr>
              <a:t>Simulate future electricity spot prices over the two-year horizon following the end of the historical data. Construct a model from which to simulate, composed of the estimated components of the time series:</a:t>
            </a:r>
          </a:p>
          <a:p>
            <a:pPr algn="l">
              <a:buFont typeface="+mj-lt"/>
              <a:buAutoNum type="arabicPeriod"/>
            </a:pPr>
            <a:r>
              <a:rPr lang="en-US" b="0" i="0" dirty="0">
                <a:solidFill>
                  <a:srgbClr val="212121"/>
                </a:solidFill>
                <a:effectLst/>
                <a:latin typeface="Roboto" panose="02000000000000000000" pitchFamily="2" charset="0"/>
              </a:rPr>
              <a:t>Specify the dates for the forecast horizon.</a:t>
            </a:r>
          </a:p>
          <a:p>
            <a:pPr algn="l">
              <a:buFont typeface="+mj-lt"/>
              <a:buAutoNum type="arabicPeriod"/>
            </a:pPr>
            <a:r>
              <a:rPr lang="en-US" b="0" i="0" dirty="0">
                <a:solidFill>
                  <a:srgbClr val="212121"/>
                </a:solidFill>
                <a:effectLst/>
                <a:latin typeface="Roboto" panose="02000000000000000000" pitchFamily="2" charset="0"/>
              </a:rPr>
              <a:t>Obtain simulated residuals by simulating standardized residuals from the fitted epsilon-skew-normal distribution, then scaling the result by the estimated instantaneous standard deviations.</a:t>
            </a:r>
          </a:p>
          <a:p>
            <a:pPr algn="l">
              <a:buFont typeface="+mj-lt"/>
              <a:buAutoNum type="arabicPeriod"/>
            </a:pPr>
            <a:r>
              <a:rPr lang="en-US" b="0" i="0" dirty="0">
                <a:solidFill>
                  <a:srgbClr val="212121"/>
                </a:solidFill>
                <a:effectLst/>
                <a:latin typeface="Roboto" panose="02000000000000000000" pitchFamily="2" charset="0"/>
              </a:rPr>
              <a:t>Obtain simulated, detrended log prices by filtering the residuals through the fitted AR(1) model.</a:t>
            </a:r>
          </a:p>
          <a:p>
            <a:endParaRPr lang="en-US" dirty="0"/>
          </a:p>
        </p:txBody>
      </p:sp>
    </p:spTree>
    <p:extLst>
      <p:ext uri="{BB962C8B-B14F-4D97-AF65-F5344CB8AC3E}">
        <p14:creationId xmlns:p14="http://schemas.microsoft.com/office/powerpoint/2010/main" val="28526271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DC3D-EBBC-465B-BD36-AB60E38FC7BB}"/>
              </a:ext>
            </a:extLst>
          </p:cNvPr>
          <p:cNvSpPr>
            <a:spLocks noGrp="1"/>
          </p:cNvSpPr>
          <p:nvPr>
            <p:ph type="title"/>
          </p:nvPr>
        </p:nvSpPr>
        <p:spPr>
          <a:xfrm>
            <a:off x="457200" y="274638"/>
            <a:ext cx="7859216" cy="1143000"/>
          </a:xfrm>
        </p:spPr>
        <p:txBody>
          <a:bodyPr/>
          <a:lstStyle/>
          <a:p>
            <a:r>
              <a:rPr lang="en-US" dirty="0"/>
              <a:t>Simulate Future Electricity Spot Prices</a:t>
            </a:r>
          </a:p>
        </p:txBody>
      </p:sp>
      <p:sp>
        <p:nvSpPr>
          <p:cNvPr id="3" name="Content Placeholder 2">
            <a:extLst>
              <a:ext uri="{FF2B5EF4-FFF2-40B4-BE49-F238E27FC236}">
                <a16:creationId xmlns:a16="http://schemas.microsoft.com/office/drawing/2014/main" id="{2AECE415-3B8B-4631-8109-93E83788D891}"/>
              </a:ext>
            </a:extLst>
          </p:cNvPr>
          <p:cNvSpPr>
            <a:spLocks noGrp="1"/>
          </p:cNvSpPr>
          <p:nvPr>
            <p:ph idx="1"/>
          </p:nvPr>
        </p:nvSpPr>
        <p:spPr/>
        <p:txBody>
          <a:bodyPr/>
          <a:lstStyle/>
          <a:p>
            <a:pPr marL="571500" indent="-457200" algn="l">
              <a:buFont typeface="+mj-lt"/>
              <a:buAutoNum type="arabicPeriod" startAt="4"/>
            </a:pPr>
            <a:r>
              <a:rPr lang="en-US" b="0" i="0" dirty="0">
                <a:solidFill>
                  <a:srgbClr val="212121"/>
                </a:solidFill>
                <a:effectLst/>
                <a:latin typeface="Roboto" panose="02000000000000000000" pitchFamily="2" charset="0"/>
              </a:rPr>
              <a:t>Forecast values of the deterministic trend using the fitted model.</a:t>
            </a:r>
          </a:p>
          <a:p>
            <a:pPr algn="l">
              <a:buFont typeface="+mj-lt"/>
              <a:buAutoNum type="arabicPeriod" startAt="4"/>
            </a:pPr>
            <a:r>
              <a:rPr lang="en-US" b="0" i="0" dirty="0">
                <a:solidFill>
                  <a:srgbClr val="212121"/>
                </a:solidFill>
                <a:effectLst/>
                <a:latin typeface="Roboto" panose="02000000000000000000" pitchFamily="2" charset="0"/>
              </a:rPr>
              <a:t>Obtain simulated log prices by combining the simulated, detrended log prices and the forecasted, deterministic trend values.</a:t>
            </a:r>
          </a:p>
          <a:p>
            <a:pPr algn="l">
              <a:buFont typeface="+mj-lt"/>
              <a:buAutoNum type="arabicPeriod" startAt="4"/>
            </a:pPr>
            <a:r>
              <a:rPr lang="en-US" b="0" i="0" dirty="0">
                <a:solidFill>
                  <a:srgbClr val="212121"/>
                </a:solidFill>
                <a:effectLst/>
                <a:latin typeface="Roboto" panose="02000000000000000000" pitchFamily="2" charset="0"/>
              </a:rPr>
              <a:t>Obtain simulated spot prices by exponentiating the simulated log spot prices.</a:t>
            </a:r>
          </a:p>
          <a:p>
            <a:endParaRPr lang="en-US" dirty="0"/>
          </a:p>
        </p:txBody>
      </p:sp>
    </p:spTree>
    <p:extLst>
      <p:ext uri="{BB962C8B-B14F-4D97-AF65-F5344CB8AC3E}">
        <p14:creationId xmlns:p14="http://schemas.microsoft.com/office/powerpoint/2010/main" val="2128080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9A38-10C4-42FA-9EC5-47E22947499A}"/>
              </a:ext>
            </a:extLst>
          </p:cNvPr>
          <p:cNvSpPr>
            <a:spLocks noGrp="1"/>
          </p:cNvSpPr>
          <p:nvPr>
            <p:ph type="title"/>
          </p:nvPr>
        </p:nvSpPr>
        <p:spPr/>
        <p:txBody>
          <a:bodyPr/>
          <a:lstStyle/>
          <a:p>
            <a:r>
              <a:rPr lang="en-US" dirty="0"/>
              <a:t>Case Overview</a:t>
            </a:r>
          </a:p>
        </p:txBody>
      </p:sp>
      <p:sp>
        <p:nvSpPr>
          <p:cNvPr id="3" name="Content Placeholder 2">
            <a:extLst>
              <a:ext uri="{FF2B5EF4-FFF2-40B4-BE49-F238E27FC236}">
                <a16:creationId xmlns:a16="http://schemas.microsoft.com/office/drawing/2014/main" id="{45BDC413-D03E-494A-A34D-2F971AC4ABEA}"/>
              </a:ext>
            </a:extLst>
          </p:cNvPr>
          <p:cNvSpPr>
            <a:spLocks noGrp="1"/>
          </p:cNvSpPr>
          <p:nvPr>
            <p:ph idx="1"/>
          </p:nvPr>
        </p:nvSpPr>
        <p:spPr/>
        <p:txBody>
          <a:bodyPr/>
          <a:lstStyle/>
          <a:p>
            <a:pPr algn="l"/>
            <a:r>
              <a:rPr lang="en-US" b="0" i="0" dirty="0">
                <a:solidFill>
                  <a:srgbClr val="212121"/>
                </a:solidFill>
                <a:effectLst/>
                <a:latin typeface="Roboto" panose="02000000000000000000" pitchFamily="2" charset="0"/>
              </a:rPr>
              <a:t>During periods of high demand, spot prices can exhibit jumps when technicians supplement the current supply with power generated from less efficient methods.</a:t>
            </a:r>
          </a:p>
          <a:p>
            <a:pPr algn="l"/>
            <a:r>
              <a:rPr lang="en-US" b="0" i="0" dirty="0">
                <a:solidFill>
                  <a:srgbClr val="212121"/>
                </a:solidFill>
                <a:effectLst/>
                <a:latin typeface="Roboto" panose="02000000000000000000" pitchFamily="2" charset="0"/>
              </a:rPr>
              <a:t>These periods of high demand suggest that the innovations distribution of the electricity spot prices is right skewed rather than symmetric.</a:t>
            </a:r>
          </a:p>
          <a:p>
            <a:endParaRPr lang="en-US" dirty="0"/>
          </a:p>
        </p:txBody>
      </p:sp>
    </p:spTree>
    <p:extLst>
      <p:ext uri="{BB962C8B-B14F-4D97-AF65-F5344CB8AC3E}">
        <p14:creationId xmlns:p14="http://schemas.microsoft.com/office/powerpoint/2010/main" val="4257222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DC3D-EBBC-465B-BD36-AB60E38FC7BB}"/>
              </a:ext>
            </a:extLst>
          </p:cNvPr>
          <p:cNvSpPr>
            <a:spLocks noGrp="1"/>
          </p:cNvSpPr>
          <p:nvPr>
            <p:ph type="title"/>
          </p:nvPr>
        </p:nvSpPr>
        <p:spPr>
          <a:xfrm>
            <a:off x="457200" y="274638"/>
            <a:ext cx="7859216" cy="1143000"/>
          </a:xfrm>
        </p:spPr>
        <p:txBody>
          <a:bodyPr/>
          <a:lstStyle/>
          <a:p>
            <a:r>
              <a:rPr lang="en-US" dirty="0"/>
              <a:t>Simulated Paths</a:t>
            </a:r>
          </a:p>
        </p:txBody>
      </p:sp>
      <p:pic>
        <p:nvPicPr>
          <p:cNvPr id="5" name="Content Placeholder 4">
            <a:extLst>
              <a:ext uri="{FF2B5EF4-FFF2-40B4-BE49-F238E27FC236}">
                <a16:creationId xmlns:a16="http://schemas.microsoft.com/office/drawing/2014/main" id="{6A1DCC08-4117-4544-BE87-1E16A14017A3}"/>
              </a:ext>
            </a:extLst>
          </p:cNvPr>
          <p:cNvPicPr>
            <a:picLocks noGrp="1" noChangeAspect="1"/>
          </p:cNvPicPr>
          <p:nvPr>
            <p:ph idx="1"/>
          </p:nvPr>
        </p:nvPicPr>
        <p:blipFill>
          <a:blip r:embed="rId2"/>
          <a:stretch>
            <a:fillRect/>
          </a:stretch>
        </p:blipFill>
        <p:spPr>
          <a:xfrm>
            <a:off x="611560" y="1258770"/>
            <a:ext cx="7200800" cy="5400600"/>
          </a:xfrm>
        </p:spPr>
      </p:pic>
    </p:spTree>
    <p:extLst>
      <p:ext uri="{BB962C8B-B14F-4D97-AF65-F5344CB8AC3E}">
        <p14:creationId xmlns:p14="http://schemas.microsoft.com/office/powerpoint/2010/main" val="37194819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DC3D-EBBC-465B-BD36-AB60E38FC7BB}"/>
              </a:ext>
            </a:extLst>
          </p:cNvPr>
          <p:cNvSpPr>
            <a:spLocks noGrp="1"/>
          </p:cNvSpPr>
          <p:nvPr>
            <p:ph type="title"/>
          </p:nvPr>
        </p:nvSpPr>
        <p:spPr>
          <a:xfrm>
            <a:off x="457200" y="274638"/>
            <a:ext cx="7859216" cy="1143000"/>
          </a:xfrm>
        </p:spPr>
        <p:txBody>
          <a:bodyPr/>
          <a:lstStyle/>
          <a:p>
            <a:r>
              <a:rPr lang="en-US" dirty="0"/>
              <a:t> Simulated Paths</a:t>
            </a:r>
          </a:p>
        </p:txBody>
      </p:sp>
      <p:sp>
        <p:nvSpPr>
          <p:cNvPr id="3" name="Content Placeholder 2">
            <a:extLst>
              <a:ext uri="{FF2B5EF4-FFF2-40B4-BE49-F238E27FC236}">
                <a16:creationId xmlns:a16="http://schemas.microsoft.com/office/drawing/2014/main" id="{2AECE415-3B8B-4631-8109-93E83788D891}"/>
              </a:ext>
            </a:extLst>
          </p:cNvPr>
          <p:cNvSpPr>
            <a:spLocks noGrp="1"/>
          </p:cNvSpPr>
          <p:nvPr>
            <p:ph idx="1"/>
          </p:nvPr>
        </p:nvSpPr>
        <p:spPr/>
        <p:txBody>
          <a:bodyPr/>
          <a:lstStyle/>
          <a:p>
            <a:pPr marL="114300" indent="0">
              <a:buNone/>
            </a:pPr>
            <a:r>
              <a:rPr lang="en-US" sz="2800" dirty="0">
                <a:solidFill>
                  <a:srgbClr val="212121"/>
                </a:solidFill>
                <a:latin typeface="Roboto" panose="02000000000000000000" pitchFamily="2" charset="0"/>
              </a:rPr>
              <a:t>The </a:t>
            </a:r>
            <a:r>
              <a:rPr lang="en-US" sz="2800" b="0" i="0" dirty="0">
                <a:solidFill>
                  <a:srgbClr val="212121"/>
                </a:solidFill>
                <a:effectLst/>
                <a:latin typeface="Roboto" panose="02000000000000000000" pitchFamily="2" charset="0"/>
              </a:rPr>
              <a:t>Monte Carlo statistics is obtained from the simulated spot price paths by computing, for each time point in the forecast horizon, the mean and median, and the 2.5th, 5th, 25th, 75th, 95th, and 97.5th percentiles.</a:t>
            </a:r>
            <a:endParaRPr lang="en-US" sz="3600" dirty="0"/>
          </a:p>
        </p:txBody>
      </p:sp>
    </p:spTree>
    <p:extLst>
      <p:ext uri="{BB962C8B-B14F-4D97-AF65-F5344CB8AC3E}">
        <p14:creationId xmlns:p14="http://schemas.microsoft.com/office/powerpoint/2010/main" val="3769114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DC3D-EBBC-465B-BD36-AB60E38FC7BB}"/>
              </a:ext>
            </a:extLst>
          </p:cNvPr>
          <p:cNvSpPr>
            <a:spLocks noGrp="1"/>
          </p:cNvSpPr>
          <p:nvPr>
            <p:ph type="title"/>
          </p:nvPr>
        </p:nvSpPr>
        <p:spPr>
          <a:xfrm>
            <a:off x="457200" y="274638"/>
            <a:ext cx="7859216" cy="1143000"/>
          </a:xfrm>
        </p:spPr>
        <p:txBody>
          <a:bodyPr/>
          <a:lstStyle/>
          <a:p>
            <a:r>
              <a:rPr lang="en-US" dirty="0"/>
              <a:t> Simulated Paths</a:t>
            </a:r>
          </a:p>
        </p:txBody>
      </p:sp>
      <p:pic>
        <p:nvPicPr>
          <p:cNvPr id="5" name="Content Placeholder 4">
            <a:extLst>
              <a:ext uri="{FF2B5EF4-FFF2-40B4-BE49-F238E27FC236}">
                <a16:creationId xmlns:a16="http://schemas.microsoft.com/office/drawing/2014/main" id="{AE52C3CA-FC98-462B-91AD-007B2D04CF6D}"/>
              </a:ext>
            </a:extLst>
          </p:cNvPr>
          <p:cNvPicPr>
            <a:picLocks noGrp="1" noChangeAspect="1"/>
          </p:cNvPicPr>
          <p:nvPr>
            <p:ph idx="1"/>
          </p:nvPr>
        </p:nvPicPr>
        <p:blipFill>
          <a:blip r:embed="rId2"/>
          <a:stretch>
            <a:fillRect/>
          </a:stretch>
        </p:blipFill>
        <p:spPr>
          <a:xfrm>
            <a:off x="858069" y="1417638"/>
            <a:ext cx="6882283" cy="5161712"/>
          </a:xfrm>
        </p:spPr>
      </p:pic>
    </p:spTree>
    <p:extLst>
      <p:ext uri="{BB962C8B-B14F-4D97-AF65-F5344CB8AC3E}">
        <p14:creationId xmlns:p14="http://schemas.microsoft.com/office/powerpoint/2010/main" val="2320606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DC3D-EBBC-465B-BD36-AB60E38FC7BB}"/>
              </a:ext>
            </a:extLst>
          </p:cNvPr>
          <p:cNvSpPr>
            <a:spLocks noGrp="1"/>
          </p:cNvSpPr>
          <p:nvPr>
            <p:ph type="title"/>
          </p:nvPr>
        </p:nvSpPr>
        <p:spPr>
          <a:xfrm>
            <a:off x="457200" y="274638"/>
            <a:ext cx="7859216" cy="1143000"/>
          </a:xfrm>
        </p:spPr>
        <p:txBody>
          <a:bodyPr/>
          <a:lstStyle/>
          <a:p>
            <a:r>
              <a:rPr lang="en-US" dirty="0"/>
              <a:t> Simulated Paths</a:t>
            </a:r>
          </a:p>
        </p:txBody>
      </p:sp>
      <p:sp>
        <p:nvSpPr>
          <p:cNvPr id="3" name="Content Placeholder 2">
            <a:extLst>
              <a:ext uri="{FF2B5EF4-FFF2-40B4-BE49-F238E27FC236}">
                <a16:creationId xmlns:a16="http://schemas.microsoft.com/office/drawing/2014/main" id="{2AECE415-3B8B-4631-8109-93E83788D891}"/>
              </a:ext>
            </a:extLst>
          </p:cNvPr>
          <p:cNvSpPr>
            <a:spLocks noGrp="1"/>
          </p:cNvSpPr>
          <p:nvPr>
            <p:ph idx="1"/>
          </p:nvPr>
        </p:nvSpPr>
        <p:spPr/>
        <p:txBody>
          <a:bodyPr/>
          <a:lstStyle/>
          <a:p>
            <a:pPr marL="114300" indent="0" algn="l">
              <a:buNone/>
            </a:pPr>
            <a:r>
              <a:rPr lang="en-US" sz="2800" b="0" i="0" dirty="0">
                <a:solidFill>
                  <a:srgbClr val="212121"/>
                </a:solidFill>
                <a:effectLst/>
                <a:latin typeface="Roboto" panose="02000000000000000000" pitchFamily="2" charset="0"/>
              </a:rPr>
              <a:t> Assess whether the model addresses the large spikes exhibited in the historical data:</a:t>
            </a:r>
          </a:p>
          <a:p>
            <a:pPr lvl="1">
              <a:buFont typeface="+mj-lt"/>
              <a:buAutoNum type="arabicPeriod"/>
            </a:pPr>
            <a:r>
              <a:rPr lang="en-US" sz="2600" b="0" i="0" dirty="0">
                <a:solidFill>
                  <a:srgbClr val="212121"/>
                </a:solidFill>
                <a:effectLst/>
                <a:latin typeface="Roboto" panose="02000000000000000000" pitchFamily="2" charset="0"/>
              </a:rPr>
              <a:t>Estimate the monthly Monte Carlo moments of the simulated spot price paths.</a:t>
            </a:r>
          </a:p>
          <a:p>
            <a:pPr lvl="1">
              <a:buFont typeface="+mj-lt"/>
              <a:buAutoNum type="arabicPeriod"/>
            </a:pPr>
            <a:r>
              <a:rPr lang="en-US" sz="2600" b="0" i="0" dirty="0">
                <a:solidFill>
                  <a:srgbClr val="212121"/>
                </a:solidFill>
                <a:effectLst/>
                <a:latin typeface="Roboto" panose="02000000000000000000" pitchFamily="2" charset="0"/>
              </a:rPr>
              <a:t>Plot a line of best fit to the historical monthly moments.</a:t>
            </a:r>
          </a:p>
          <a:p>
            <a:pPr lvl="1">
              <a:buFont typeface="+mj-lt"/>
              <a:buAutoNum type="arabicPeriod"/>
            </a:pPr>
            <a:r>
              <a:rPr lang="en-US" sz="2600" b="0" i="0" dirty="0">
                <a:solidFill>
                  <a:srgbClr val="212121"/>
                </a:solidFill>
                <a:effectLst/>
                <a:latin typeface="Roboto" panose="02000000000000000000" pitchFamily="2" charset="0"/>
              </a:rPr>
              <a:t>Plot a line of best fit to the combined historical and Monte Carlo moments.</a:t>
            </a:r>
          </a:p>
          <a:p>
            <a:pPr lvl="1">
              <a:buFont typeface="+mj-lt"/>
              <a:buAutoNum type="arabicPeriod"/>
            </a:pPr>
            <a:r>
              <a:rPr lang="en-US" sz="2600" b="0" i="0" dirty="0">
                <a:solidFill>
                  <a:srgbClr val="212121"/>
                </a:solidFill>
                <a:effectLst/>
                <a:latin typeface="Roboto" panose="02000000000000000000" pitchFamily="2" charset="0"/>
              </a:rPr>
              <a:t>Visually compare the lines of best fit.</a:t>
            </a:r>
          </a:p>
          <a:p>
            <a:endParaRPr lang="en-US" sz="2800" dirty="0"/>
          </a:p>
        </p:txBody>
      </p:sp>
    </p:spTree>
    <p:extLst>
      <p:ext uri="{BB962C8B-B14F-4D97-AF65-F5344CB8AC3E}">
        <p14:creationId xmlns:p14="http://schemas.microsoft.com/office/powerpoint/2010/main" val="42339481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DC3D-EBBC-465B-BD36-AB60E38FC7BB}"/>
              </a:ext>
            </a:extLst>
          </p:cNvPr>
          <p:cNvSpPr>
            <a:spLocks noGrp="1"/>
          </p:cNvSpPr>
          <p:nvPr>
            <p:ph type="title"/>
          </p:nvPr>
        </p:nvSpPr>
        <p:spPr>
          <a:xfrm>
            <a:off x="457200" y="274638"/>
            <a:ext cx="7859216" cy="1143000"/>
          </a:xfrm>
        </p:spPr>
        <p:txBody>
          <a:bodyPr/>
          <a:lstStyle/>
          <a:p>
            <a:r>
              <a:rPr lang="en-US" dirty="0"/>
              <a:t> Simulated Paths</a:t>
            </a:r>
          </a:p>
        </p:txBody>
      </p:sp>
      <p:pic>
        <p:nvPicPr>
          <p:cNvPr id="5" name="Content Placeholder 4">
            <a:extLst>
              <a:ext uri="{FF2B5EF4-FFF2-40B4-BE49-F238E27FC236}">
                <a16:creationId xmlns:a16="http://schemas.microsoft.com/office/drawing/2014/main" id="{6C6ECEC5-D9E2-4BA9-BD32-FA11B4BB7C9E}"/>
              </a:ext>
            </a:extLst>
          </p:cNvPr>
          <p:cNvPicPr>
            <a:picLocks noGrp="1" noChangeAspect="1"/>
          </p:cNvPicPr>
          <p:nvPr>
            <p:ph idx="1"/>
          </p:nvPr>
        </p:nvPicPr>
        <p:blipFill>
          <a:blip r:embed="rId2"/>
          <a:stretch>
            <a:fillRect/>
          </a:stretch>
        </p:blipFill>
        <p:spPr>
          <a:xfrm>
            <a:off x="755576" y="1366782"/>
            <a:ext cx="7128792" cy="5346594"/>
          </a:xfrm>
        </p:spPr>
      </p:pic>
    </p:spTree>
    <p:extLst>
      <p:ext uri="{BB962C8B-B14F-4D97-AF65-F5344CB8AC3E}">
        <p14:creationId xmlns:p14="http://schemas.microsoft.com/office/powerpoint/2010/main" val="11008166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DC3D-EBBC-465B-BD36-AB60E38FC7BB}"/>
              </a:ext>
            </a:extLst>
          </p:cNvPr>
          <p:cNvSpPr>
            <a:spLocks noGrp="1"/>
          </p:cNvSpPr>
          <p:nvPr>
            <p:ph type="title"/>
          </p:nvPr>
        </p:nvSpPr>
        <p:spPr>
          <a:xfrm>
            <a:off x="457200" y="274638"/>
            <a:ext cx="7859216" cy="1143000"/>
          </a:xfrm>
        </p:spPr>
        <p:txBody>
          <a:bodyPr/>
          <a:lstStyle/>
          <a:p>
            <a:r>
              <a:rPr lang="en-US" dirty="0"/>
              <a:t> Simulated Paths</a:t>
            </a:r>
          </a:p>
        </p:txBody>
      </p:sp>
      <p:sp>
        <p:nvSpPr>
          <p:cNvPr id="3" name="Content Placeholder 2">
            <a:extLst>
              <a:ext uri="{FF2B5EF4-FFF2-40B4-BE49-F238E27FC236}">
                <a16:creationId xmlns:a16="http://schemas.microsoft.com/office/drawing/2014/main" id="{9747272E-D8F9-4DCB-B308-AFA6D72BDCEB}"/>
              </a:ext>
            </a:extLst>
          </p:cNvPr>
          <p:cNvSpPr>
            <a:spLocks noGrp="1"/>
          </p:cNvSpPr>
          <p:nvPr>
            <p:ph idx="1"/>
          </p:nvPr>
        </p:nvSpPr>
        <p:spPr/>
        <p:txBody>
          <a:bodyPr/>
          <a:lstStyle/>
          <a:p>
            <a:r>
              <a:rPr lang="en-US" sz="2400" b="0" i="0" dirty="0">
                <a:solidFill>
                  <a:srgbClr val="212121"/>
                </a:solidFill>
                <a:effectLst/>
                <a:latin typeface="Roboto" panose="02000000000000000000" pitchFamily="2" charset="0"/>
              </a:rPr>
              <a:t>The simulated monthly moments are broadly consistent with the historical data. </a:t>
            </a:r>
          </a:p>
          <a:p>
            <a:r>
              <a:rPr lang="en-US" sz="2400" b="0" i="0" dirty="0">
                <a:solidFill>
                  <a:srgbClr val="212121"/>
                </a:solidFill>
                <a:effectLst/>
                <a:latin typeface="Roboto" panose="02000000000000000000" pitchFamily="2" charset="0"/>
              </a:rPr>
              <a:t>The simulated spot prices tend to exhibit smaller spikes than the observed spot prices. </a:t>
            </a:r>
          </a:p>
          <a:p>
            <a:r>
              <a:rPr lang="en-US" sz="2400" b="0" i="0" dirty="0">
                <a:solidFill>
                  <a:srgbClr val="212121"/>
                </a:solidFill>
                <a:effectLst/>
                <a:latin typeface="Roboto" panose="02000000000000000000" pitchFamily="2" charset="0"/>
              </a:rPr>
              <a:t>To account for larger spikes, you can model a larger right tail by applying extreme value theory in the distribution fitting step. </a:t>
            </a:r>
          </a:p>
          <a:p>
            <a:r>
              <a:rPr lang="en-US" sz="2400" b="0" i="0" dirty="0">
                <a:solidFill>
                  <a:srgbClr val="212121"/>
                </a:solidFill>
                <a:effectLst/>
                <a:latin typeface="Roboto" panose="02000000000000000000" pitchFamily="2" charset="0"/>
              </a:rPr>
              <a:t>This approach uses an epsilon-skew-normal distribution for the residuals, but models the upper tail by using the generalized Pareto distribution.</a:t>
            </a:r>
            <a:endParaRPr lang="en-US" sz="2400" dirty="0"/>
          </a:p>
        </p:txBody>
      </p:sp>
    </p:spTree>
    <p:extLst>
      <p:ext uri="{BB962C8B-B14F-4D97-AF65-F5344CB8AC3E}">
        <p14:creationId xmlns:p14="http://schemas.microsoft.com/office/powerpoint/2010/main" val="39262631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DC3D-EBBC-465B-BD36-AB60E38FC7BB}"/>
              </a:ext>
            </a:extLst>
          </p:cNvPr>
          <p:cNvSpPr>
            <a:spLocks noGrp="1"/>
          </p:cNvSpPr>
          <p:nvPr>
            <p:ph type="title"/>
          </p:nvPr>
        </p:nvSpPr>
        <p:spPr>
          <a:xfrm>
            <a:off x="457200" y="274638"/>
            <a:ext cx="7859216" cy="1143000"/>
          </a:xfrm>
        </p:spPr>
        <p:txBody>
          <a:bodyPr/>
          <a:lstStyle/>
          <a:p>
            <a:r>
              <a:rPr lang="en-US" sz="4400" dirty="0"/>
              <a:t>Compare Epsilon-Skew-Normal Results with Normal Distribution Assumption</a:t>
            </a:r>
          </a:p>
        </p:txBody>
      </p:sp>
      <p:pic>
        <p:nvPicPr>
          <p:cNvPr id="5" name="Content Placeholder 4">
            <a:extLst>
              <a:ext uri="{FF2B5EF4-FFF2-40B4-BE49-F238E27FC236}">
                <a16:creationId xmlns:a16="http://schemas.microsoft.com/office/drawing/2014/main" id="{D283C702-2667-4096-AE50-C5D6A358C139}"/>
              </a:ext>
            </a:extLst>
          </p:cNvPr>
          <p:cNvPicPr>
            <a:picLocks noGrp="1" noChangeAspect="1"/>
          </p:cNvPicPr>
          <p:nvPr>
            <p:ph idx="1"/>
          </p:nvPr>
        </p:nvPicPr>
        <p:blipFill>
          <a:blip r:embed="rId2"/>
          <a:stretch>
            <a:fillRect/>
          </a:stretch>
        </p:blipFill>
        <p:spPr>
          <a:xfrm>
            <a:off x="1326092" y="1989138"/>
            <a:ext cx="5882216" cy="4411662"/>
          </a:xfrm>
        </p:spPr>
      </p:pic>
    </p:spTree>
    <p:extLst>
      <p:ext uri="{BB962C8B-B14F-4D97-AF65-F5344CB8AC3E}">
        <p14:creationId xmlns:p14="http://schemas.microsoft.com/office/powerpoint/2010/main" val="976250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DC3D-EBBC-465B-BD36-AB60E38FC7BB}"/>
              </a:ext>
            </a:extLst>
          </p:cNvPr>
          <p:cNvSpPr>
            <a:spLocks noGrp="1"/>
          </p:cNvSpPr>
          <p:nvPr>
            <p:ph type="title"/>
          </p:nvPr>
        </p:nvSpPr>
        <p:spPr>
          <a:xfrm>
            <a:off x="457200" y="274638"/>
            <a:ext cx="7859216" cy="1143000"/>
          </a:xfrm>
        </p:spPr>
        <p:txBody>
          <a:bodyPr/>
          <a:lstStyle/>
          <a:p>
            <a:r>
              <a:rPr lang="en-US" sz="4400" dirty="0"/>
              <a:t>Compare Epsilon-Skew-Normal Results with Normal Distribution Assumption</a:t>
            </a:r>
          </a:p>
        </p:txBody>
      </p:sp>
      <p:pic>
        <p:nvPicPr>
          <p:cNvPr id="5" name="Content Placeholder 4">
            <a:extLst>
              <a:ext uri="{FF2B5EF4-FFF2-40B4-BE49-F238E27FC236}">
                <a16:creationId xmlns:a16="http://schemas.microsoft.com/office/drawing/2014/main" id="{0F113B50-5449-49FE-866B-4611F2197C67}"/>
              </a:ext>
            </a:extLst>
          </p:cNvPr>
          <p:cNvPicPr>
            <a:picLocks noGrp="1" noChangeAspect="1"/>
          </p:cNvPicPr>
          <p:nvPr>
            <p:ph idx="1"/>
          </p:nvPr>
        </p:nvPicPr>
        <p:blipFill>
          <a:blip r:embed="rId2"/>
          <a:stretch>
            <a:fillRect/>
          </a:stretch>
        </p:blipFill>
        <p:spPr>
          <a:xfrm>
            <a:off x="1115616" y="2097563"/>
            <a:ext cx="6336704" cy="4752528"/>
          </a:xfrm>
        </p:spPr>
      </p:pic>
    </p:spTree>
    <p:extLst>
      <p:ext uri="{BB962C8B-B14F-4D97-AF65-F5344CB8AC3E}">
        <p14:creationId xmlns:p14="http://schemas.microsoft.com/office/powerpoint/2010/main" val="1081166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DC3D-EBBC-465B-BD36-AB60E38FC7BB}"/>
              </a:ext>
            </a:extLst>
          </p:cNvPr>
          <p:cNvSpPr>
            <a:spLocks noGrp="1"/>
          </p:cNvSpPr>
          <p:nvPr>
            <p:ph type="title"/>
          </p:nvPr>
        </p:nvSpPr>
        <p:spPr>
          <a:xfrm>
            <a:off x="457200" y="274638"/>
            <a:ext cx="7859216" cy="1143000"/>
          </a:xfrm>
        </p:spPr>
        <p:txBody>
          <a:bodyPr/>
          <a:lstStyle/>
          <a:p>
            <a:r>
              <a:rPr lang="en-US" sz="4400" dirty="0"/>
              <a:t>Compare Epsilon-Skew-Normal Results with Normal Distribution Assumption</a:t>
            </a:r>
          </a:p>
        </p:txBody>
      </p:sp>
      <p:sp>
        <p:nvSpPr>
          <p:cNvPr id="3" name="Content Placeholder 2">
            <a:extLst>
              <a:ext uri="{FF2B5EF4-FFF2-40B4-BE49-F238E27FC236}">
                <a16:creationId xmlns:a16="http://schemas.microsoft.com/office/drawing/2014/main" id="{76F45979-34D7-495B-8C32-CB5AEE2F4F8D}"/>
              </a:ext>
            </a:extLst>
          </p:cNvPr>
          <p:cNvSpPr>
            <a:spLocks noGrp="1"/>
          </p:cNvSpPr>
          <p:nvPr>
            <p:ph idx="1"/>
          </p:nvPr>
        </p:nvSpPr>
        <p:spPr>
          <a:xfrm>
            <a:off x="457200" y="2492896"/>
            <a:ext cx="7620000" cy="3196952"/>
          </a:xfrm>
        </p:spPr>
        <p:txBody>
          <a:bodyPr/>
          <a:lstStyle/>
          <a:p>
            <a:pPr marL="114300" indent="0">
              <a:buNone/>
            </a:pPr>
            <a:r>
              <a:rPr lang="en-US" b="0" i="0" dirty="0">
                <a:solidFill>
                  <a:srgbClr val="212121"/>
                </a:solidFill>
                <a:effectLst/>
                <a:latin typeface="Roboto" panose="02000000000000000000" pitchFamily="2" charset="0"/>
              </a:rPr>
              <a:t>Although the series of simulated maxima are correlated, the plot shows that the epsilon-skew-normal maxima are larger than the normal maxima.</a:t>
            </a:r>
            <a:endParaRPr lang="en-US" dirty="0"/>
          </a:p>
        </p:txBody>
      </p:sp>
    </p:spTree>
    <p:extLst>
      <p:ext uri="{BB962C8B-B14F-4D97-AF65-F5344CB8AC3E}">
        <p14:creationId xmlns:p14="http://schemas.microsoft.com/office/powerpoint/2010/main" val="3624719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DC65-F46D-4026-A9BD-CAE3361FFA61}"/>
              </a:ext>
            </a:extLst>
          </p:cNvPr>
          <p:cNvSpPr>
            <a:spLocks noGrp="1"/>
          </p:cNvSpPr>
          <p:nvPr>
            <p:ph type="title"/>
          </p:nvPr>
        </p:nvSpPr>
        <p:spPr/>
        <p:txBody>
          <a:bodyPr/>
          <a:lstStyle/>
          <a:p>
            <a:r>
              <a:rPr lang="en-US" dirty="0">
                <a:solidFill>
                  <a:srgbClr val="212121"/>
                </a:solidFill>
                <a:latin typeface="Roboto" panose="02000000000000000000" pitchFamily="2" charset="0"/>
              </a:rPr>
              <a:t>S</a:t>
            </a:r>
            <a:r>
              <a:rPr lang="en-US" b="0" i="0" dirty="0">
                <a:solidFill>
                  <a:srgbClr val="212121"/>
                </a:solidFill>
                <a:effectLst/>
                <a:latin typeface="Roboto" panose="02000000000000000000" pitchFamily="2" charset="0"/>
              </a:rPr>
              <a:t>teps for  </a:t>
            </a:r>
            <a:r>
              <a:rPr lang="en-US" dirty="0">
                <a:solidFill>
                  <a:srgbClr val="212121"/>
                </a:solidFill>
                <a:latin typeface="Roboto" panose="02000000000000000000" pitchFamily="2" charset="0"/>
              </a:rPr>
              <a:t>C</a:t>
            </a:r>
            <a:r>
              <a:rPr lang="en-US" b="0" i="0" dirty="0">
                <a:solidFill>
                  <a:srgbClr val="212121"/>
                </a:solidFill>
                <a:effectLst/>
                <a:latin typeface="Roboto" panose="02000000000000000000" pitchFamily="2" charset="0"/>
              </a:rPr>
              <a:t>reation</a:t>
            </a:r>
            <a:endParaRPr lang="en-US" dirty="0"/>
          </a:p>
        </p:txBody>
      </p:sp>
      <p:sp>
        <p:nvSpPr>
          <p:cNvPr id="3" name="Content Placeholder 2">
            <a:extLst>
              <a:ext uri="{FF2B5EF4-FFF2-40B4-BE49-F238E27FC236}">
                <a16:creationId xmlns:a16="http://schemas.microsoft.com/office/drawing/2014/main" id="{3CA69064-6786-471D-AA44-2B809109A5C9}"/>
              </a:ext>
            </a:extLst>
          </p:cNvPr>
          <p:cNvSpPr>
            <a:spLocks noGrp="1"/>
          </p:cNvSpPr>
          <p:nvPr>
            <p:ph idx="1"/>
          </p:nvPr>
        </p:nvSpPr>
        <p:spPr/>
        <p:txBody>
          <a:bodyPr/>
          <a:lstStyle/>
          <a:p>
            <a:pPr marL="571500" indent="-457200">
              <a:buFont typeface="+mj-lt"/>
              <a:buAutoNum type="arabicPeriod"/>
            </a:pPr>
            <a:r>
              <a:rPr lang="en-US" sz="2400" dirty="0"/>
              <a:t>Determine whether the spot price series has exponential, long-term deterministic, and seasonal trends by inspecting its time series plot and performing other statistical tests.</a:t>
            </a:r>
          </a:p>
          <a:p>
            <a:pPr marL="571500" indent="-457200">
              <a:buFont typeface="+mj-lt"/>
              <a:buAutoNum type="arabicPeriod"/>
            </a:pPr>
            <a:r>
              <a:rPr lang="en-US" sz="2400" dirty="0"/>
              <a:t>If the spot price series exhibits an exponential trend, remove it by applying the log transform to the data.</a:t>
            </a:r>
          </a:p>
          <a:p>
            <a:pPr marL="571500" indent="-457200">
              <a:buFont typeface="+mj-lt"/>
              <a:buAutoNum type="arabicPeriod"/>
            </a:pPr>
            <a:r>
              <a:rPr lang="en-US" sz="2400" dirty="0"/>
              <a:t> Assess whether the data has a long-term deterministic trend. Identify the linear component using linear regression. Identify the dominant seasonal components by applying spectral analysis to the data.</a:t>
            </a:r>
          </a:p>
        </p:txBody>
      </p:sp>
    </p:spTree>
    <p:extLst>
      <p:ext uri="{BB962C8B-B14F-4D97-AF65-F5344CB8AC3E}">
        <p14:creationId xmlns:p14="http://schemas.microsoft.com/office/powerpoint/2010/main" val="3086151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DC65-F46D-4026-A9BD-CAE3361FFA61}"/>
              </a:ext>
            </a:extLst>
          </p:cNvPr>
          <p:cNvSpPr>
            <a:spLocks noGrp="1"/>
          </p:cNvSpPr>
          <p:nvPr>
            <p:ph type="title"/>
          </p:nvPr>
        </p:nvSpPr>
        <p:spPr/>
        <p:txBody>
          <a:bodyPr/>
          <a:lstStyle/>
          <a:p>
            <a:r>
              <a:rPr lang="en-US" dirty="0">
                <a:solidFill>
                  <a:srgbClr val="212121"/>
                </a:solidFill>
                <a:latin typeface="Roboto" panose="02000000000000000000" pitchFamily="2" charset="0"/>
              </a:rPr>
              <a:t>S</a:t>
            </a:r>
            <a:r>
              <a:rPr lang="en-US" b="0" i="0" dirty="0">
                <a:solidFill>
                  <a:srgbClr val="212121"/>
                </a:solidFill>
                <a:effectLst/>
                <a:latin typeface="Roboto" panose="02000000000000000000" pitchFamily="2" charset="0"/>
              </a:rPr>
              <a:t>teps for  </a:t>
            </a:r>
            <a:r>
              <a:rPr lang="en-US" dirty="0">
                <a:solidFill>
                  <a:srgbClr val="212121"/>
                </a:solidFill>
                <a:latin typeface="Roboto" panose="02000000000000000000" pitchFamily="2" charset="0"/>
              </a:rPr>
              <a:t>C</a:t>
            </a:r>
            <a:r>
              <a:rPr lang="en-US" b="0" i="0" dirty="0">
                <a:solidFill>
                  <a:srgbClr val="212121"/>
                </a:solidFill>
                <a:effectLst/>
                <a:latin typeface="Roboto" panose="02000000000000000000" pitchFamily="2" charset="0"/>
              </a:rPr>
              <a:t>reation</a:t>
            </a:r>
            <a:endParaRPr lang="en-US" dirty="0"/>
          </a:p>
        </p:txBody>
      </p:sp>
      <p:sp>
        <p:nvSpPr>
          <p:cNvPr id="3" name="Content Placeholder 2">
            <a:extLst>
              <a:ext uri="{FF2B5EF4-FFF2-40B4-BE49-F238E27FC236}">
                <a16:creationId xmlns:a16="http://schemas.microsoft.com/office/drawing/2014/main" id="{3CA69064-6786-471D-AA44-2B809109A5C9}"/>
              </a:ext>
            </a:extLst>
          </p:cNvPr>
          <p:cNvSpPr>
            <a:spLocks noGrp="1"/>
          </p:cNvSpPr>
          <p:nvPr>
            <p:ph idx="1"/>
          </p:nvPr>
        </p:nvSpPr>
        <p:spPr/>
        <p:txBody>
          <a:bodyPr/>
          <a:lstStyle/>
          <a:p>
            <a:pPr marL="571500" indent="-457200">
              <a:buFont typeface="+mj-lt"/>
              <a:buAutoNum type="arabicPeriod" startAt="4"/>
            </a:pPr>
            <a:r>
              <a:rPr lang="en-US" dirty="0"/>
              <a:t>Perform stepwise linear regression to estimate the overall long-term deterministic trend. The resulting trend comprises linear and seasonal components with frequencies determined by the spectral analysis. Detrend the series by removing the estimated long-term deterministic trend from the data.</a:t>
            </a:r>
          </a:p>
          <a:p>
            <a:pPr marL="571500" indent="-457200">
              <a:buFont typeface="+mj-lt"/>
              <a:buAutoNum type="arabicPeriod" startAt="4"/>
            </a:pPr>
            <a:r>
              <a:rPr lang="en-US" dirty="0"/>
              <a:t>Specify and estimate an appropriate autoregressive, moving average (ARIMA) model for the detrended data by applying the Box-Jenkins methodology.</a:t>
            </a:r>
          </a:p>
          <a:p>
            <a:pPr marL="571500" indent="-457200">
              <a:buFont typeface="+mj-lt"/>
              <a:buAutoNum type="arabicPeriod" startAt="4"/>
            </a:pPr>
            <a:r>
              <a:rPr lang="en-US" dirty="0"/>
              <a:t>Fit a skew-normal probability distribution to the standardized residuals of the fitted ARIMA model. This step requires a custom probability distribution object created using the framework available in Statistics and Machine Learning Toolbox™.</a:t>
            </a:r>
          </a:p>
        </p:txBody>
      </p:sp>
    </p:spTree>
    <p:extLst>
      <p:ext uri="{BB962C8B-B14F-4D97-AF65-F5344CB8AC3E}">
        <p14:creationId xmlns:p14="http://schemas.microsoft.com/office/powerpoint/2010/main" val="2493840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DC65-F46D-4026-A9BD-CAE3361FFA61}"/>
              </a:ext>
            </a:extLst>
          </p:cNvPr>
          <p:cNvSpPr>
            <a:spLocks noGrp="1"/>
          </p:cNvSpPr>
          <p:nvPr>
            <p:ph type="title"/>
          </p:nvPr>
        </p:nvSpPr>
        <p:spPr/>
        <p:txBody>
          <a:bodyPr/>
          <a:lstStyle/>
          <a:p>
            <a:r>
              <a:rPr lang="en-US" dirty="0">
                <a:solidFill>
                  <a:srgbClr val="212121"/>
                </a:solidFill>
                <a:latin typeface="Roboto" panose="02000000000000000000" pitchFamily="2" charset="0"/>
              </a:rPr>
              <a:t>S</a:t>
            </a:r>
            <a:r>
              <a:rPr lang="en-US" b="0" i="0" dirty="0">
                <a:solidFill>
                  <a:srgbClr val="212121"/>
                </a:solidFill>
                <a:effectLst/>
                <a:latin typeface="Roboto" panose="02000000000000000000" pitchFamily="2" charset="0"/>
              </a:rPr>
              <a:t>teps for  </a:t>
            </a:r>
            <a:r>
              <a:rPr lang="en-US" dirty="0">
                <a:solidFill>
                  <a:srgbClr val="212121"/>
                </a:solidFill>
                <a:latin typeface="Roboto" panose="02000000000000000000" pitchFamily="2" charset="0"/>
              </a:rPr>
              <a:t>C</a:t>
            </a:r>
            <a:r>
              <a:rPr lang="en-US" b="0" i="0" dirty="0">
                <a:solidFill>
                  <a:srgbClr val="212121"/>
                </a:solidFill>
                <a:effectLst/>
                <a:latin typeface="Roboto" panose="02000000000000000000" pitchFamily="2" charset="0"/>
              </a:rPr>
              <a:t>reation</a:t>
            </a:r>
            <a:endParaRPr lang="en-US" dirty="0"/>
          </a:p>
        </p:txBody>
      </p:sp>
      <p:sp>
        <p:nvSpPr>
          <p:cNvPr id="3" name="Content Placeholder 2">
            <a:extLst>
              <a:ext uri="{FF2B5EF4-FFF2-40B4-BE49-F238E27FC236}">
                <a16:creationId xmlns:a16="http://schemas.microsoft.com/office/drawing/2014/main" id="{3CA69064-6786-471D-AA44-2B809109A5C9}"/>
              </a:ext>
            </a:extLst>
          </p:cNvPr>
          <p:cNvSpPr>
            <a:spLocks noGrp="1"/>
          </p:cNvSpPr>
          <p:nvPr>
            <p:ph idx="1"/>
          </p:nvPr>
        </p:nvSpPr>
        <p:spPr/>
        <p:txBody>
          <a:bodyPr/>
          <a:lstStyle/>
          <a:p>
            <a:pPr marL="571500" indent="-457200">
              <a:buFont typeface="+mj-lt"/>
              <a:buAutoNum type="arabicPeriod" startAt="7"/>
            </a:pPr>
            <a:r>
              <a:rPr lang="en-US" dirty="0"/>
              <a:t>Simulate spot prices. First, draw an </a:t>
            </a:r>
            <a:r>
              <a:rPr lang="en-US" dirty="0" err="1"/>
              <a:t>iid</a:t>
            </a:r>
            <a:r>
              <a:rPr lang="en-US" dirty="0"/>
              <a:t> random standardized residual series from the fitted probability distribution from step 6. Then, back-transform the simulated residuals by reversing steps 1–5.</a:t>
            </a:r>
          </a:p>
        </p:txBody>
      </p:sp>
    </p:spTree>
    <p:extLst>
      <p:ext uri="{BB962C8B-B14F-4D97-AF65-F5344CB8AC3E}">
        <p14:creationId xmlns:p14="http://schemas.microsoft.com/office/powerpoint/2010/main" val="966244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DC3D-EBBC-465B-BD36-AB60E38FC7BB}"/>
              </a:ext>
            </a:extLst>
          </p:cNvPr>
          <p:cNvSpPr>
            <a:spLocks noGrp="1"/>
          </p:cNvSpPr>
          <p:nvPr>
            <p:ph type="title"/>
          </p:nvPr>
        </p:nvSpPr>
        <p:spPr/>
        <p:txBody>
          <a:bodyPr/>
          <a:lstStyle/>
          <a:p>
            <a:r>
              <a:rPr lang="en-US" dirty="0"/>
              <a:t>Trends Determination</a:t>
            </a:r>
          </a:p>
        </p:txBody>
      </p:sp>
      <p:pic>
        <p:nvPicPr>
          <p:cNvPr id="5" name="Content Placeholder 4">
            <a:extLst>
              <a:ext uri="{FF2B5EF4-FFF2-40B4-BE49-F238E27FC236}">
                <a16:creationId xmlns:a16="http://schemas.microsoft.com/office/drawing/2014/main" id="{9B0ECAB9-9852-4820-B541-AE17A6B47B8E}"/>
              </a:ext>
            </a:extLst>
          </p:cNvPr>
          <p:cNvPicPr>
            <a:picLocks noGrp="1" noChangeAspect="1"/>
          </p:cNvPicPr>
          <p:nvPr>
            <p:ph idx="1"/>
          </p:nvPr>
        </p:nvPicPr>
        <p:blipFill>
          <a:blip r:embed="rId2"/>
          <a:stretch>
            <a:fillRect/>
          </a:stretch>
        </p:blipFill>
        <p:spPr>
          <a:xfrm>
            <a:off x="874812" y="1484784"/>
            <a:ext cx="6937548" cy="5203161"/>
          </a:xfrm>
        </p:spPr>
      </p:pic>
    </p:spTree>
    <p:extLst>
      <p:ext uri="{BB962C8B-B14F-4D97-AF65-F5344CB8AC3E}">
        <p14:creationId xmlns:p14="http://schemas.microsoft.com/office/powerpoint/2010/main" val="2086315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DC3D-EBBC-465B-BD36-AB60E38FC7BB}"/>
              </a:ext>
            </a:extLst>
          </p:cNvPr>
          <p:cNvSpPr>
            <a:spLocks noGrp="1"/>
          </p:cNvSpPr>
          <p:nvPr>
            <p:ph type="title"/>
          </p:nvPr>
        </p:nvSpPr>
        <p:spPr/>
        <p:txBody>
          <a:bodyPr/>
          <a:lstStyle/>
          <a:p>
            <a:r>
              <a:rPr lang="en-US" dirty="0"/>
              <a:t>Trends Determination</a:t>
            </a:r>
          </a:p>
        </p:txBody>
      </p:sp>
      <p:sp>
        <p:nvSpPr>
          <p:cNvPr id="3" name="Content Placeholder 2">
            <a:extLst>
              <a:ext uri="{FF2B5EF4-FFF2-40B4-BE49-F238E27FC236}">
                <a16:creationId xmlns:a16="http://schemas.microsoft.com/office/drawing/2014/main" id="{2AECE415-3B8B-4631-8109-93E83788D891}"/>
              </a:ext>
            </a:extLst>
          </p:cNvPr>
          <p:cNvSpPr>
            <a:spLocks noGrp="1"/>
          </p:cNvSpPr>
          <p:nvPr>
            <p:ph idx="1"/>
          </p:nvPr>
        </p:nvSpPr>
        <p:spPr/>
        <p:txBody>
          <a:bodyPr/>
          <a:lstStyle/>
          <a:p>
            <a:pPr algn="l"/>
            <a:r>
              <a:rPr lang="en-US" sz="2800" b="0" i="0" dirty="0">
                <a:solidFill>
                  <a:srgbClr val="212121"/>
                </a:solidFill>
                <a:effectLst/>
                <a:latin typeface="Roboto" panose="02000000000000000000" pitchFamily="2" charset="0"/>
              </a:rPr>
              <a:t>The spot prices exhibit:</a:t>
            </a:r>
          </a:p>
          <a:p>
            <a:pPr lvl="1">
              <a:buFont typeface="Arial" panose="020B0604020202020204" pitchFamily="34" charset="0"/>
              <a:buChar char="•"/>
            </a:pPr>
            <a:r>
              <a:rPr lang="en-US" sz="2400" b="0" i="0" dirty="0">
                <a:solidFill>
                  <a:srgbClr val="212121"/>
                </a:solidFill>
                <a:effectLst/>
                <a:latin typeface="Roboto" panose="02000000000000000000" pitchFamily="2" charset="0"/>
              </a:rPr>
              <a:t>Large spikes, which are likely caused by periods of high demand</a:t>
            </a:r>
          </a:p>
          <a:p>
            <a:pPr lvl="1">
              <a:buFont typeface="Arial" panose="020B0604020202020204" pitchFamily="34" charset="0"/>
              <a:buChar char="•"/>
            </a:pPr>
            <a:r>
              <a:rPr lang="en-US" sz="2400" b="0" i="0" dirty="0">
                <a:solidFill>
                  <a:srgbClr val="212121"/>
                </a:solidFill>
                <a:effectLst/>
                <a:latin typeface="Roboto" panose="02000000000000000000" pitchFamily="2" charset="0"/>
              </a:rPr>
              <a:t>A seasonal pattern, which is likely caused by seasonal fluctuations in demand</a:t>
            </a:r>
          </a:p>
          <a:p>
            <a:pPr lvl="1">
              <a:buFont typeface="Arial" panose="020B0604020202020204" pitchFamily="34" charset="0"/>
              <a:buChar char="•"/>
            </a:pPr>
            <a:r>
              <a:rPr lang="en-US" sz="2400" b="0" i="0" dirty="0">
                <a:solidFill>
                  <a:srgbClr val="212121"/>
                </a:solidFill>
                <a:effectLst/>
                <a:latin typeface="Roboto" panose="02000000000000000000" pitchFamily="2" charset="0"/>
              </a:rPr>
              <a:t>A slight downward trend</a:t>
            </a:r>
          </a:p>
          <a:p>
            <a:pPr algn="l"/>
            <a:r>
              <a:rPr lang="en-US" sz="2800" b="0" i="0" dirty="0">
                <a:solidFill>
                  <a:srgbClr val="212121"/>
                </a:solidFill>
                <a:effectLst/>
                <a:latin typeface="Roboto" panose="02000000000000000000" pitchFamily="2" charset="0"/>
              </a:rPr>
              <a:t>The presence of an exponential trend is difficult to determine from the plot.</a:t>
            </a:r>
          </a:p>
          <a:p>
            <a:endParaRPr lang="en-US" sz="2800" dirty="0"/>
          </a:p>
        </p:txBody>
      </p:sp>
    </p:spTree>
    <p:extLst>
      <p:ext uri="{BB962C8B-B14F-4D97-AF65-F5344CB8AC3E}">
        <p14:creationId xmlns:p14="http://schemas.microsoft.com/office/powerpoint/2010/main" val="31985855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21347</TotalTime>
  <Words>1721</Words>
  <Application>Microsoft Office PowerPoint</Application>
  <PresentationFormat>On-screen Show (4:3)</PresentationFormat>
  <Paragraphs>159</Paragraphs>
  <Slides>48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Arial</vt:lpstr>
      <vt:lpstr>Calibri</vt:lpstr>
      <vt:lpstr>Cambria</vt:lpstr>
      <vt:lpstr>Courier New</vt:lpstr>
      <vt:lpstr>Roboto</vt:lpstr>
      <vt:lpstr>STIXGeneral</vt:lpstr>
      <vt:lpstr>STIXGeneral-webfont</vt:lpstr>
      <vt:lpstr>Tahoma</vt:lpstr>
      <vt:lpstr>Adjacency</vt:lpstr>
      <vt:lpstr>Modeling of the Electricity Spot Prices Using the Skew-Normal Distribution</vt:lpstr>
      <vt:lpstr>The Case</vt:lpstr>
      <vt:lpstr>Case Overview</vt:lpstr>
      <vt:lpstr>Case Overview</vt:lpstr>
      <vt:lpstr>Steps for  Creation</vt:lpstr>
      <vt:lpstr>Steps for  Creation</vt:lpstr>
      <vt:lpstr>Steps for  Creation</vt:lpstr>
      <vt:lpstr>Trends Determination</vt:lpstr>
      <vt:lpstr>Trends Determination</vt:lpstr>
      <vt:lpstr> Remove Exponential Trend</vt:lpstr>
      <vt:lpstr>Remove Exponential Trend</vt:lpstr>
      <vt:lpstr>Remove Exponential Trend</vt:lpstr>
      <vt:lpstr> Long-Term Deterministic Trend</vt:lpstr>
      <vt:lpstr>Identify Seasonal Components of the Long-Term Trend</vt:lpstr>
      <vt:lpstr>Identify Seasonal Components of the Long-Term Trend</vt:lpstr>
      <vt:lpstr>Identify Seasonal Components of the Long-Term Trend</vt:lpstr>
      <vt:lpstr>Fit Long-Term Deterministic Trend </vt:lpstr>
      <vt:lpstr>Fit Long-Term Deterministic Trend </vt:lpstr>
      <vt:lpstr>Fit Long-Term Deterministic Trend </vt:lpstr>
      <vt:lpstr>Fit Long-Term Deterministic Trend </vt:lpstr>
      <vt:lpstr> Detrended Data</vt:lpstr>
      <vt:lpstr> Detrended Data</vt:lpstr>
      <vt:lpstr> Detrended Data</vt:lpstr>
      <vt:lpstr> Detrended Data</vt:lpstr>
      <vt:lpstr> Detrended Data</vt:lpstr>
      <vt:lpstr> Detrended Data</vt:lpstr>
      <vt:lpstr> Detrended Data</vt:lpstr>
      <vt:lpstr> Detrended Data (Q-Q plot)</vt:lpstr>
      <vt:lpstr> Detrended Data (Q-Q plot)</vt:lpstr>
      <vt:lpstr> Skewed Residual Series</vt:lpstr>
      <vt:lpstr> Skewed Residual Series</vt:lpstr>
      <vt:lpstr> Skewed Residual Series</vt:lpstr>
      <vt:lpstr> Skewed Residual Series</vt:lpstr>
      <vt:lpstr> Goodness of Fit</vt:lpstr>
      <vt:lpstr> Goodness of Fit</vt:lpstr>
      <vt:lpstr> Goodness of Fit</vt:lpstr>
      <vt:lpstr> Goodness of Fit</vt:lpstr>
      <vt:lpstr>Simulate Future Electricity Spot Prices</vt:lpstr>
      <vt:lpstr>Simulate Future Electricity Spot Prices</vt:lpstr>
      <vt:lpstr>Simulated Paths</vt:lpstr>
      <vt:lpstr> Simulated Paths</vt:lpstr>
      <vt:lpstr> Simulated Paths</vt:lpstr>
      <vt:lpstr> Simulated Paths</vt:lpstr>
      <vt:lpstr> Simulated Paths</vt:lpstr>
      <vt:lpstr> Simulated Paths</vt:lpstr>
      <vt:lpstr>Compare Epsilon-Skew-Normal Results with Normal Distribution Assumption</vt:lpstr>
      <vt:lpstr>Compare Epsilon-Skew-Normal Results with Normal Distribution Assumption</vt:lpstr>
      <vt:lpstr>Compare Epsilon-Skew-Normal Results with Normal Distribution Assumption</vt:lpstr>
    </vt:vector>
  </TitlesOfParts>
  <Company>FEBA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Прогнозиране посредством ARIMA(R,d,M)</dc:title>
  <dc:creator>B.Lomev</dc:creator>
  <cp:lastModifiedBy>Боян Ломев</cp:lastModifiedBy>
  <cp:revision>128</cp:revision>
  <dcterms:created xsi:type="dcterms:W3CDTF">2007-12-05T07:27:22Z</dcterms:created>
  <dcterms:modified xsi:type="dcterms:W3CDTF">2024-12-12T11:29:41Z</dcterms:modified>
</cp:coreProperties>
</file>