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8" r:id="rId3"/>
    <p:sldId id="259" r:id="rId4"/>
    <p:sldId id="291" r:id="rId5"/>
    <p:sldId id="260" r:id="rId6"/>
    <p:sldId id="292" r:id="rId7"/>
    <p:sldId id="293" r:id="rId8"/>
    <p:sldId id="294" r:id="rId9"/>
    <p:sldId id="261" r:id="rId10"/>
    <p:sldId id="262" r:id="rId11"/>
    <p:sldId id="295" r:id="rId12"/>
    <p:sldId id="296" r:id="rId13"/>
    <p:sldId id="263" r:id="rId14"/>
    <p:sldId id="264" r:id="rId15"/>
    <p:sldId id="297" r:id="rId16"/>
    <p:sldId id="298" r:id="rId17"/>
    <p:sldId id="299" r:id="rId18"/>
    <p:sldId id="300" r:id="rId19"/>
    <p:sldId id="301" r:id="rId20"/>
  </p:sldIdLst>
  <p:sldSz cx="9144000" cy="5143500" type="screen16x9"/>
  <p:notesSz cx="6858000" cy="9144000"/>
  <p:embeddedFontLst>
    <p:embeddedFont>
      <p:font typeface="Asap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Syne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EB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66E46-F8A1-4D97-8DAD-D1DA5F641DDF}">
  <a:tblStyle styleId="{8AD66E46-F8A1-4D97-8DAD-D1DA5F641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5553A2-BD62-4070-9919-42A53F05AB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987" autoAdjust="0"/>
  </p:normalViewPr>
  <p:slideViewPr>
    <p:cSldViewPr snapToGrid="0">
      <p:cViewPr>
        <p:scale>
          <a:sx n="66" d="100"/>
          <a:sy n="66" d="100"/>
        </p:scale>
        <p:origin x="1694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1ed2cb75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1ed2cb75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1ed2cb75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1ed2cb75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49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b1ed2cb75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b1ed2cb75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35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b1ed2cb75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b1ed2cb75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1ed2cb7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1ed2cb7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1ed2cb7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1ed2cb7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44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1ed2cb7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1ed2cb7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72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1ed2cb7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1ed2cb7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286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1ed2cb7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1ed2cb7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2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b1ed2cb7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b1ed2cb7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25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b22d7571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b22d7571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b1ed2cb7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b1ed2cb7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b1ed2cb7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b1ed2cb7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2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b1ed2cb7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b1ed2cb7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b1ed2cb7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b1ed2cb7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31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b1ed2cb7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b1ed2cb7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5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b1ed2cb7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b1ed2cb7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242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b1ed2cb75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b1ed2cb75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54132" y="-2901533"/>
            <a:ext cx="10145400" cy="8045133"/>
            <a:chOff x="-554132" y="-2901533"/>
            <a:chExt cx="10145400" cy="8045133"/>
          </a:xfrm>
        </p:grpSpPr>
        <p:grpSp>
          <p:nvGrpSpPr>
            <p:cNvPr id="10" name="Google Shape;10;p2"/>
            <p:cNvGrpSpPr/>
            <p:nvPr/>
          </p:nvGrpSpPr>
          <p:grpSpPr>
            <a:xfrm rot="10800000" flipH="1">
              <a:off x="4031249" y="-2901533"/>
              <a:ext cx="5560019" cy="6703144"/>
              <a:chOff x="4513316" y="1230139"/>
              <a:chExt cx="5560019" cy="6703144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2700000">
                <a:off x="8909630" y="1164775"/>
                <a:ext cx="589243" cy="186889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4;p2"/>
            <p:cNvSpPr/>
            <p:nvPr/>
          </p:nvSpPr>
          <p:spPr>
            <a:xfrm flipH="1">
              <a:off x="-286063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 flipH="1">
              <a:off x="-554132" y="207350"/>
              <a:ext cx="1269225" cy="740575"/>
              <a:chOff x="4805650" y="2718925"/>
              <a:chExt cx="1269225" cy="7405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715100" y="3428644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3"/>
          <p:cNvGrpSpPr/>
          <p:nvPr/>
        </p:nvGrpSpPr>
        <p:grpSpPr>
          <a:xfrm>
            <a:off x="4947141" y="-377847"/>
            <a:ext cx="4706206" cy="7992797"/>
            <a:chOff x="4947141" y="-377847"/>
            <a:chExt cx="4706206" cy="7992797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8565263" y="-377847"/>
              <a:ext cx="613790" cy="6291393"/>
              <a:chOff x="6539500" y="1042525"/>
              <a:chExt cx="346500" cy="3551650"/>
            </a:xfrm>
          </p:grpSpPr>
          <p:sp>
            <p:nvSpPr>
              <p:cNvPr id="139" name="Google Shape;139;p13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142;p13"/>
            <p:cNvGrpSpPr/>
            <p:nvPr/>
          </p:nvGrpSpPr>
          <p:grpSpPr>
            <a:xfrm>
              <a:off x="4947141" y="2669092"/>
              <a:ext cx="4706206" cy="4945858"/>
              <a:chOff x="4947141" y="2516692"/>
              <a:chExt cx="4706206" cy="4945858"/>
            </a:xfrm>
          </p:grpSpPr>
          <p:sp>
            <p:nvSpPr>
              <p:cNvPr id="143" name="Google Shape;143;p13"/>
              <p:cNvSpPr/>
              <p:nvPr/>
            </p:nvSpPr>
            <p:spPr>
              <a:xfrm rot="10800000">
                <a:off x="4947141" y="4342740"/>
                <a:ext cx="2875760" cy="3119810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 rot="2700000">
                <a:off x="8792376" y="2468331"/>
                <a:ext cx="435953" cy="138270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4"/>
          <p:cNvGrpSpPr/>
          <p:nvPr/>
        </p:nvGrpSpPr>
        <p:grpSpPr>
          <a:xfrm>
            <a:off x="-837987" y="-239425"/>
            <a:ext cx="11240943" cy="6089874"/>
            <a:chOff x="-837987" y="-239425"/>
            <a:chExt cx="11240943" cy="6089874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6861786" y="4593467"/>
              <a:ext cx="2421237" cy="706360"/>
              <a:chOff x="-76439" y="4569403"/>
              <a:chExt cx="2421237" cy="706360"/>
            </a:xfrm>
          </p:grpSpPr>
          <p:grpSp>
            <p:nvGrpSpPr>
              <p:cNvPr id="150" name="Google Shape;150;p14"/>
              <p:cNvGrpSpPr/>
              <p:nvPr/>
            </p:nvGrpSpPr>
            <p:grpSpPr>
              <a:xfrm>
                <a:off x="-76439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151" name="Google Shape;151;p14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54" extrusionOk="0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7" extrusionOk="0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6" extrusionOk="0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1134211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54" extrusionOk="0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7" extrusionOk="0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9" h="7966" extrusionOk="0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8" name="Google Shape;158;p14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14"/>
            <p:cNvGrpSpPr/>
            <p:nvPr/>
          </p:nvGrpSpPr>
          <p:grpSpPr>
            <a:xfrm flipH="1">
              <a:off x="-837987" y="3491150"/>
              <a:ext cx="3304431" cy="2359299"/>
              <a:chOff x="6398434" y="3874100"/>
              <a:chExt cx="2343070" cy="1672905"/>
            </a:xfrm>
          </p:grpSpPr>
          <p:sp>
            <p:nvSpPr>
              <p:cNvPr id="160" name="Google Shape;160;p14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0" y="-286676"/>
            <a:ext cx="9144000" cy="6184926"/>
            <a:chOff x="0" y="-286676"/>
            <a:chExt cx="9144000" cy="6184926"/>
          </a:xfrm>
        </p:grpSpPr>
        <p:sp>
          <p:nvSpPr>
            <p:cNvPr id="23" name="Google Shape;23;p3"/>
            <p:cNvSpPr/>
            <p:nvPr/>
          </p:nvSpPr>
          <p:spPr>
            <a:xfrm>
              <a:off x="0" y="4541375"/>
              <a:ext cx="9144000" cy="60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3"/>
            <p:cNvGrpSpPr/>
            <p:nvPr/>
          </p:nvGrpSpPr>
          <p:grpSpPr>
            <a:xfrm flipH="1">
              <a:off x="578418" y="-286676"/>
              <a:ext cx="1269225" cy="740575"/>
              <a:chOff x="4805650" y="2718925"/>
              <a:chExt cx="1269225" cy="740575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3"/>
            <p:cNvSpPr/>
            <p:nvPr/>
          </p:nvSpPr>
          <p:spPr>
            <a:xfrm rot="8100000" flipH="1">
              <a:off x="4141323" y="3975470"/>
              <a:ext cx="628203" cy="1992465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990387" y="-239425"/>
            <a:ext cx="12536087" cy="7456824"/>
            <a:chOff x="-990387" y="-239425"/>
            <a:chExt cx="12536087" cy="7456824"/>
          </a:xfrm>
        </p:grpSpPr>
        <p:grpSp>
          <p:nvGrpSpPr>
            <p:cNvPr id="49" name="Google Shape;49;p5"/>
            <p:cNvGrpSpPr/>
            <p:nvPr/>
          </p:nvGrpSpPr>
          <p:grpSpPr>
            <a:xfrm rot="5400000">
              <a:off x="4285643" y="124788"/>
              <a:ext cx="572695" cy="9412228"/>
              <a:chOff x="6539500" y="1042525"/>
              <a:chExt cx="346500" cy="3551650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5"/>
            <p:cNvGrpSpPr/>
            <p:nvPr/>
          </p:nvGrpSpPr>
          <p:grpSpPr>
            <a:xfrm rot="5400000" flipH="1">
              <a:off x="-248139" y="226900"/>
              <a:ext cx="1269225" cy="740575"/>
              <a:chOff x="4805650" y="2718925"/>
              <a:chExt cx="1269225" cy="740575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5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10800000" flipH="1">
              <a:off x="8167801" y="3552837"/>
              <a:ext cx="3377899" cy="3664562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 flipH="1">
              <a:off x="-990387" y="3278592"/>
              <a:ext cx="3304431" cy="2359299"/>
              <a:chOff x="6398434" y="3874100"/>
              <a:chExt cx="2343070" cy="1672905"/>
            </a:xfrm>
          </p:grpSpPr>
          <p:sp>
            <p:nvSpPr>
              <p:cNvPr id="60" name="Google Shape;60;p5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6"/>
          <p:cNvGrpSpPr/>
          <p:nvPr/>
        </p:nvGrpSpPr>
        <p:grpSpPr>
          <a:xfrm>
            <a:off x="-849921" y="-37425"/>
            <a:ext cx="10068907" cy="6998124"/>
            <a:chOff x="-849921" y="-37425"/>
            <a:chExt cx="10068907" cy="6998124"/>
          </a:xfrm>
        </p:grpSpPr>
        <p:grpSp>
          <p:nvGrpSpPr>
            <p:cNvPr id="69" name="Google Shape;69;p6"/>
            <p:cNvGrpSpPr/>
            <p:nvPr/>
          </p:nvGrpSpPr>
          <p:grpSpPr>
            <a:xfrm rot="5400000" flipH="1">
              <a:off x="8214086" y="226900"/>
              <a:ext cx="1269225" cy="740575"/>
              <a:chOff x="4805650" y="2718925"/>
              <a:chExt cx="1269225" cy="740575"/>
            </a:xfrm>
          </p:grpSpPr>
          <p:sp>
            <p:nvSpPr>
              <p:cNvPr id="70" name="Google Shape;70;p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 flipH="1">
              <a:off x="-849921" y="2547128"/>
              <a:ext cx="3077150" cy="4413571"/>
              <a:chOff x="6744106" y="2547128"/>
              <a:chExt cx="3077150" cy="4413571"/>
            </a:xfrm>
          </p:grpSpPr>
          <p:sp>
            <p:nvSpPr>
              <p:cNvPr id="74" name="Google Shape;74;p6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 rot="2700000">
                <a:off x="8929405" y="2497033"/>
                <a:ext cx="451589" cy="1432300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6"/>
            <p:cNvGrpSpPr/>
            <p:nvPr/>
          </p:nvGrpSpPr>
          <p:grpSpPr>
            <a:xfrm>
              <a:off x="8130325" y="4773849"/>
              <a:ext cx="1088650" cy="201300"/>
              <a:chOff x="2678325" y="4703600"/>
              <a:chExt cx="1088650" cy="201300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7"/>
          <p:cNvGrpSpPr/>
          <p:nvPr/>
        </p:nvGrpSpPr>
        <p:grpSpPr>
          <a:xfrm>
            <a:off x="-448634" y="3426416"/>
            <a:ext cx="5830566" cy="1794091"/>
            <a:chOff x="-448634" y="3426416"/>
            <a:chExt cx="5830566" cy="1794091"/>
          </a:xfrm>
        </p:grpSpPr>
        <p:sp>
          <p:nvSpPr>
            <p:cNvPr id="83" name="Google Shape;83;p7"/>
            <p:cNvSpPr/>
            <p:nvPr/>
          </p:nvSpPr>
          <p:spPr>
            <a:xfrm rot="-8100000">
              <a:off x="16636" y="3373476"/>
              <a:ext cx="477242" cy="1513664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7"/>
            <p:cNvGrpSpPr/>
            <p:nvPr/>
          </p:nvGrpSpPr>
          <p:grpSpPr>
            <a:xfrm>
              <a:off x="4279356" y="4577170"/>
              <a:ext cx="1102576" cy="643338"/>
              <a:chOff x="4805650" y="2718925"/>
              <a:chExt cx="1269225" cy="740575"/>
            </a:xfrm>
          </p:grpSpPr>
          <p:sp>
            <p:nvSpPr>
              <p:cNvPr id="85" name="Google Shape;85;p7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-2377380" y="-2122904"/>
            <a:ext cx="12536087" cy="7312081"/>
            <a:chOff x="-2377380" y="-2122904"/>
            <a:chExt cx="12536087" cy="7312081"/>
          </a:xfrm>
        </p:grpSpPr>
        <p:grpSp>
          <p:nvGrpSpPr>
            <p:cNvPr id="93" name="Google Shape;93;p8"/>
            <p:cNvGrpSpPr/>
            <p:nvPr/>
          </p:nvGrpSpPr>
          <p:grpSpPr>
            <a:xfrm rot="-5400000">
              <a:off x="4309982" y="-4442520"/>
              <a:ext cx="572695" cy="9412228"/>
              <a:chOff x="6539500" y="1042525"/>
              <a:chExt cx="346500" cy="3551650"/>
            </a:xfrm>
          </p:grpSpPr>
          <p:sp>
            <p:nvSpPr>
              <p:cNvPr id="94" name="Google Shape;94;p8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8"/>
            <p:cNvSpPr/>
            <p:nvPr/>
          </p:nvSpPr>
          <p:spPr>
            <a:xfrm flipH="1">
              <a:off x="-2377380" y="-2122904"/>
              <a:ext cx="3377899" cy="3664562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rot="10800000" flipH="1">
              <a:off x="6854276" y="-543396"/>
              <a:ext cx="3304431" cy="2359299"/>
              <a:chOff x="6398434" y="3874100"/>
              <a:chExt cx="2343070" cy="1672905"/>
            </a:xfrm>
          </p:grpSpPr>
          <p:sp>
            <p:nvSpPr>
              <p:cNvPr id="99" name="Google Shape;99;p8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5400000" flipH="1">
              <a:off x="8214086" y="4184278"/>
              <a:ext cx="1269225" cy="740575"/>
              <a:chOff x="4805650" y="2718925"/>
              <a:chExt cx="1269225" cy="740575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-983064" y="-1775075"/>
            <a:ext cx="9555964" cy="7870173"/>
            <a:chOff x="-983064" y="-1775075"/>
            <a:chExt cx="9555964" cy="7870173"/>
          </a:xfrm>
        </p:grpSpPr>
        <p:sp>
          <p:nvSpPr>
            <p:cNvPr id="108" name="Google Shape;108;p9"/>
            <p:cNvSpPr/>
            <p:nvPr/>
          </p:nvSpPr>
          <p:spPr>
            <a:xfrm rot="-2700075" flipH="1">
              <a:off x="-157868" y="3504270"/>
              <a:ext cx="846457" cy="268469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9"/>
            <p:cNvGrpSpPr/>
            <p:nvPr/>
          </p:nvGrpSpPr>
          <p:grpSpPr>
            <a:xfrm flipH="1">
              <a:off x="105210" y="-377847"/>
              <a:ext cx="613790" cy="6291393"/>
              <a:chOff x="6539500" y="1042525"/>
              <a:chExt cx="346500" cy="3551650"/>
            </a:xfrm>
          </p:grpSpPr>
          <p:sp>
            <p:nvSpPr>
              <p:cNvPr id="110" name="Google Shape;110;p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9"/>
            <p:cNvSpPr/>
            <p:nvPr/>
          </p:nvSpPr>
          <p:spPr>
            <a:xfrm flipH="1">
              <a:off x="-553245" y="-177507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9"/>
            <p:cNvGrpSpPr/>
            <p:nvPr/>
          </p:nvGrpSpPr>
          <p:grpSpPr>
            <a:xfrm>
              <a:off x="7484250" y="4608499"/>
              <a:ext cx="1088650" cy="201300"/>
              <a:chOff x="2678325" y="4703600"/>
              <a:chExt cx="1088650" cy="201300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1"/>
          <p:cNvGrpSpPr/>
          <p:nvPr/>
        </p:nvGrpSpPr>
        <p:grpSpPr>
          <a:xfrm>
            <a:off x="-733382" y="-2901533"/>
            <a:ext cx="10324650" cy="8045133"/>
            <a:chOff x="-733382" y="-2901533"/>
            <a:chExt cx="10324650" cy="8045133"/>
          </a:xfrm>
        </p:grpSpPr>
        <p:grpSp>
          <p:nvGrpSpPr>
            <p:cNvPr id="124" name="Google Shape;124;p11"/>
            <p:cNvGrpSpPr/>
            <p:nvPr/>
          </p:nvGrpSpPr>
          <p:grpSpPr>
            <a:xfrm rot="10800000">
              <a:off x="-733382" y="-2901533"/>
              <a:ext cx="5560019" cy="5936569"/>
              <a:chOff x="4513316" y="1996714"/>
              <a:chExt cx="5560019" cy="5936569"/>
            </a:xfrm>
          </p:grpSpPr>
          <p:sp>
            <p:nvSpPr>
              <p:cNvPr id="125" name="Google Shape;125;p11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avLst/>
                <a:gdLst/>
                <a:ahLst/>
                <a:cxnLst/>
                <a:rect l="l" t="t" r="r" b="b"/>
                <a:pathLst>
                  <a:path w="91381" h="99136" extrusionOk="0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66319" extrusionOk="0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rot="2700000">
                <a:off x="8909630" y="1931350"/>
                <a:ext cx="589243" cy="186889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33160" extrusionOk="0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28;p11"/>
            <p:cNvSpPr/>
            <p:nvPr/>
          </p:nvSpPr>
          <p:spPr>
            <a:xfrm>
              <a:off x="-50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1"/>
            <p:cNvGrpSpPr/>
            <p:nvPr/>
          </p:nvGrpSpPr>
          <p:grpSpPr>
            <a:xfrm>
              <a:off x="8322044" y="207350"/>
              <a:ext cx="1269225" cy="740575"/>
              <a:chOff x="4805650" y="2718925"/>
              <a:chExt cx="1269225" cy="740575"/>
            </a:xfrm>
          </p:grpSpPr>
          <p:sp>
            <p:nvSpPr>
              <p:cNvPr id="130" name="Google Shape;130;p11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Google Shape;133;p11"/>
          <p:cNvSpPr txBox="1">
            <a:spLocks noGrp="1"/>
          </p:cNvSpPr>
          <p:nvPr>
            <p:ph type="title" hasCustomPrompt="1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4" name="Google Shape;134;p11"/>
          <p:cNvSpPr txBox="1">
            <a:spLocks noGrp="1"/>
          </p:cNvSpPr>
          <p:nvPr>
            <p:ph type="subTitle" idx="1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BASES AND RANK</a:t>
            </a:r>
            <a:br>
              <a:rPr lang="en" dirty="0"/>
            </a:br>
            <a:r>
              <a:rPr lang="en" dirty="0"/>
              <a:t>OF A</a:t>
            </a:r>
            <a:br>
              <a:rPr lang="en" dirty="0"/>
            </a:br>
            <a:r>
              <a:rPr lang="en" dirty="0"/>
              <a:t>MATRIX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1D929-3ABD-A673-01EB-0EFB1869B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100" y="3245764"/>
            <a:ext cx="6823620" cy="1214476"/>
          </a:xfrm>
        </p:spPr>
        <p:txBody>
          <a:bodyPr/>
          <a:lstStyle/>
          <a:p>
            <a:r>
              <a:rPr lang="en-GB" dirty="0"/>
              <a:t>Oleh :</a:t>
            </a:r>
          </a:p>
          <a:p>
            <a:r>
              <a:rPr lang="en-GB" dirty="0"/>
              <a:t>Mohammad </a:t>
            </a:r>
            <a:r>
              <a:rPr lang="en-GB" dirty="0" err="1"/>
              <a:t>Eksa</a:t>
            </a:r>
            <a:r>
              <a:rPr lang="en-GB" dirty="0"/>
              <a:t> </a:t>
            </a:r>
            <a:r>
              <a:rPr lang="en-GB" dirty="0" err="1"/>
              <a:t>Hardian</a:t>
            </a:r>
            <a:r>
              <a:rPr lang="en-GB" dirty="0"/>
              <a:t>	(23051204115)</a:t>
            </a:r>
          </a:p>
          <a:p>
            <a:r>
              <a:rPr lang="en-GB" dirty="0"/>
              <a:t>Alif Rasyid </a:t>
            </a:r>
            <a:r>
              <a:rPr lang="en-GB" dirty="0" err="1"/>
              <a:t>Febriansyah</a:t>
            </a:r>
            <a:r>
              <a:rPr lang="en-GB" dirty="0"/>
              <a:t>	(23051204131)</a:t>
            </a:r>
          </a:p>
          <a:p>
            <a:r>
              <a:rPr lang="en-GB" dirty="0" err="1"/>
              <a:t>Mu’izuddin</a:t>
            </a:r>
            <a:r>
              <a:rPr lang="en-GB" dirty="0"/>
              <a:t> Ahmad </a:t>
            </a:r>
            <a:r>
              <a:rPr lang="en-GB" dirty="0" err="1"/>
              <a:t>Gani</a:t>
            </a:r>
            <a:r>
              <a:rPr lang="en-GB" dirty="0"/>
              <a:t>	(23051204133)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KODE PROGRAM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2CA78-1CBD-4DB6-52E1-10A60B77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29577"/>
            <a:ext cx="3549510" cy="29187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898B50-0720-16AD-6B7F-D62E45FD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36" y="784858"/>
            <a:ext cx="2548414" cy="34635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KODE PROGRAM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ADDD8-4935-155E-C9D8-F4AE7C46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5" y="1053558"/>
            <a:ext cx="2850136" cy="3935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2AA241-51CC-FBBA-16BA-E8061C6E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916" y="1220104"/>
            <a:ext cx="3305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KODE PROGRAM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7C6B5-ECD2-80CA-4CA8-30C5F335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2" y="1017725"/>
            <a:ext cx="2749554" cy="397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ACE64-7E3C-54C1-CAAF-E53CD96D0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277" y="1827898"/>
            <a:ext cx="5142011" cy="20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9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PROGRAM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39308-FDF8-2DFE-BB78-95E6C5EACD79}"/>
              </a:ext>
            </a:extLst>
          </p:cNvPr>
          <p:cNvSpPr/>
          <p:nvPr/>
        </p:nvSpPr>
        <p:spPr>
          <a:xfrm>
            <a:off x="1905000" y="1133961"/>
            <a:ext cx="4770120" cy="33161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48759-A70C-F9E7-4FCB-055B7B5CD9E4}"/>
              </a:ext>
            </a:extLst>
          </p:cNvPr>
          <p:cNvSpPr txBox="1"/>
          <p:nvPr/>
        </p:nvSpPr>
        <p:spPr>
          <a:xfrm>
            <a:off x="1905000" y="1133961"/>
            <a:ext cx="55778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Masukan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dimensi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sebuah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matriks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: 3 3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1 2 1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-2 3 0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3 0 3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Rank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sebuah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matriks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adalah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: 3</a:t>
            </a:r>
          </a:p>
          <a:p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Terdapat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3 basis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dari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sebuah</a:t>
            </a:r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matriks</a:t>
            </a:r>
            <a:endParaRPr lang="en-ID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v1 :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-2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v2 :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v3 :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ID" sz="12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152840" y="1469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KODE</a:t>
            </a:r>
            <a:endParaRPr dirty="0"/>
          </a:p>
        </p:txBody>
      </p:sp>
      <p:sp>
        <p:nvSpPr>
          <p:cNvPr id="2" name="Google Shape;277;p22">
            <a:extLst>
              <a:ext uri="{FF2B5EF4-FFF2-40B4-BE49-F238E27FC236}">
                <a16:creationId xmlns:a16="http://schemas.microsoft.com/office/drawing/2014/main" id="{855F03F5-CA48-F7A1-3BCA-BABB85F543EC}"/>
              </a:ext>
            </a:extLst>
          </p:cNvPr>
          <p:cNvSpPr/>
          <p:nvPr/>
        </p:nvSpPr>
        <p:spPr>
          <a:xfrm>
            <a:off x="362078" y="835908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Input dan </a:t>
            </a:r>
            <a:r>
              <a:rPr lang="en-GB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Deklarasi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EF1C3-2046-349D-C99C-7CE20F4F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5" y="1388808"/>
            <a:ext cx="3885131" cy="319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ECB4F-7ACB-D220-B65A-CE3462A2F39B}"/>
              </a:ext>
            </a:extLst>
          </p:cNvPr>
          <p:cNvSpPr txBox="1"/>
          <p:nvPr/>
        </p:nvSpPr>
        <p:spPr>
          <a:xfrm>
            <a:off x="5246548" y="1505057"/>
            <a:ext cx="309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Setiap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variabel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dibuat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harus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di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deklarasikan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terlebih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dahulu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</a:t>
            </a:r>
          </a:p>
          <a:p>
            <a:pPr algn="just"/>
            <a:endParaRPr lang="en-GB" dirty="0">
              <a:solidFill>
                <a:srgbClr val="DFDEB9"/>
              </a:solidFill>
              <a:latin typeface="Asap" panose="020B0604020202020204" charset="0"/>
            </a:endParaRPr>
          </a:p>
          <a:p>
            <a:pPr algn="just"/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Variabel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n dan m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berfungsi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untuk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dimensi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sebuah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matriks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</a:t>
            </a:r>
          </a:p>
          <a:p>
            <a:pPr algn="just"/>
            <a:endParaRPr lang="en-GB" dirty="0">
              <a:solidFill>
                <a:srgbClr val="DFDEB9"/>
              </a:solidFill>
              <a:latin typeface="Asap" panose="020B0604020202020204" charset="0"/>
            </a:endParaRPr>
          </a:p>
          <a:p>
            <a:pPr algn="just"/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Array 2D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dapat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dibuat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dengan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menggunakan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kurung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[ ]. Array 2D juga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dapat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disebut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matriks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</a:t>
            </a:r>
          </a:p>
          <a:p>
            <a:pPr algn="just"/>
            <a:endParaRPr lang="en-GB" dirty="0">
              <a:solidFill>
                <a:srgbClr val="DFDEB9"/>
              </a:solidFill>
              <a:latin typeface="Asap" panose="020B0604020202020204" charset="0"/>
            </a:endParaRPr>
          </a:p>
          <a:p>
            <a:pPr algn="just"/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Input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sebuah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variabel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diinput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dengan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cin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3C8B5-50D8-452B-B686-7E0572AB2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46" y="962389"/>
            <a:ext cx="2837781" cy="3856776"/>
          </a:xfrm>
          <a:prstGeom prst="rect">
            <a:avLst/>
          </a:prstGeom>
        </p:spPr>
      </p:pic>
      <p:sp>
        <p:nvSpPr>
          <p:cNvPr id="5" name="Google Shape;339;p25">
            <a:extLst>
              <a:ext uri="{FF2B5EF4-FFF2-40B4-BE49-F238E27FC236}">
                <a16:creationId xmlns:a16="http://schemas.microsoft.com/office/drawing/2014/main" id="{05EC549B-39A5-C208-AF58-DA3CBFB5AA76}"/>
              </a:ext>
            </a:extLst>
          </p:cNvPr>
          <p:cNvSpPr txBox="1">
            <a:spLocks/>
          </p:cNvSpPr>
          <p:nvPr/>
        </p:nvSpPr>
        <p:spPr>
          <a:xfrm>
            <a:off x="152840" y="1469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ID"/>
              <a:t>PENJELASAN KODE</a:t>
            </a:r>
            <a:endParaRPr lang="en-ID" dirty="0"/>
          </a:p>
        </p:txBody>
      </p:sp>
      <p:sp>
        <p:nvSpPr>
          <p:cNvPr id="8" name="Google Shape;277;p22">
            <a:extLst>
              <a:ext uri="{FF2B5EF4-FFF2-40B4-BE49-F238E27FC236}">
                <a16:creationId xmlns:a16="http://schemas.microsoft.com/office/drawing/2014/main" id="{D1FAFB5E-7712-84DC-8190-A11E4A6EA679}"/>
              </a:ext>
            </a:extLst>
          </p:cNvPr>
          <p:cNvSpPr/>
          <p:nvPr/>
        </p:nvSpPr>
        <p:spPr>
          <a:xfrm>
            <a:off x="362078" y="835908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Swap Nol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F51E3-8C08-F918-8364-66968F6E23F9}"/>
                  </a:ext>
                </a:extLst>
              </p:cNvPr>
              <p:cNvSpPr txBox="1"/>
              <p:nvPr/>
            </p:nvSpPr>
            <p:spPr>
              <a:xfrm>
                <a:off x="5003481" y="962389"/>
                <a:ext cx="3098800" cy="3739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Fungsi swap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nol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ini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adalah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memindahkan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baris yang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memiliki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nol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lebih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ke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bawah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sehingga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matriks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akhir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yang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dibentuk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adalah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matriks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segitiga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atas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.</a:t>
                </a:r>
                <a:endParaRPr lang="en-ID" sz="1800" kern="100" dirty="0">
                  <a:solidFill>
                    <a:srgbClr val="DFDEB9"/>
                  </a:solidFill>
                  <a:effectLst/>
                  <a:latin typeface="Asap" panose="020B060402020202020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1800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1800" i="0" kern="100" smtClean="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en-ID" sz="1800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GB" sz="1800" i="0" kern="100" smtClean="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D" sz="1800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1800" i="0" kern="100" smtClean="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ox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Asap" panose="020B060402020202020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Hal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ini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akan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mempermudah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program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dalam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mencari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</a:t>
                </a:r>
                <a:r>
                  <a:rPr lang="en-GB" sz="1800" kern="100" dirty="0" err="1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nilai</a:t>
                </a:r>
                <a:r>
                  <a:rPr lang="en-GB" sz="1800" kern="100" dirty="0">
                    <a:solidFill>
                      <a:srgbClr val="DFDEB9"/>
                    </a:solidFill>
                    <a:effectLst/>
                    <a:latin typeface="Asap" panose="020B060402020202020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rank dan bases.</a:t>
                </a:r>
                <a:endParaRPr lang="en-ID" sz="1800" kern="100" dirty="0">
                  <a:solidFill>
                    <a:srgbClr val="DFDEB9"/>
                  </a:solidFill>
                  <a:effectLst/>
                  <a:latin typeface="Asap" panose="020B060402020202020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F51E3-8C08-F918-8364-66968F6E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81" y="962389"/>
                <a:ext cx="3098800" cy="3739998"/>
              </a:xfrm>
              <a:prstGeom prst="rect">
                <a:avLst/>
              </a:prstGeom>
              <a:blipFill>
                <a:blip r:embed="rId4"/>
                <a:stretch>
                  <a:fillRect l="-1772" t="-979" r="-1575" b="-16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6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9;p25">
            <a:extLst>
              <a:ext uri="{FF2B5EF4-FFF2-40B4-BE49-F238E27FC236}">
                <a16:creationId xmlns:a16="http://schemas.microsoft.com/office/drawing/2014/main" id="{05EC549B-39A5-C208-AF58-DA3CBFB5AA76}"/>
              </a:ext>
            </a:extLst>
          </p:cNvPr>
          <p:cNvSpPr txBox="1">
            <a:spLocks/>
          </p:cNvSpPr>
          <p:nvPr/>
        </p:nvSpPr>
        <p:spPr>
          <a:xfrm>
            <a:off x="152840" y="1469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ID"/>
              <a:t>PENJELASAN KODE</a:t>
            </a:r>
            <a:endParaRPr lang="en-ID" dirty="0"/>
          </a:p>
        </p:txBody>
      </p:sp>
      <p:sp>
        <p:nvSpPr>
          <p:cNvPr id="8" name="Google Shape;277;p22">
            <a:extLst>
              <a:ext uri="{FF2B5EF4-FFF2-40B4-BE49-F238E27FC236}">
                <a16:creationId xmlns:a16="http://schemas.microsoft.com/office/drawing/2014/main" id="{D1FAFB5E-7712-84DC-8190-A11E4A6EA679}"/>
              </a:ext>
            </a:extLst>
          </p:cNvPr>
          <p:cNvSpPr/>
          <p:nvPr/>
        </p:nvSpPr>
        <p:spPr>
          <a:xfrm>
            <a:off x="362078" y="835908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Row Reduction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A30B9A-0D3E-6DB6-BED9-5B09277E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64" y="928505"/>
            <a:ext cx="2850136" cy="3935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3D844-CD54-3829-E92F-862E05F821E6}"/>
              </a:ext>
            </a:extLst>
          </p:cNvPr>
          <p:cNvSpPr txBox="1"/>
          <p:nvPr/>
        </p:nvSpPr>
        <p:spPr>
          <a:xfrm>
            <a:off x="5223399" y="1663809"/>
            <a:ext cx="309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Row reduction (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reduksi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baris), inti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program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ini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Reduksi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baris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berperan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sanagat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penting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dalam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mencari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nilai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rank dan basis. Cara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kerjanya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dengan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menjadikan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baris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dibawah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nya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menjadi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nol.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Sehingga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hasil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akhir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matriks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adalah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segitiga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atas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6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9;p25">
            <a:extLst>
              <a:ext uri="{FF2B5EF4-FFF2-40B4-BE49-F238E27FC236}">
                <a16:creationId xmlns:a16="http://schemas.microsoft.com/office/drawing/2014/main" id="{05EC549B-39A5-C208-AF58-DA3CBFB5AA76}"/>
              </a:ext>
            </a:extLst>
          </p:cNvPr>
          <p:cNvSpPr txBox="1">
            <a:spLocks/>
          </p:cNvSpPr>
          <p:nvPr/>
        </p:nvSpPr>
        <p:spPr>
          <a:xfrm>
            <a:off x="152840" y="1469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ID"/>
              <a:t>PENJELASAN KODE</a:t>
            </a:r>
            <a:endParaRPr lang="en-ID" dirty="0"/>
          </a:p>
        </p:txBody>
      </p:sp>
      <p:sp>
        <p:nvSpPr>
          <p:cNvPr id="8" name="Google Shape;277;p22">
            <a:extLst>
              <a:ext uri="{FF2B5EF4-FFF2-40B4-BE49-F238E27FC236}">
                <a16:creationId xmlns:a16="http://schemas.microsoft.com/office/drawing/2014/main" id="{D1FAFB5E-7712-84DC-8190-A11E4A6EA679}"/>
              </a:ext>
            </a:extLst>
          </p:cNvPr>
          <p:cNvSpPr/>
          <p:nvPr/>
        </p:nvSpPr>
        <p:spPr>
          <a:xfrm>
            <a:off x="362078" y="835908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Mencari</a:t>
            </a: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Rank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DB788-77BB-00E3-03C4-3E46771F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22" y="1112358"/>
            <a:ext cx="3305175" cy="3305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6177D-B860-E1E7-118A-9E3032FFA2CC}"/>
              </a:ext>
            </a:extLst>
          </p:cNvPr>
          <p:cNvSpPr txBox="1"/>
          <p:nvPr/>
        </p:nvSpPr>
        <p:spPr>
          <a:xfrm>
            <a:off x="5315996" y="1879252"/>
            <a:ext cx="309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Rank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awalnya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adalah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banyak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baris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tersebut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,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tetapi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jika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bertemu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baris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berisikan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nilai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nol.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Maka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rank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berkurang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nilai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nya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 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07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9;p25">
            <a:extLst>
              <a:ext uri="{FF2B5EF4-FFF2-40B4-BE49-F238E27FC236}">
                <a16:creationId xmlns:a16="http://schemas.microsoft.com/office/drawing/2014/main" id="{05EC549B-39A5-C208-AF58-DA3CBFB5AA76}"/>
              </a:ext>
            </a:extLst>
          </p:cNvPr>
          <p:cNvSpPr txBox="1">
            <a:spLocks/>
          </p:cNvSpPr>
          <p:nvPr/>
        </p:nvSpPr>
        <p:spPr>
          <a:xfrm>
            <a:off x="152840" y="1469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ID"/>
              <a:t>PENJELASAN KODE</a:t>
            </a:r>
            <a:endParaRPr lang="en-ID" dirty="0"/>
          </a:p>
        </p:txBody>
      </p:sp>
      <p:sp>
        <p:nvSpPr>
          <p:cNvPr id="8" name="Google Shape;277;p22">
            <a:extLst>
              <a:ext uri="{FF2B5EF4-FFF2-40B4-BE49-F238E27FC236}">
                <a16:creationId xmlns:a16="http://schemas.microsoft.com/office/drawing/2014/main" id="{D1FAFB5E-7712-84DC-8190-A11E4A6EA679}"/>
              </a:ext>
            </a:extLst>
          </p:cNvPr>
          <p:cNvSpPr/>
          <p:nvPr/>
        </p:nvSpPr>
        <p:spPr>
          <a:xfrm>
            <a:off x="362078" y="835908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Mencari</a:t>
            </a: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Bases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A6ECE-3E76-A256-96A5-37066CA93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47" y="835908"/>
            <a:ext cx="2749554" cy="3976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A32B5-85F0-DD5E-BA2E-946228F2CA81}"/>
              </a:ext>
            </a:extLst>
          </p:cNvPr>
          <p:cNvSpPr txBox="1"/>
          <p:nvPr/>
        </p:nvSpPr>
        <p:spPr>
          <a:xfrm>
            <a:off x="5026629" y="1879252"/>
            <a:ext cx="309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Fungsi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ini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bertugas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sebagai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mencari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bases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serta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posisi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vektor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di output.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Fungsi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ini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mencari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nilai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1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disetiap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baris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menghitung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basis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matriks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tersebut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0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9;p25">
            <a:extLst>
              <a:ext uri="{FF2B5EF4-FFF2-40B4-BE49-F238E27FC236}">
                <a16:creationId xmlns:a16="http://schemas.microsoft.com/office/drawing/2014/main" id="{05EC549B-39A5-C208-AF58-DA3CBFB5AA76}"/>
              </a:ext>
            </a:extLst>
          </p:cNvPr>
          <p:cNvSpPr txBox="1">
            <a:spLocks/>
          </p:cNvSpPr>
          <p:nvPr/>
        </p:nvSpPr>
        <p:spPr>
          <a:xfrm>
            <a:off x="152840" y="1469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ID"/>
              <a:t>PENJELASAN KODE</a:t>
            </a:r>
            <a:endParaRPr lang="en-ID" dirty="0"/>
          </a:p>
        </p:txBody>
      </p:sp>
      <p:sp>
        <p:nvSpPr>
          <p:cNvPr id="8" name="Google Shape;277;p22">
            <a:extLst>
              <a:ext uri="{FF2B5EF4-FFF2-40B4-BE49-F238E27FC236}">
                <a16:creationId xmlns:a16="http://schemas.microsoft.com/office/drawing/2014/main" id="{D1FAFB5E-7712-84DC-8190-A11E4A6EA679}"/>
              </a:ext>
            </a:extLst>
          </p:cNvPr>
          <p:cNvSpPr/>
          <p:nvPr/>
        </p:nvSpPr>
        <p:spPr>
          <a:xfrm>
            <a:off x="362078" y="835908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Output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875B5-0F25-E838-34FF-0CDFD225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8" y="1272314"/>
            <a:ext cx="5142011" cy="202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D3F64-48DE-1CC2-10DC-E3C92278456A}"/>
              </a:ext>
            </a:extLst>
          </p:cNvPr>
          <p:cNvSpPr txBox="1"/>
          <p:nvPr/>
        </p:nvSpPr>
        <p:spPr>
          <a:xfrm>
            <a:off x="1612096" y="3430260"/>
            <a:ext cx="6142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Program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telah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dijalankan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mengeluarkan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sebuah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hasil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. Masing-masing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fungsi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telah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dijalankan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Output yang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keluar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berupa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nilai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rank,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banyak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bases, dan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vektor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setiap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bases.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9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DEFINITION</a:t>
            </a:r>
            <a:endParaRPr dirty="0"/>
          </a:p>
        </p:txBody>
      </p:sp>
      <p:sp>
        <p:nvSpPr>
          <p:cNvPr id="3" name="Google Shape;277;p22">
            <a:extLst>
              <a:ext uri="{FF2B5EF4-FFF2-40B4-BE49-F238E27FC236}">
                <a16:creationId xmlns:a16="http://schemas.microsoft.com/office/drawing/2014/main" id="{33E4F25D-B5F8-39E2-248B-D92C20CAB22D}"/>
              </a:ext>
            </a:extLst>
          </p:cNvPr>
          <p:cNvSpPr/>
          <p:nvPr/>
        </p:nvSpPr>
        <p:spPr>
          <a:xfrm>
            <a:off x="975536" y="1112860"/>
            <a:ext cx="6438186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Matriks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adalah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susunan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angka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atau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objek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matematika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lainnya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yang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disusun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dalam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bentuk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baris dan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kolom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sehingga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membentuk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suatu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persegi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C4F1FF-4AFC-E898-A05D-C793E20846D4}"/>
                  </a:ext>
                </a:extLst>
              </p:cNvPr>
              <p:cNvSpPr txBox="1"/>
              <p:nvPr/>
            </p:nvSpPr>
            <p:spPr>
              <a:xfrm>
                <a:off x="1593038" y="2604409"/>
                <a:ext cx="1560555" cy="611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C4F1FF-4AFC-E898-A05D-C793E2084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38" y="2604409"/>
                <a:ext cx="1560555" cy="611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B093AF-EDC4-E854-4CFF-81034C92B17F}"/>
                  </a:ext>
                </a:extLst>
              </p:cNvPr>
              <p:cNvSpPr txBox="1"/>
              <p:nvPr/>
            </p:nvSpPr>
            <p:spPr>
              <a:xfrm>
                <a:off x="3679042" y="2490318"/>
                <a:ext cx="1567801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b="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B093AF-EDC4-E854-4CFF-81034C92B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42" y="2490318"/>
                <a:ext cx="1567801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77;p22">
            <a:extLst>
              <a:ext uri="{FF2B5EF4-FFF2-40B4-BE49-F238E27FC236}">
                <a16:creationId xmlns:a16="http://schemas.microsoft.com/office/drawing/2014/main" id="{1E1D6AF0-46D6-1BED-84D0-DB734C04A0E7}"/>
              </a:ext>
            </a:extLst>
          </p:cNvPr>
          <p:cNvSpPr/>
          <p:nvPr/>
        </p:nvSpPr>
        <p:spPr>
          <a:xfrm>
            <a:off x="1392916" y="1779851"/>
            <a:ext cx="1535436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Contoh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matriks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267A42-41FE-E2B2-97BD-6DDB915B3EB6}"/>
                  </a:ext>
                </a:extLst>
              </p:cNvPr>
              <p:cNvSpPr txBox="1"/>
              <p:nvPr/>
            </p:nvSpPr>
            <p:spPr>
              <a:xfrm>
                <a:off x="5497835" y="2503927"/>
                <a:ext cx="2485021" cy="9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b="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267A42-41FE-E2B2-97BD-6DDB915B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835" y="2503927"/>
                <a:ext cx="2485021" cy="906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</a:t>
            </a:r>
            <a:endParaRPr dirty="0"/>
          </a:p>
        </p:txBody>
      </p:sp>
      <p:sp>
        <p:nvSpPr>
          <p:cNvPr id="2" name="Google Shape;277;p22">
            <a:extLst>
              <a:ext uri="{FF2B5EF4-FFF2-40B4-BE49-F238E27FC236}">
                <a16:creationId xmlns:a16="http://schemas.microsoft.com/office/drawing/2014/main" id="{72D2A5DE-D18C-7909-BDD7-BAC45DA244A9}"/>
              </a:ext>
            </a:extLst>
          </p:cNvPr>
          <p:cNvSpPr/>
          <p:nvPr/>
        </p:nvSpPr>
        <p:spPr>
          <a:xfrm>
            <a:off x="975536" y="1112860"/>
            <a:ext cx="6438186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Definisi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rank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suatu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matriks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adalah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bilangan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yang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menunjukkan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banyaknya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maksimum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kolom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atau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baris yang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saling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independen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12A72C-8730-9E56-42A1-C083D1AA00B3}"/>
                  </a:ext>
                </a:extLst>
              </p:cNvPr>
              <p:cNvSpPr txBox="1"/>
              <p:nvPr/>
            </p:nvSpPr>
            <p:spPr>
              <a:xfrm>
                <a:off x="1593038" y="2604409"/>
                <a:ext cx="1539717" cy="605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>
                  <a:solidFill>
                    <a:srgbClr val="DFDEB9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12A72C-8730-9E56-42A1-C083D1AA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38" y="2604409"/>
                <a:ext cx="1539717" cy="60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4F137-A638-36ED-E7FA-1D3AFD86E06C}"/>
                  </a:ext>
                </a:extLst>
              </p:cNvPr>
              <p:cNvSpPr txBox="1"/>
              <p:nvPr/>
            </p:nvSpPr>
            <p:spPr>
              <a:xfrm>
                <a:off x="3679042" y="2490318"/>
                <a:ext cx="1567801" cy="906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b="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4F137-A638-36ED-E7FA-1D3AFD8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42" y="2490318"/>
                <a:ext cx="1567801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DF42A-C49F-0662-02F2-A1847365A0B2}"/>
                  </a:ext>
                </a:extLst>
              </p:cNvPr>
              <p:cNvSpPr txBox="1"/>
              <p:nvPr/>
            </p:nvSpPr>
            <p:spPr>
              <a:xfrm>
                <a:off x="5497835" y="2503927"/>
                <a:ext cx="2485021" cy="9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b="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DF42A-C49F-0662-02F2-A1847365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835" y="2503927"/>
                <a:ext cx="2485021" cy="906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B890A1D-3A94-427E-5CA6-D46FF08938B4}"/>
              </a:ext>
            </a:extLst>
          </p:cNvPr>
          <p:cNvSpPr txBox="1"/>
          <p:nvPr/>
        </p:nvSpPr>
        <p:spPr>
          <a:xfrm>
            <a:off x="1929123" y="339652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Rank = 2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0D4B2-6A10-2CAD-C4F4-D2D25D84C5F1}"/>
              </a:ext>
            </a:extLst>
          </p:cNvPr>
          <p:cNvSpPr txBox="1"/>
          <p:nvPr/>
        </p:nvSpPr>
        <p:spPr>
          <a:xfrm>
            <a:off x="3958345" y="3550416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Rank = 1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10AD1-86BF-9852-6A57-408449FA0A18}"/>
              </a:ext>
            </a:extLst>
          </p:cNvPr>
          <p:cNvSpPr txBox="1"/>
          <p:nvPr/>
        </p:nvSpPr>
        <p:spPr>
          <a:xfrm>
            <a:off x="6304628" y="3550415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Rank = 3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MENCARI RANK</a:t>
            </a:r>
            <a:endParaRPr dirty="0"/>
          </a:p>
        </p:txBody>
      </p:sp>
      <p:sp>
        <p:nvSpPr>
          <p:cNvPr id="2" name="Google Shape;277;p22">
            <a:extLst>
              <a:ext uri="{FF2B5EF4-FFF2-40B4-BE49-F238E27FC236}">
                <a16:creationId xmlns:a16="http://schemas.microsoft.com/office/drawing/2014/main" id="{72D2A5DE-D18C-7909-BDD7-BAC45DA244A9}"/>
              </a:ext>
            </a:extLst>
          </p:cNvPr>
          <p:cNvSpPr/>
          <p:nvPr/>
        </p:nvSpPr>
        <p:spPr>
          <a:xfrm>
            <a:off x="975536" y="1112860"/>
            <a:ext cx="6438186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ow Reduction (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Reduksi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Baris)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7CAFC-A65F-18C8-E2B5-3AB23449F9FF}"/>
                  </a:ext>
                </a:extLst>
              </p:cNvPr>
              <p:cNvSpPr txBox="1"/>
              <p:nvPr/>
            </p:nvSpPr>
            <p:spPr>
              <a:xfrm>
                <a:off x="482771" y="2821766"/>
                <a:ext cx="8178457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1800" i="1" smtClean="0">
                              <a:solidFill>
                                <a:srgbClr val="DFDEB9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en-ID" sz="1800" i="1">
                              <a:solidFill>
                                <a:srgbClr val="DFDEB9"/>
                              </a:solidFill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groupChr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solidFill>
                                        <a:srgbClr val="DFDEB9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DFDEB9"/>
                                      </a:solidFill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DFDEB9"/>
                                      </a:solidFill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solidFill>
                                        <a:srgbClr val="DFDEB9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DFDEB9"/>
                                      </a:solidFill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DFDEB9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solidFill>
                                        <a:srgbClr val="DFDEB9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solidFill>
                                        <a:srgbClr val="DFDEB9"/>
                                      </a:solidFill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DFDEB9"/>
                                      </a:solidFill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ID" sz="1800" i="1">
                              <a:solidFill>
                                <a:srgbClr val="DFDEB9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>
                              <a:solidFill>
                                <a:srgbClr val="DFDEB9"/>
                              </a:solidFill>
                            </a:rPr>
                          </m:ctrlPr>
                        </m:groupChrPr>
                        <m:e>
                          <m:r>
                            <a:rPr lang="en-GB" sz="1800" i="1">
                              <a:solidFill>
                                <a:srgbClr val="DFDEB9"/>
                              </a:solidFill>
                            </a:rPr>
                            <m:t>−3</m:t>
                          </m:r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rgbClr val="DFDEB9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rgbClr val="DFDEB9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>
                              <a:solidFill>
                                <a:srgbClr val="DFDEB9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>
                              <a:solidFill>
                                <a:srgbClr val="DFDEB9"/>
                              </a:solidFill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rgbClr val="DFDEB9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>
                              <a:solidFill>
                                <a:srgbClr val="DFDEB9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>
                                  <a:solidFill>
                                    <a:srgbClr val="DFDEB9"/>
                                  </a:solidFill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>
                              <a:solidFill>
                                <a:srgbClr val="DFDEB9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>
                                  <a:solidFill>
                                    <a:srgbClr val="DFDEB9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solidFill>
                                      <a:srgbClr val="DFDEB9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>
                  <a:solidFill>
                    <a:srgbClr val="DFDEB9"/>
                  </a:solidFill>
                  <a:latin typeface="Asap" panose="020B060402020202020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07CAFC-A65F-18C8-E2B5-3AB23449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1" y="2821766"/>
                <a:ext cx="8178457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2B1BE9-9B4E-9112-81BA-9660C83FD3C4}"/>
                  </a:ext>
                </a:extLst>
              </p:cNvPr>
              <p:cNvSpPr txBox="1"/>
              <p:nvPr/>
            </p:nvSpPr>
            <p:spPr>
              <a:xfrm>
                <a:off x="2852071" y="1574537"/>
                <a:ext cx="2485021" cy="9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srgbClr val="DFDEB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000" i="1" smtClean="0">
                              <a:solidFill>
                                <a:srgbClr val="DFDEB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000" b="0" i="1" smtClean="0">
                                  <a:solidFill>
                                    <a:srgbClr val="DFDE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solidFill>
                                      <a:srgbClr val="DFDEB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2B1BE9-9B4E-9112-81BA-9660C83F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71" y="1574537"/>
                <a:ext cx="2485021" cy="906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0F5AA0-9788-E260-0841-BB015F7F13F2}"/>
              </a:ext>
            </a:extLst>
          </p:cNvPr>
          <p:cNvSpPr txBox="1"/>
          <p:nvPr/>
        </p:nvSpPr>
        <p:spPr>
          <a:xfrm>
            <a:off x="3128336" y="3987754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Rank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dari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matriks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A </a:t>
            </a:r>
            <a:r>
              <a:rPr lang="en-GB" dirty="0" err="1">
                <a:solidFill>
                  <a:srgbClr val="DFDEB9"/>
                </a:solidFill>
                <a:latin typeface="Asap" panose="020B0604020202020204" charset="0"/>
              </a:rPr>
              <a:t>adalah</a:t>
            </a:r>
            <a:r>
              <a:rPr lang="en-GB" dirty="0">
                <a:solidFill>
                  <a:srgbClr val="DFDEB9"/>
                </a:solidFill>
                <a:latin typeface="Asap" panose="020B0604020202020204" charset="0"/>
              </a:rPr>
              <a:t> 2</a:t>
            </a:r>
            <a:endParaRPr lang="en-ID" dirty="0">
              <a:solidFill>
                <a:srgbClr val="DFDEB9"/>
              </a:solidFill>
              <a:latin typeface="Asa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BASES</a:t>
            </a:r>
            <a:endParaRPr dirty="0"/>
          </a:p>
        </p:txBody>
      </p:sp>
      <p:sp>
        <p:nvSpPr>
          <p:cNvPr id="6" name="Google Shape;277;p22">
            <a:extLst>
              <a:ext uri="{FF2B5EF4-FFF2-40B4-BE49-F238E27FC236}">
                <a16:creationId xmlns:a16="http://schemas.microsoft.com/office/drawing/2014/main" id="{3A273C62-4AA6-FFF1-5F27-54D035A53F10}"/>
              </a:ext>
            </a:extLst>
          </p:cNvPr>
          <p:cNvSpPr/>
          <p:nvPr/>
        </p:nvSpPr>
        <p:spPr>
          <a:xfrm>
            <a:off x="975536" y="1112860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Bases</a:t>
            </a:r>
            <a:r>
              <a:rPr lang="en-ID" sz="1200" i="1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(basis)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adalah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suatu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ukuran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tertentu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yang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menyatakan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komponen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dari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sebuah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ID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vektor</a:t>
            </a:r>
            <a:r>
              <a:rPr lang="en-ID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C3B3-25EB-5F2E-5F6F-14A1AB3235BE}"/>
                  </a:ext>
                </a:extLst>
              </p:cNvPr>
              <p:cNvSpPr txBox="1"/>
              <p:nvPr/>
            </p:nvSpPr>
            <p:spPr>
              <a:xfrm>
                <a:off x="3276129" y="2383064"/>
                <a:ext cx="2108591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ID" sz="1800" kern="1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C3B3-25EB-5F2E-5F6F-14A1AB32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129" y="2383064"/>
                <a:ext cx="2108591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274AD-0773-E3AF-A8C2-C911A1A823B0}"/>
              </a:ext>
            </a:extLst>
          </p:cNvPr>
          <p:cNvSpPr txBox="1"/>
          <p:nvPr/>
        </p:nvSpPr>
        <p:spPr>
          <a:xfrm>
            <a:off x="914976" y="3501483"/>
            <a:ext cx="670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Himpunan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vektor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A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dikatakan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menghasilkan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3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kolom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.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Maka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akan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diketahui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basis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tersebut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ada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3.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MENCARI BASES</a:t>
            </a:r>
            <a:endParaRPr dirty="0"/>
          </a:p>
        </p:txBody>
      </p:sp>
      <p:sp>
        <p:nvSpPr>
          <p:cNvPr id="6" name="Google Shape;277;p22">
            <a:extLst>
              <a:ext uri="{FF2B5EF4-FFF2-40B4-BE49-F238E27FC236}">
                <a16:creationId xmlns:a16="http://schemas.microsoft.com/office/drawing/2014/main" id="{3A273C62-4AA6-FFF1-5F27-54D035A53F10}"/>
              </a:ext>
            </a:extLst>
          </p:cNvPr>
          <p:cNvSpPr/>
          <p:nvPr/>
        </p:nvSpPr>
        <p:spPr>
          <a:xfrm>
            <a:off x="975536" y="1112860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Row Reduction (</a:t>
            </a:r>
            <a:r>
              <a:rPr lang="en-GB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Reduksi</a:t>
            </a: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Baris)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A13EA-D9A4-23B6-A8BB-A804EA7D2C41}"/>
                  </a:ext>
                </a:extLst>
              </p:cNvPr>
              <p:cNvSpPr txBox="1"/>
              <p:nvPr/>
            </p:nvSpPr>
            <p:spPr>
              <a:xfrm>
                <a:off x="2924628" y="1760895"/>
                <a:ext cx="211513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A13EA-D9A4-23B6-A8BB-A804EA7D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28" y="1760895"/>
                <a:ext cx="2115130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MENCARI BASES</a:t>
            </a:r>
            <a:endParaRPr dirty="0"/>
          </a:p>
        </p:txBody>
      </p:sp>
      <p:sp>
        <p:nvSpPr>
          <p:cNvPr id="6" name="Google Shape;277;p22">
            <a:extLst>
              <a:ext uri="{FF2B5EF4-FFF2-40B4-BE49-F238E27FC236}">
                <a16:creationId xmlns:a16="http://schemas.microsoft.com/office/drawing/2014/main" id="{3A273C62-4AA6-FFF1-5F27-54D035A53F10}"/>
              </a:ext>
            </a:extLst>
          </p:cNvPr>
          <p:cNvSpPr/>
          <p:nvPr/>
        </p:nvSpPr>
        <p:spPr>
          <a:xfrm>
            <a:off x="975536" y="1112860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Row Reduction (</a:t>
            </a:r>
            <a:r>
              <a:rPr lang="en-GB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Reduksi</a:t>
            </a: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Baris)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908D9-6E07-6713-C3CD-E57F01B5FE8A}"/>
                  </a:ext>
                </a:extLst>
              </p:cNvPr>
              <p:cNvSpPr txBox="1"/>
              <p:nvPr/>
            </p:nvSpPr>
            <p:spPr>
              <a:xfrm>
                <a:off x="0" y="1578674"/>
                <a:ext cx="8334205" cy="3029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0215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1800" i="1" kern="100" smtClean="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450215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f>
                            <m:f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450215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endParaRPr lang="en-ID" dirty="0">
                  <a:solidFill>
                    <a:srgbClr val="DFDEB9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C908D9-6E07-6713-C3CD-E57F01B5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78674"/>
                <a:ext cx="8334205" cy="302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54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MENCARI BASES</a:t>
            </a:r>
            <a:endParaRPr dirty="0"/>
          </a:p>
        </p:txBody>
      </p:sp>
      <p:sp>
        <p:nvSpPr>
          <p:cNvPr id="6" name="Google Shape;277;p22">
            <a:extLst>
              <a:ext uri="{FF2B5EF4-FFF2-40B4-BE49-F238E27FC236}">
                <a16:creationId xmlns:a16="http://schemas.microsoft.com/office/drawing/2014/main" id="{3A273C62-4AA6-FFF1-5F27-54D035A53F10}"/>
              </a:ext>
            </a:extLst>
          </p:cNvPr>
          <p:cNvSpPr/>
          <p:nvPr/>
        </p:nvSpPr>
        <p:spPr>
          <a:xfrm>
            <a:off x="975536" y="1112860"/>
            <a:ext cx="6709778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3715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Row Reduction (</a:t>
            </a:r>
            <a:r>
              <a:rPr lang="en-GB" sz="1200" dirty="0" err="1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Reduksi</a:t>
            </a:r>
            <a:r>
              <a:rPr lang="en-GB" sz="1200" dirty="0">
                <a:solidFill>
                  <a:srgbClr val="DFDEB9"/>
                </a:solidFill>
                <a:latin typeface="Asap"/>
                <a:ea typeface="Asap"/>
                <a:cs typeface="Asap"/>
                <a:sym typeface="Asap"/>
              </a:rPr>
              <a:t> Baris)</a:t>
            </a:r>
            <a:endParaRPr lang="en-ID" sz="1200" dirty="0">
              <a:solidFill>
                <a:srgbClr val="DFDEB9"/>
              </a:solidFill>
              <a:latin typeface="Asap"/>
              <a:ea typeface="Asap"/>
              <a:cs typeface="Asap"/>
              <a:sym typeface="Asap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A13EA-D9A4-23B6-A8BB-A804EA7D2C41}"/>
                  </a:ext>
                </a:extLst>
              </p:cNvPr>
              <p:cNvSpPr txBox="1"/>
              <p:nvPr/>
            </p:nvSpPr>
            <p:spPr>
              <a:xfrm>
                <a:off x="2924628" y="1760895"/>
                <a:ext cx="211513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 kern="100">
                                    <a:solidFill>
                                      <a:srgbClr val="DFDEB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5A13EA-D9A4-23B6-A8BB-A804EA7D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28" y="1760895"/>
                <a:ext cx="2115130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BEF69B-0D4D-F9CC-06BF-0C7CEAD7A7B8}"/>
                  </a:ext>
                </a:extLst>
              </p:cNvPr>
              <p:cNvSpPr txBox="1"/>
              <p:nvPr/>
            </p:nvSpPr>
            <p:spPr>
              <a:xfrm>
                <a:off x="2532743" y="2960914"/>
                <a:ext cx="30927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𝑏𝑎𝑠𝑒𝑠</m:t>
                      </m:r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1800" i="1" kern="100" smtClean="0">
                          <a:solidFill>
                            <a:srgbClr val="DFDEB9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ID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800" i="1" kern="100">
                              <a:solidFill>
                                <a:srgbClr val="DFDEB9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D" sz="1800" i="1" kern="100">
                                  <a:solidFill>
                                    <a:srgbClr val="DFDEB9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 kern="100">
                                      <a:solidFill>
                                        <a:srgbClr val="DFDEB9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800" i="1" kern="100">
                                        <a:solidFill>
                                          <a:srgbClr val="DFDEB9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ID" sz="1800" kern="100" dirty="0">
                  <a:solidFill>
                    <a:srgbClr val="DFDEB9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BEF69B-0D4D-F9CC-06BF-0C7CEAD7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43" y="2960914"/>
                <a:ext cx="3092770" cy="82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38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A444E-81D8-C7B5-27CF-64D51045786B}"/>
              </a:ext>
            </a:extLst>
          </p:cNvPr>
          <p:cNvSpPr txBox="1"/>
          <p:nvPr/>
        </p:nvSpPr>
        <p:spPr>
          <a:xfrm>
            <a:off x="1473200" y="1393371"/>
            <a:ext cx="6446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Dapat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disimpulkan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. Cara yang paling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efektif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untuk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mencari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nilai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bases dan rank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adalah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dengan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cara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penyederhanaan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matriks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yang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biasa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disebut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juga 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dengan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row reduction (</a:t>
            </a:r>
            <a:r>
              <a:rPr lang="en-ID" dirty="0" err="1">
                <a:solidFill>
                  <a:srgbClr val="DFDEB9"/>
                </a:solidFill>
                <a:latin typeface="Asap" panose="020B0604020202020204" charset="0"/>
              </a:rPr>
              <a:t>reduksi</a:t>
            </a:r>
            <a:r>
              <a:rPr lang="en-ID" dirty="0">
                <a:solidFill>
                  <a:srgbClr val="DFDEB9"/>
                </a:solidFill>
                <a:latin typeface="Asap" panose="020B0604020202020204" charset="0"/>
              </a:rPr>
              <a:t> baris).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Mix MK Plan Infographics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533</Words>
  <Application>Microsoft Office PowerPoint</Application>
  <PresentationFormat>On-screen Show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Syne</vt:lpstr>
      <vt:lpstr>Raleway</vt:lpstr>
      <vt:lpstr>Arial</vt:lpstr>
      <vt:lpstr>Calibri</vt:lpstr>
      <vt:lpstr>Cambria Math</vt:lpstr>
      <vt:lpstr>Nunito Light</vt:lpstr>
      <vt:lpstr>Consolas</vt:lpstr>
      <vt:lpstr>Asap</vt:lpstr>
      <vt:lpstr>Marketing Mix MK Plan Infographics by Slidesgo</vt:lpstr>
      <vt:lpstr>BASES AND RANK OF A MATRIX</vt:lpstr>
      <vt:lpstr>MATRIX DEFINITION</vt:lpstr>
      <vt:lpstr>RANK</vt:lpstr>
      <vt:lpstr>CARA MENCARI RANK</vt:lpstr>
      <vt:lpstr>BASES</vt:lpstr>
      <vt:lpstr>CARA MENCARI BASES</vt:lpstr>
      <vt:lpstr>CARA MENCARI BASES</vt:lpstr>
      <vt:lpstr>CARA MENCARI BASES</vt:lpstr>
      <vt:lpstr>KESIMPULAN</vt:lpstr>
      <vt:lpstr>KODE PROGRAM</vt:lpstr>
      <vt:lpstr>KODE PROGRAM</vt:lpstr>
      <vt:lpstr>KODE PROGRAM</vt:lpstr>
      <vt:lpstr>TAMPILAN PROGRAM</vt:lpstr>
      <vt:lpstr>PENJELASAN KODE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AND RANK OF A MATRIX</dc:title>
  <dc:creator>Cirno</dc:creator>
  <cp:lastModifiedBy>Cirno</cp:lastModifiedBy>
  <cp:revision>3</cp:revision>
  <dcterms:modified xsi:type="dcterms:W3CDTF">2023-12-17T15:51:50Z</dcterms:modified>
</cp:coreProperties>
</file>