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7" r:id="rId6"/>
    <p:sldId id="288" r:id="rId7"/>
    <p:sldId id="289" r:id="rId8"/>
    <p:sldId id="302" r:id="rId9"/>
    <p:sldId id="293" r:id="rId10"/>
    <p:sldId id="304" r:id="rId11"/>
    <p:sldId id="30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F5779"/>
    <a:srgbClr val="59C5EC"/>
    <a:srgbClr val="E8EFF3"/>
    <a:srgbClr val="5A82A0"/>
    <a:srgbClr val="7B6984"/>
    <a:srgbClr val="6D3B4F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50" autoAdjust="0"/>
    <p:restoredTop sz="94422" autoAdjust="0"/>
  </p:normalViewPr>
  <p:slideViewPr>
    <p:cSldViewPr snapToGrid="0" showGuides="1">
      <p:cViewPr varScale="1">
        <p:scale>
          <a:sx n="72" d="100"/>
          <a:sy n="72" d="100"/>
        </p:scale>
        <p:origin x="12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1E0C90-1D4B-4894-A52F-6A61A8782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6E43D-3065-44B8-88CF-754AF46FCB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6A32-BF80-4EEB-9349-9686B10A492B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C3A23-7175-4E59-B38B-B4E81F5213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400A4-4A42-4A50-BC86-D7DA38EF2A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42A9F-EB4A-4976-901B-F47991B5E1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07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A9E41-F7BA-42D1-923E-C3B58F2FDEC1}" type="datetimeFigureOut">
              <a:rPr lang="en-US" noProof="0" smtClean="0"/>
              <a:t>12/5/2020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C6CC0-914F-4A6F-B8FE-1137B7ABBBE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645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9E66CD-99CC-45B1-A15D-3626A61608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F15D4B3-A0CD-4C14-BB5E-CB9859BD8A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4480" y="1746127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28730"/>
            <a:ext cx="11274552" cy="1772070"/>
          </a:xfrm>
          <a:solidFill>
            <a:schemeClr val="accent1">
              <a:alpha val="30000"/>
            </a:schemeClr>
          </a:solidFill>
        </p:spPr>
        <p:txBody>
          <a:bodyPr tIns="252000" rIns="90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036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1479DD-CE43-4425-B485-C8F1C75475A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597939"/>
            <a:ext cx="10515600" cy="3874709"/>
          </a:xfrm>
        </p:spPr>
        <p:txBody>
          <a:bodyPr>
            <a:normAutofit/>
          </a:bodyPr>
          <a:lstStyle>
            <a:lvl1pPr marL="2286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12/5/2020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012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12/5/2020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495790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14D5FA-EBD7-472E-9864-D76743BAB4DF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36613" y="2055043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A129CFA-D87C-494E-9E6D-E317C4D157EB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495086" y="2055043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988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6096000" y="1838558"/>
            <a:ext cx="5653088" cy="3761895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12/5/2020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0" y="1838558"/>
            <a:ext cx="6096000" cy="376189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E84782-CEED-4A74-8650-9CC907EA720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166173"/>
            <a:ext cx="4817357" cy="338901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noProof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4442761-B05F-4E61-83C8-DA8019B0932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614467"/>
            <a:ext cx="4817357" cy="2667396"/>
          </a:xfrm>
        </p:spPr>
        <p:txBody>
          <a:bodyPr>
            <a:normAutofit/>
          </a:bodyPr>
          <a:lstStyle>
            <a:lvl1pPr marL="2286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1pPr>
            <a:lvl2pPr marL="6858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75CE59E-BBF8-4A23-A2D4-859D2A375B8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95790" y="2166173"/>
            <a:ext cx="4859598" cy="33890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lang="en-US" sz="2200" b="1">
                <a:latin typeface="+mj-lt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E8F94DDD-6A48-4E09-A419-FAF3E395AB5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95790" y="2614467"/>
            <a:ext cx="4859598" cy="2667396"/>
          </a:xfrm>
        </p:spPr>
        <p:txBody>
          <a:bodyPr>
            <a:normAutofit/>
          </a:bodyPr>
          <a:lstStyle>
            <a:lvl1pPr marL="228600" indent="-2286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1pPr>
            <a:lvl2pPr marL="685800" indent="-2286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32081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78B1225C-A326-43F6-99D9-A073D5261568}" type="datetime1">
              <a:rPr lang="en-US" noProof="0" smtClean="0"/>
              <a:t>12/5/2020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0DF9619-89F0-4C89-BF3C-FB75431C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148" y="622349"/>
            <a:ext cx="7835705" cy="112461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0028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12/5/2020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811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95AFC1-BF2C-4C83-B474-7121F9C0BC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57199"/>
            <a:ext cx="5653088" cy="5403851"/>
          </a:xfr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0127" y="691751"/>
            <a:ext cx="4584212" cy="540001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12/5/2020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ECAA0F2-C20F-4289-BFB8-9BC2C65A8B9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326250"/>
            <a:ext cx="4574551" cy="4484150"/>
          </a:xfrm>
        </p:spPr>
        <p:txBody>
          <a:bodyPr vert="horz" lIns="36000" tIns="0" rIns="0" bIns="0" rtlCol="0">
            <a:normAutofit/>
          </a:bodyPr>
          <a:lstStyle>
            <a:lvl1pPr marL="0" indent="0">
              <a:buNone/>
              <a:defRPr lang="en-US" sz="1800">
                <a:solidFill>
                  <a:schemeClr val="tx2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5006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28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DA9C29-DD8E-4518-B4D3-44806885A5F9}" type="datetime1">
              <a:rPr lang="en-US" noProof="0" smtClean="0"/>
              <a:t>12/5/2020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FOOADDTER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46F9B8-64BA-45E5-845E-CA6696C2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975" y="742867"/>
            <a:ext cx="7402050" cy="566931"/>
          </a:xfrm>
        </p:spPr>
        <p:txBody>
          <a:bodyPr lIns="36000" tIns="0" rIns="0" bIns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704937D3-320F-475C-B607-8D8AE31FF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8724" y="2277980"/>
            <a:ext cx="11290364" cy="412282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8404903-B722-4F8B-94E9-F478DB3A75E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394975" y="1377834"/>
            <a:ext cx="7402050" cy="540000"/>
          </a:xfrm>
        </p:spPr>
        <p:txBody>
          <a:bodyPr vert="horz" lIns="36000" tIns="0" rIns="0" bIns="0" rtlCol="0">
            <a:normAutofit/>
          </a:bodyPr>
          <a:lstStyle>
            <a:lvl1pPr marL="0" indent="0" algn="ctr">
              <a:buNone/>
              <a:defRPr lang="en-US" sz="180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7728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C1590D-4639-4494-A37B-A15E7114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40C1F5F-4B50-4906-83E6-9A2F1CB1F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8161" y="2982416"/>
            <a:ext cx="1645920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72EC0A4-5E0C-44C7-B8BF-100C17934C9D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99426" y="1924687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09E18E3-2E11-4B74-AF2C-001F81DE3F24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611286" y="2982416"/>
            <a:ext cx="138988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D61E6447-2CC7-47A3-8681-4133CCCB54D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694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AD91B82-5EEF-4712-A699-B8302B6558D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14673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7FAEB2B-6A01-4C63-ACA3-03B6E2919E8A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55269" y="2982416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9680D39-3D54-40CF-ABCB-BA448F099B30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09170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E81CA5F1-31CE-4D4C-A27D-2B342ECD994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61249" y="360541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C3544C3-FDC7-4C8F-A615-9529597C549D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15161" y="2982416"/>
            <a:ext cx="2197045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7691DC2D-3064-4822-9D2D-80D59EA85EBB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69062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130FD286-B22E-4EEB-8B67-4CE7BF2FBA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921141" y="3605411"/>
            <a:ext cx="1280160" cy="896112"/>
          </a:xfrm>
          <a:ln>
            <a:solidFill>
              <a:schemeClr val="accent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EDCAE751-A04A-4A9B-8EE4-3E1B64E955F3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88266" y="4704396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1FD07BB-52C2-4F52-A969-6778D844E8D4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874713" y="5838788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E1D5C74-7DD8-44F1-8142-1961D0C932B3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55269" y="470439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A6D3509-A776-4654-B6B2-F528C9FE7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1951635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CA4A1CD-2E82-40FA-88EC-3D9F238493C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27665" y="1927715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76CA787-1443-453E-A0C1-A9391E1B64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88266" y="1931188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827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55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41B7CDEE-2644-4D36-95CB-1F92049E7F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Picture Placeholder 14">
            <a:extLst>
              <a:ext uri="{FF2B5EF4-FFF2-40B4-BE49-F238E27FC236}">
                <a16:creationId xmlns:a16="http://schemas.microsoft.com/office/drawing/2014/main" id="{4DF168AC-530C-4094-8F5F-FCF3FFDC1E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7903" y="4991383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373CC7F-8644-430C-90D9-B903ED9F61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2028825"/>
            <a:ext cx="4727575" cy="728663"/>
          </a:xfrm>
          <a:solidFill>
            <a:schemeClr val="accent1">
              <a:alpha val="60000"/>
            </a:schemeClr>
          </a:solidFill>
        </p:spPr>
        <p:txBody>
          <a:bodyPr lIns="39600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64B737A3-9F6C-4989-B51B-07BDDD38F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88" y="2754601"/>
            <a:ext cx="4726800" cy="1861200"/>
          </a:xfrm>
          <a:solidFill>
            <a:schemeClr val="bg1">
              <a:alpha val="50000"/>
            </a:schemeClr>
          </a:solidFill>
        </p:spPr>
        <p:txBody>
          <a:bodyPr lIns="396000" tIns="0" rIns="0" bIns="0">
            <a:noAutofit/>
          </a:bodyPr>
          <a:lstStyle>
            <a:lvl1pPr>
              <a:lnSpc>
                <a:spcPct val="85000"/>
              </a:lnSpc>
              <a:defRPr sz="55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530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55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60" y="3521159"/>
            <a:ext cx="2642616" cy="1041316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1460" y="4669674"/>
            <a:ext cx="2642616" cy="10413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78B1225C-A326-43F6-99D9-A073D5261568}" type="datetime1">
              <a:rPr lang="en-US" noProof="0" smtClean="0"/>
              <a:t>12/5/2020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871830" y="4669674"/>
            <a:ext cx="6275470" cy="10413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8724" y="457200"/>
            <a:ext cx="11274552" cy="2971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3175" y="838066"/>
            <a:ext cx="786384" cy="521208"/>
          </a:xfrm>
          <a:ln>
            <a:solidFill>
              <a:schemeClr val="accent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364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27" y="1436915"/>
            <a:ext cx="4584212" cy="1001338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0127" y="2545450"/>
            <a:ext cx="4584212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12/5/2020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0128" y="3300065"/>
            <a:ext cx="4584212" cy="1745768"/>
          </a:xfrm>
        </p:spPr>
        <p:txBody>
          <a:bodyPr lIns="3600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4897" y="805589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9611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6213" y="2264012"/>
            <a:ext cx="4584212" cy="540000"/>
          </a:xfrm>
        </p:spPr>
        <p:txBody>
          <a:bodyPr lIns="36000" tIns="0" rIns="0" bIns="0"/>
          <a:lstStyle/>
          <a:p>
            <a:r>
              <a:rPr lang="en-US" noProof="0"/>
              <a:t>Click to edit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/>
          <a:lstStyle/>
          <a:p>
            <a:fld id="{23D0A551-48C9-48F6-BF4E-DE641842128B}" type="datetime1">
              <a:rPr lang="en-US" noProof="0" smtClean="0"/>
              <a:t>12/5/2020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CD3882F6-C786-40F3-902A-6D4D2E6ED7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4854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100B10F-F811-4557-88AB-52E9E7FE037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726213" y="2990573"/>
            <a:ext cx="4584212" cy="2467690"/>
          </a:xfrm>
        </p:spPr>
        <p:txBody>
          <a:bodyPr lIns="3600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928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D31C4-8140-4486-8E32-7EA32B162A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2950868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A551-48C9-48F6-BF4E-DE641842128B}" type="datetime1">
              <a:rPr lang="en-US" noProof="0" smtClean="0"/>
              <a:t>12/5/2020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01E1CE2-D1DE-4252-B61A-6630E4C2CA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2" y="3322311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86746" y="2950868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6746" y="3318403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6F4EC4F-5660-46EA-97AC-4F2DD125B4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6612" y="2284186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86746" y="2284186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97EA708-3A77-4F99-A2EA-0333462ED1F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36612" y="4654845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7207F0C-C876-4E0B-B625-1FDCC3DE6BB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6612" y="5026287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D53F1E4-6C15-48EA-8342-A2127473F13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486746" y="4654845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F3CFD351-584A-4587-BC54-F35254DC7E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6746" y="5022379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1303F657-7B5B-4B28-8EAA-386438351FB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6612" y="39881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F994D41E-0FC7-48BC-98E8-C6B199A7B04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486746" y="39881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1377833"/>
            <a:ext cx="9037320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8348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DE44FD2-4D01-4152-92DA-14AD1463CC94}"/>
              </a:ext>
            </a:extLst>
          </p:cNvPr>
          <p:cNvSpPr/>
          <p:nvPr userDrawn="1"/>
        </p:nvSpPr>
        <p:spPr>
          <a:xfrm>
            <a:off x="879144" y="2301657"/>
            <a:ext cx="5257799" cy="4374516"/>
          </a:xfrm>
          <a:prstGeom prst="rect">
            <a:avLst/>
          </a:prstGeom>
          <a:blipFill>
            <a:blip r:embed="rId2"/>
            <a:srcRect/>
            <a:stretch>
              <a:fillRect l="-2654" t="-2825" r="2654" b="-101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FFEB-7D66-4958-8CB8-D2B18C6A5A9B}" type="datetime1">
              <a:rPr lang="en-US" noProof="0" smtClean="0"/>
              <a:t>12/5/2020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86746" y="3718884"/>
            <a:ext cx="20895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6747" y="4086418"/>
            <a:ext cx="1783080" cy="12710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86746" y="3069135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1377833"/>
            <a:ext cx="9037320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B535E35-8075-4558-BA3A-C9DFB4FCA5B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1177" y="2461528"/>
            <a:ext cx="4555067" cy="25908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E1A0053-EF84-446F-850C-6AC8FF9CCEDF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098279" y="3718884"/>
            <a:ext cx="20895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534A936-14F3-4AEF-8CAD-03D91D568FE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98280" y="4086418"/>
            <a:ext cx="1783080" cy="12710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A88BEF2F-BB04-4330-BC4B-2912B69653B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98279" y="3069135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6567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7975232" y="2875541"/>
            <a:ext cx="3758184" cy="35478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12/5/2020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4F357-0C41-471E-A413-4D42ADE55B12}"/>
              </a:ext>
            </a:extLst>
          </p:cNvPr>
          <p:cNvSpPr/>
          <p:nvPr userDrawn="1"/>
        </p:nvSpPr>
        <p:spPr>
          <a:xfrm>
            <a:off x="458724" y="2852928"/>
            <a:ext cx="3758184" cy="35478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4216908" y="2395728"/>
            <a:ext cx="3758184" cy="446227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3C66F5D-DEC7-40DB-ACC1-70F67F4C9F4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086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8844A59-978B-47C0-B59A-F529FA41BF1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58230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09F31D3-FC19-4A61-A915-5F11C6F7EB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56757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AA97C78-ABC3-4559-8EFA-1F24C3A6E3F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56757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2A70C67-E4B2-45C8-BD5F-DF3679B00C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96270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594797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2E97E9F-0DAA-48F4-90F4-640195EAD7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94797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41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B3BF-9C89-4723-AE4C-8AC5E6572CE2}" type="datetime1">
              <a:rPr lang="en-US" noProof="0" smtClean="0"/>
              <a:t>12/5/2020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3A2111-9E77-40EF-86DB-0DCF4279EE04}"/>
              </a:ext>
            </a:extLst>
          </p:cNvPr>
          <p:cNvSpPr/>
          <p:nvPr userDrawn="1"/>
        </p:nvSpPr>
        <p:spPr>
          <a:xfrm>
            <a:off x="442913" y="2238229"/>
            <a:ext cx="11749087" cy="1538525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  <a:alpha val="20000"/>
                </a:schemeClr>
              </a:gs>
              <a:gs pos="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B9AC69A-F349-47A4-BC2D-27B0A75144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4713" y="2623018"/>
            <a:ext cx="2992278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AC4E2DC-6DA0-4F8B-846F-A0B6430B276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87794B2-6DF5-42E5-A435-F8FADACBCF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4433657"/>
            <a:ext cx="4893566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FC6F434-B720-414A-A92B-EFFC947E69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1650" y="2616710"/>
            <a:ext cx="2992278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DDDFEB1-7872-4940-890E-713981F69C4B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501650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F54982B-78F2-4014-A84C-F25539C6DC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01650" y="4433657"/>
            <a:ext cx="4853737" cy="1376965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253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909F8-4C72-41AE-A265-A2B21B72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C406D-18BA-41D1-9AE4-5455C4F8F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8778-B918-4CC2-ACB0-052809B79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65399" y="5810623"/>
            <a:ext cx="1080000" cy="234000"/>
          </a:xfrm>
          <a:prstGeom prst="rect">
            <a:avLst/>
          </a:prstGeom>
        </p:spPr>
        <p:txBody>
          <a:bodyPr vert="horz" lIns="91440" tIns="0" rIns="0" bIns="0" rtlCol="0" anchor="b" anchorCtr="0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3435D83B-8639-4535-9E2A-6F2776DA544B}" type="datetime1">
              <a:rPr lang="en-US" noProof="0" smtClean="0"/>
              <a:t>12/5/2020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98005-9236-461C-A055-9B9AB0DDF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0599" y="6057923"/>
            <a:ext cx="4114800" cy="234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050C-14A2-4A8D-A783-08B8265C7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1478" y="6057923"/>
            <a:ext cx="394063" cy="234000"/>
          </a:xfrm>
          <a:prstGeom prst="rect">
            <a:avLst/>
          </a:prstGeom>
        </p:spPr>
        <p:txBody>
          <a:bodyPr vert="horz" lIns="90000" tIns="0" rIns="0" bIns="0" rtlCol="0" anchor="t" anchorCtr="0"/>
          <a:lstStyle>
            <a:lvl1pPr algn="ct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33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69" r:id="rId6"/>
    <p:sldLayoutId id="2147483662" r:id="rId7"/>
    <p:sldLayoutId id="2147483667" r:id="rId8"/>
    <p:sldLayoutId id="2147483668" r:id="rId9"/>
    <p:sldLayoutId id="2147483696" r:id="rId10"/>
    <p:sldLayoutId id="2147483693" r:id="rId11"/>
    <p:sldLayoutId id="2147483692" r:id="rId12"/>
    <p:sldLayoutId id="2147483694" r:id="rId13"/>
    <p:sldLayoutId id="2147483686" r:id="rId14"/>
    <p:sldLayoutId id="2147483695" r:id="rId15"/>
    <p:sldLayoutId id="2147483690" r:id="rId16"/>
    <p:sldLayoutId id="214748368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7401" userDrawn="1">
          <p15:clr>
            <a:srgbClr val="F26B43"/>
          </p15:clr>
        </p15:guide>
        <p15:guide id="3" pos="279" userDrawn="1">
          <p15:clr>
            <a:srgbClr val="F26B43"/>
          </p15:clr>
        </p15:guide>
        <p15:guide id="4" pos="551" userDrawn="1">
          <p15:clr>
            <a:srgbClr val="F26B43"/>
          </p15:clr>
        </p15:guide>
        <p15:guide id="5" pos="7129" userDrawn="1">
          <p15:clr>
            <a:srgbClr val="F26B43"/>
          </p15:clr>
        </p15:guide>
        <p15:guide id="6" orient="horz" pos="4042" userDrawn="1">
          <p15:clr>
            <a:srgbClr val="F26B43"/>
          </p15:clr>
        </p15:guide>
        <p15:guide id="7" orient="horz" pos="37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by-thomas/DSRepo/tree/main/DS6306/Case%20Study2/Case_Study2_Code_files/figure-html" TargetMode="External"/><Relationship Id="rId2" Type="http://schemas.openxmlformats.org/officeDocument/2006/relationships/hyperlink" Target="https://github.com/feby-thomas/DSRepo/tree/main/DS6306/Case%20Study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YoO2WOJICO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4D80AC15-D399-47F7-BAA4-9653EC500F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122" b="3122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B2BC59-134D-4AFC-B52F-67591CAB8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3583" y="4960892"/>
            <a:ext cx="3022139" cy="1348720"/>
          </a:xfrm>
        </p:spPr>
        <p:txBody>
          <a:bodyPr>
            <a:normAutofit/>
          </a:bodyPr>
          <a:lstStyle/>
          <a:p>
            <a:r>
              <a:rPr lang="en-US" sz="2800" dirty="0"/>
              <a:t>Employee Attrition </a:t>
            </a:r>
            <a:br>
              <a:rPr lang="en-US" sz="2800" dirty="0"/>
            </a:br>
            <a:r>
              <a:rPr lang="en-US" sz="2800" dirty="0"/>
              <a:t>    - </a:t>
            </a:r>
            <a:r>
              <a:rPr lang="en-US" sz="1800" dirty="0"/>
              <a:t>Data Analysis  Report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7025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Audience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8E7941-FC6A-4F64-B725-5D23F0E4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1415249"/>
            <a:ext cx="5883289" cy="1180750"/>
          </a:xfrm>
        </p:spPr>
        <p:txBody>
          <a:bodyPr/>
          <a:lstStyle/>
          <a:p>
            <a:br>
              <a:rPr lang="en-US" sz="2800" dirty="0"/>
            </a:br>
            <a:r>
              <a:rPr lang="en-US" sz="3200" dirty="0"/>
              <a:t>Steven Williams- CEO</a:t>
            </a:r>
            <a:br>
              <a:rPr lang="en-US" sz="3200" dirty="0"/>
            </a:br>
            <a:r>
              <a:rPr lang="en-US" sz="3200" dirty="0"/>
              <a:t>Jamie Caulfield - CFO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F9B1E2-FF21-4CF2-8A70-1DF6A756DC60}"/>
              </a:ext>
            </a:extLst>
          </p:cNvPr>
          <p:cNvSpPr txBox="1"/>
          <p:nvPr/>
        </p:nvSpPr>
        <p:spPr>
          <a:xfrm>
            <a:off x="190806" y="4262002"/>
            <a:ext cx="7548464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Documentation</a:t>
            </a:r>
          </a:p>
          <a:p>
            <a:r>
              <a:rPr lang="en-US" sz="1400" dirty="0"/>
              <a:t>Link to </a:t>
            </a:r>
            <a:r>
              <a:rPr lang="en-US" sz="1400" dirty="0" err="1"/>
              <a:t>Github</a:t>
            </a:r>
            <a:r>
              <a:rPr lang="en-US" sz="1400" dirty="0"/>
              <a:t>:</a:t>
            </a:r>
          </a:p>
          <a:p>
            <a:r>
              <a:rPr lang="en-US" sz="1400" dirty="0">
                <a:hlinkClick r:id="rId2"/>
              </a:rPr>
              <a:t>https://github.com/feby-thomas/DSRepo/tree/main/DS6306/Case%20Study2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Link to </a:t>
            </a:r>
            <a:r>
              <a:rPr lang="en-US" sz="1400" dirty="0" err="1"/>
              <a:t>KnitFile</a:t>
            </a:r>
            <a:r>
              <a:rPr lang="en-US" sz="1400" dirty="0"/>
              <a:t> :</a:t>
            </a:r>
          </a:p>
          <a:p>
            <a:r>
              <a:rPr lang="en-US" sz="1400" dirty="0">
                <a:hlinkClick r:id="rId3"/>
              </a:rPr>
              <a:t>https://github.com/feby-thomas/DSRepo/tree/main/DS6306/Case%20Study2/Case_Study2_Code_files/figure-html</a:t>
            </a:r>
            <a:endParaRPr lang="en-US" sz="1400" dirty="0"/>
          </a:p>
          <a:p>
            <a:r>
              <a:rPr lang="en-US" sz="1400" dirty="0" err="1"/>
              <a:t>Youtube</a:t>
            </a:r>
            <a:r>
              <a:rPr lang="en-US" sz="1400" dirty="0"/>
              <a:t> Link: </a:t>
            </a:r>
            <a:r>
              <a:rPr lang="en-US" sz="1400" dirty="0">
                <a:hlinkClick r:id="rId4"/>
              </a:rPr>
              <a:t>https://youtu.be/YoO2WOJICOI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Prediction Attrition &amp; Salary</a:t>
            </a:r>
          </a:p>
          <a:p>
            <a:r>
              <a:rPr lang="en-US" sz="1400" dirty="0">
                <a:hlinkClick r:id="rId2"/>
              </a:rPr>
              <a:t>https://github.com/feby-thomas/DSRepo/tree/main/DS6306/Case%20Study2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67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Key Data Analysis Findings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934D63C-92FA-4138-85C7-E72E6CAC1076}"/>
              </a:ext>
            </a:extLst>
          </p:cNvPr>
          <p:cNvSpPr txBox="1">
            <a:spLocks/>
          </p:cNvSpPr>
          <p:nvPr/>
        </p:nvSpPr>
        <p:spPr>
          <a:xfrm>
            <a:off x="85192" y="2969703"/>
            <a:ext cx="6528672" cy="44841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39600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Employee Attrition - Exploratory Data 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Exploring correlations impacting Attritions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Attrition - Data Modeling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Attrition - Prediction Models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Salary – Data Prediction Models</a:t>
            </a:r>
          </a:p>
        </p:txBody>
      </p:sp>
    </p:spTree>
    <p:extLst>
      <p:ext uri="{BB962C8B-B14F-4D97-AF65-F5344CB8AC3E}">
        <p14:creationId xmlns:p14="http://schemas.microsoft.com/office/powerpoint/2010/main" val="333757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sz="2800" dirty="0"/>
              <a:t>Employee Attrition - Exploratory Data 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744F7-9439-4E22-9D6A-862608C09837}"/>
              </a:ext>
            </a:extLst>
          </p:cNvPr>
          <p:cNvSpPr txBox="1"/>
          <p:nvPr/>
        </p:nvSpPr>
        <p:spPr>
          <a:xfrm>
            <a:off x="8504808" y="1719183"/>
            <a:ext cx="3311545" cy="32008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Attrition is prominent in the initial years (&lt;5) if the employee continue in the same role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Attrition is visible at the early stage of the career(5 -10) year gap , or at the younger 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From the job level, its evident that the junior job level is high impact on the attrition.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Monthly income is low for the attrition employees, which also corroborates the assumption that attrition rate high among entry/ junior employees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766B3A-968D-4E39-A5F6-B9C600DFC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26" y="1500326"/>
            <a:ext cx="8022628" cy="509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2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sz="2800" dirty="0"/>
              <a:t>Employee Attrition - Exploratory Data 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744F7-9439-4E22-9D6A-862608C09837}"/>
              </a:ext>
            </a:extLst>
          </p:cNvPr>
          <p:cNvSpPr txBox="1"/>
          <p:nvPr/>
        </p:nvSpPr>
        <p:spPr>
          <a:xfrm>
            <a:off x="8179266" y="4710958"/>
            <a:ext cx="3918338" cy="1692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Percent salary hike is linked with attrition, Lower the hike % higher the attritions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Attrition % is lower, sharply reduces after initial 10 years at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Long periods  working under the same manger shows lower attrition percentages.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C6A62E-E24F-4CEE-8223-BD74D76E2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61" y="1589102"/>
            <a:ext cx="7954105" cy="488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9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8472" y="113047"/>
            <a:ext cx="7720478" cy="728663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Exploring data correlations with Attritions </a:t>
            </a:r>
          </a:p>
          <a:p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408AFB-5FE0-4C15-8B97-06EAA11F11E2}"/>
              </a:ext>
            </a:extLst>
          </p:cNvPr>
          <p:cNvSpPr txBox="1"/>
          <p:nvPr/>
        </p:nvSpPr>
        <p:spPr>
          <a:xfrm>
            <a:off x="7361632" y="5190618"/>
            <a:ext cx="4688541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Correlation plot depicts the correlation coefficients against all the other explanatory variables with target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Higher coefficients , +/- indicates the variables have some correlation w.r.t Attrition variable 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95344B-6757-44DC-9A9C-B87014AF4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7" y="1326483"/>
            <a:ext cx="5994185" cy="536520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4576F6-655F-49A6-B115-A0150BE05E84}"/>
              </a:ext>
            </a:extLst>
          </p:cNvPr>
          <p:cNvSpPr/>
          <p:nvPr/>
        </p:nvSpPr>
        <p:spPr>
          <a:xfrm flipH="1">
            <a:off x="1509204" y="1518080"/>
            <a:ext cx="115410" cy="4563123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4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8472" y="113047"/>
            <a:ext cx="7720478" cy="728663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Attrition - Data Modeling &amp; Prediction </a:t>
            </a:r>
          </a:p>
          <a:p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408AFB-5FE0-4C15-8B97-06EAA11F11E2}"/>
              </a:ext>
            </a:extLst>
          </p:cNvPr>
          <p:cNvSpPr txBox="1"/>
          <p:nvPr/>
        </p:nvSpPr>
        <p:spPr>
          <a:xfrm>
            <a:off x="338472" y="4734190"/>
            <a:ext cx="6923173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KNN Leave out modeling, with K= 6 is having highest accuracy , K= 12 which is having higher specificity numbers.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KNN- TT model with K= 12 is gives the Accuracy (0.81 ), Sensitivity (0.9437) and Specificity (0.2188)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Prediction for 300 data observation, Number of Attrition (Yes = 6), No =294 for KNN =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758A20-D027-4B3B-BF33-BE29ADC62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39" y="1172083"/>
            <a:ext cx="4457700" cy="33242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7B6321-7C4B-4345-9CF0-D2564BC95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950" y="1081087"/>
            <a:ext cx="3857625" cy="46958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1393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8472" y="113047"/>
            <a:ext cx="7720478" cy="728663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Salary – Data Prediction Models</a:t>
            </a:r>
          </a:p>
          <a:p>
            <a:r>
              <a:rPr lang="en-US" sz="2800" dirty="0"/>
              <a:t>  </a:t>
            </a:r>
          </a:p>
          <a:p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E150D7-4CBB-4E12-BDF9-55A6640D2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6" y="841710"/>
            <a:ext cx="5772202" cy="23527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3FA4E9-1C74-4F49-8B1E-752621147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06" y="3130740"/>
            <a:ext cx="5772202" cy="33245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E91B79-55DA-4D74-95BA-9AA229937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845" y="1026819"/>
            <a:ext cx="5028875" cy="876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B42794-3866-4DD8-8EFF-4DB3198D8DD0}"/>
              </a:ext>
            </a:extLst>
          </p:cNvPr>
          <p:cNvSpPr txBox="1"/>
          <p:nvPr/>
        </p:nvSpPr>
        <p:spPr>
          <a:xfrm>
            <a:off x="6519797" y="5345160"/>
            <a:ext cx="4980923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Adopted multiple liner regression model to predict the salary details of the 300 data points.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Residual stand error is around 0.07208 with 840 degrees of freedom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 value  &lt; 0.05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74D5BF-6F62-476D-8E6E-9735E829D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294" y="2018072"/>
            <a:ext cx="5017049" cy="325020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09052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3F5779"/>
      </a:dk1>
      <a:lt1>
        <a:sysClr val="window" lastClr="FFFFFF"/>
      </a:lt1>
      <a:dk2>
        <a:srgbClr val="96556D"/>
      </a:dk2>
      <a:lt2>
        <a:srgbClr val="3B99BB"/>
      </a:lt2>
      <a:accent1>
        <a:srgbClr val="96556D"/>
      </a:accent1>
      <a:accent2>
        <a:srgbClr val="FFFFFF"/>
      </a:accent2>
      <a:accent3>
        <a:srgbClr val="855939"/>
      </a:accent3>
      <a:accent4>
        <a:srgbClr val="3D8C74"/>
      </a:accent4>
      <a:accent5>
        <a:srgbClr val="999999"/>
      </a:accent5>
      <a:accent6>
        <a:srgbClr val="3B99BB"/>
      </a:accent6>
      <a:hlink>
        <a:srgbClr val="3F5779"/>
      </a:hlink>
      <a:folHlink>
        <a:srgbClr val="3F577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6D3B4F">
                <a:alpha val="20000"/>
              </a:srgbClr>
            </a:gs>
            <a:gs pos="100000">
              <a:schemeClr val="bg2">
                <a:alpha val="20000"/>
              </a:schemeClr>
            </a:gs>
          </a:gsLst>
          <a:lin ang="10800000" scaled="1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850888_Retail pitch deck_RVA_v4" id="{8F2882B0-1BFE-4293-BF1B-5E9F7535F411}" vid="{2736E5B9-BA7A-4750-88E9-E7AE6A3F07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4BED453-9FB1-4982-A2CE-02B1DAF46A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A47430-C725-4DCD-9053-3498D56D74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17391F-2502-4070-B520-AB23643635E8}">
  <ds:schemaRefs>
    <ds:schemaRef ds:uri="71af3243-3dd4-4a8d-8c0d-dd76da1f02a5"/>
    <ds:schemaRef ds:uri="http://purl.org/dc/elements/1.1/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8694</TotalTime>
  <Words>433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Employee Attrition      - Data Analysis  Report</vt:lpstr>
      <vt:lpstr> Steven Williams- CEO Jamie Caulfield - CFO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Budweiser Data Analysis</dc:title>
  <dc:creator>fcheruvathoor@mail.smu.edu;rlichti@mail.smu.edu;Zack Zaiken</dc:creator>
  <cp:lastModifiedBy>feby thomas</cp:lastModifiedBy>
  <cp:revision>31</cp:revision>
  <dcterms:created xsi:type="dcterms:W3CDTF">2020-10-13T05:04:05Z</dcterms:created>
  <dcterms:modified xsi:type="dcterms:W3CDTF">2020-12-06T05:29:37Z</dcterms:modified>
</cp:coreProperties>
</file>