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7" r:id="rId6"/>
    <p:sldId id="288" r:id="rId7"/>
    <p:sldId id="289" r:id="rId8"/>
    <p:sldId id="293" r:id="rId9"/>
    <p:sldId id="297" r:id="rId10"/>
    <p:sldId id="290" r:id="rId11"/>
    <p:sldId id="291" r:id="rId12"/>
    <p:sldId id="292" r:id="rId13"/>
    <p:sldId id="294" r:id="rId14"/>
    <p:sldId id="295" r:id="rId15"/>
    <p:sldId id="296" r:id="rId16"/>
    <p:sldId id="300" r:id="rId17"/>
    <p:sldId id="298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779"/>
    <a:srgbClr val="59C5EC"/>
    <a:srgbClr val="E8EFF3"/>
    <a:srgbClr val="000000"/>
    <a:srgbClr val="5A82A0"/>
    <a:srgbClr val="7B6984"/>
    <a:srgbClr val="6D3B4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422" autoAdjust="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1E0C90-1D4B-4894-A52F-6A61A8782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6E43D-3065-44B8-88CF-754AF46F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46A32-BF80-4EEB-9349-9686B10A492B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A23-7175-4E59-B38B-B4E81F521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400A4-4A42-4A50-BC86-D7DA38EF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42A9F-EB4A-4976-901B-F47991B5E1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7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A9E41-F7BA-42D1-923E-C3B58F2FDEC1}" type="datetimeFigureOut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C6CC0-914F-4A6F-B8FE-1137B7ABBB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5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9E66CD-99CC-45B1-A15D-3626A61608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F15D4B3-A0CD-4C14-BB5E-CB9859BD8A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4480" y="1746127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9233-8E4C-4046-85BB-5166B8A7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52538"/>
            <a:ext cx="11274552" cy="1348720"/>
          </a:xfrm>
          <a:solidFill>
            <a:schemeClr val="bg1">
              <a:alpha val="6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5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507DE-4CA5-4E76-8450-4125151E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28730"/>
            <a:ext cx="11274552" cy="1772070"/>
          </a:xfrm>
          <a:solidFill>
            <a:schemeClr val="accent1">
              <a:alpha val="30000"/>
            </a:schemeClr>
          </a:solidFill>
        </p:spPr>
        <p:txBody>
          <a:bodyPr tIns="252000" rIns="90000" anchor="t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03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1479DD-CE43-4425-B485-C8F1C75475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597939"/>
            <a:ext cx="10515600" cy="3874709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6002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01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495790" y="1597938"/>
            <a:ext cx="4820533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14D5FA-EBD7-472E-9864-D76743BAB4D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36613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A129CFA-D87C-494E-9E6D-E317C4D157E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495086" y="2055043"/>
            <a:ext cx="4821237" cy="3417605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2000"/>
            </a:lvl1pPr>
            <a:lvl2pPr marL="457200" indent="0" algn="l">
              <a:buNone/>
              <a:defRPr sz="18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98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6096000" y="1838558"/>
            <a:ext cx="5653088" cy="3761895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0" y="1838558"/>
            <a:ext cx="6096000" cy="376189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E84782-CEED-4A74-8650-9CC907EA72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166173"/>
            <a:ext cx="4817357" cy="338901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noProof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4442761-B05F-4E61-83C8-DA8019B093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4467"/>
            <a:ext cx="4817357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75CE59E-BBF8-4A23-A2D4-859D2A375B8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5790" y="2166173"/>
            <a:ext cx="4859598" cy="33890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lang="en-US" sz="2200" b="1">
                <a:latin typeface="+mj-lt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E8F94DDD-6A48-4E09-A419-FAF3E395A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5790" y="2614467"/>
            <a:ext cx="4859598" cy="2667396"/>
          </a:xfrm>
        </p:spPr>
        <p:txBody>
          <a:bodyPr>
            <a:normAutofit/>
          </a:bodyPr>
          <a:lstStyle>
            <a:lvl1pPr marL="2286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1pPr>
            <a:lvl2pPr marL="685800" indent="-228600"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§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2081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0DF9619-89F0-4C89-BF3C-FB75431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148" y="622349"/>
            <a:ext cx="7835705" cy="112461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028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8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95AFC1-BF2C-4C83-B474-7121F9C0B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57199"/>
            <a:ext cx="5653088" cy="5403851"/>
          </a:xfr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127" y="691751"/>
            <a:ext cx="4584212" cy="540001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CAA0F2-C20F-4289-BFB8-9BC2C65A8B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326250"/>
            <a:ext cx="4574551" cy="4484150"/>
          </a:xfrm>
        </p:spPr>
        <p:txBody>
          <a:bodyPr vert="horz" lIns="36000" tIns="0" rIns="0" bIns="0" rtlCol="0">
            <a:normAutofit/>
          </a:bodyPr>
          <a:lstStyle>
            <a:lvl1pPr marL="0" indent="0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00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506">
          <p15:clr>
            <a:srgbClr val="FBAE40"/>
          </p15:clr>
        </p15:guide>
        <p15:guide id="3" orient="horz" pos="528">
          <p15:clr>
            <a:srgbClr val="FBAE40"/>
          </p15:clr>
        </p15:guide>
        <p15:guide id="4" pos="7174">
          <p15:clr>
            <a:srgbClr val="FBAE40"/>
          </p15:clr>
        </p15:guide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74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A9C29-DD8E-4518-B4D3-44806885A5F9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FOOADDTER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46F9B8-64BA-45E5-845E-CA6696C2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975" y="742867"/>
            <a:ext cx="7402050" cy="566931"/>
          </a:xfrm>
        </p:spPr>
        <p:txBody>
          <a:bodyPr lIns="36000" tIns="0" rIns="0" bIns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04937D3-320F-475C-B607-8D8AE31F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8724" y="2277980"/>
            <a:ext cx="11290364" cy="412282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8404903-B722-4F8B-94E9-F478DB3A75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394975" y="1377834"/>
            <a:ext cx="7402050" cy="540000"/>
          </a:xfrm>
        </p:spPr>
        <p:txBody>
          <a:bodyPr vert="horz" lIns="36000" tIns="0" rIns="0" bIns="0" rtlCol="0">
            <a:normAutofit/>
          </a:bodyPr>
          <a:lstStyle>
            <a:lvl1pPr marL="0" indent="0" algn="ctr">
              <a:buNone/>
              <a:defRPr lang="en-US" sz="180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728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840">
          <p15:clr>
            <a:srgbClr val="FBAE40"/>
          </p15:clr>
        </p15:guide>
        <p15:guide id="6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1590D-4639-4494-A37B-A15E7114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40C1F5F-4B50-4906-83E6-9A2F1CB1F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161" y="2982416"/>
            <a:ext cx="1645920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72EC0A4-5E0C-44C7-B8BF-100C17934C9D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99426" y="1924687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9E18E3-2E11-4B74-AF2C-001F81DE3F24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611286" y="2982416"/>
            <a:ext cx="138988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D61E6447-2CC7-47A3-8681-4133CCCB54D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694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D91B82-5EEF-4712-A699-B8302B6558D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14673" y="360541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7FAEB2B-6A01-4C63-ACA3-03B6E2919E8A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55269" y="2982416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9680D39-3D54-40CF-ABCB-BA448F099B30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09170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E81CA5F1-31CE-4D4C-A27D-2B342ECD994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61249" y="360541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C3544C3-FDC7-4C8F-A615-9529597C549D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15161" y="2982416"/>
            <a:ext cx="2197045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691DC2D-3064-4822-9D2D-80D59EA85EBB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69062" y="1924687"/>
            <a:ext cx="1622417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2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130FD286-B22E-4EEB-8B67-4CE7BF2FBA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921141" y="3605411"/>
            <a:ext cx="1280160" cy="896112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CAE751-A04A-4A9B-8EE4-3E1B64E955F3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88266" y="4704396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1FD07BB-52C2-4F52-A969-6778D844E8D4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874713" y="5838788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E1D5C74-7DD8-44F1-8142-1961D0C932B3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55269" y="470439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A6D3509-A776-4654-B6B2-F528C9FE7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95163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CA4A1CD-2E82-40FA-88EC-3D9F238493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27665" y="1927715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76CA787-1443-453E-A0C1-A9391E1B64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88266" y="1931188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827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41B7CDEE-2644-4D36-95CB-1F92049E7F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4DF168AC-530C-4094-8F5F-FCF3FFDC1E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7903" y="4991383"/>
            <a:ext cx="1463040" cy="98755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373CC7F-8644-430C-90D9-B903ED9F6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2028825"/>
            <a:ext cx="4727575" cy="728663"/>
          </a:xfrm>
          <a:solidFill>
            <a:schemeClr val="accent1">
              <a:alpha val="60000"/>
            </a:schemeClr>
          </a:solidFill>
        </p:spPr>
        <p:txBody>
          <a:bodyPr lIns="39600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4B737A3-9F6C-4989-B51B-07BDDD38F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2754601"/>
            <a:ext cx="4726800" cy="1861200"/>
          </a:xfrm>
          <a:solidFill>
            <a:schemeClr val="bg1">
              <a:alpha val="50000"/>
            </a:schemeClr>
          </a:solidFill>
        </p:spPr>
        <p:txBody>
          <a:bodyPr lIns="396000" tIns="0" rIns="0" bIns="0">
            <a:noAutofit/>
          </a:bodyPr>
          <a:lstStyle>
            <a:lvl1pPr>
              <a:lnSpc>
                <a:spcPct val="85000"/>
              </a:lnSpc>
              <a:defRPr sz="55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53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55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460" y="3521159"/>
            <a:ext cx="2642616" cy="1041316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1460" y="4669674"/>
            <a:ext cx="2642616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78B1225C-A326-43F6-99D9-A073D5261568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871830" y="4669674"/>
            <a:ext cx="6275470" cy="10413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8724" y="457200"/>
            <a:ext cx="11274552" cy="2971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3175" y="838066"/>
            <a:ext cx="786384" cy="521208"/>
          </a:xfrm>
          <a:ln>
            <a:solidFill>
              <a:schemeClr val="accent5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64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BB0064D4-BDD6-4678-9FA4-3A77F1600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931B8-6920-4B59-AD28-CB99D1D3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27" y="1436915"/>
            <a:ext cx="4584212" cy="1001338"/>
          </a:xfrm>
        </p:spPr>
        <p:txBody>
          <a:bodyPr lIns="3600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6A6A6-0C1D-4435-9DB9-9E50E52E8D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0127" y="2545450"/>
            <a:ext cx="4584212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44CC-98A7-494C-8C18-4B4DD609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 anchor="b" anchorCtr="0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BC23DBD1-F259-4AEB-A7D9-D728D6E04490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AD20-725D-45E4-8D6A-08EF4C81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A1DB-63FF-4850-A872-85EE7C0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48F99-E128-4301-95D8-8FDACDA5912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0128" y="3300065"/>
            <a:ext cx="4584212" cy="1745768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1C7490E-08AD-4189-8849-3BD35E900B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4897" y="805589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611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13" y="2264012"/>
            <a:ext cx="4584212" cy="540000"/>
          </a:xfrm>
        </p:spPr>
        <p:txBody>
          <a:bodyPr lIns="36000" tIns="0" rIns="0" bIns="0"/>
          <a:lstStyle/>
          <a:p>
            <a:r>
              <a:rPr lang="en-US" noProof="0"/>
              <a:t>Click to edit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400"/>
            <a:ext cx="1080000" cy="234000"/>
          </a:xfrm>
        </p:spPr>
        <p:txBody>
          <a:bodyPr/>
          <a:lstStyle/>
          <a:p>
            <a:fld id="{23D0A551-48C9-48F6-BF4E-DE641842128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CD3882F6-C786-40F3-902A-6D4D2E6ED7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4854" y="457199"/>
            <a:ext cx="5637276" cy="595947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0B10F-F811-4557-88AB-52E9E7FE037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726213" y="2990573"/>
            <a:ext cx="4584212" cy="2467690"/>
          </a:xfrm>
        </p:spPr>
        <p:txBody>
          <a:bodyPr lIns="3600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>
                  <a:lumMod val="40000"/>
                  <a:lumOff val="60000"/>
                </a:schemeClr>
              </a:buClr>
              <a:buSzPct val="125000"/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928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D31C4-8140-4486-8E32-7EA32B162A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551-48C9-48F6-BF4E-DE641842128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01E1CE2-D1DE-4252-B61A-6630E4C2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2" y="3322311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2950868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6" y="3318403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F4EC4F-5660-46EA-97AC-4F2DD125B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6612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2284186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97EA708-3A77-4F99-A2EA-0333462ED1F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36612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7207F0C-C876-4E0B-B625-1FDCC3DE6B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6612" y="5026287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53F1E4-6C15-48EA-8342-A2127473F13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6746" y="4654845"/>
            <a:ext cx="48667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3CFD351-584A-4587-BC54-F35254DC7E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6746" y="5022379"/>
            <a:ext cx="4866745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1303F657-7B5B-4B28-8EAA-386438351FB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6612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F994D41E-0FC7-48BC-98E8-C6B199A7B04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86746" y="3988163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348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DE44FD2-4D01-4152-92DA-14AD1463CC94}"/>
              </a:ext>
            </a:extLst>
          </p:cNvPr>
          <p:cNvSpPr/>
          <p:nvPr userDrawn="1"/>
        </p:nvSpPr>
        <p:spPr>
          <a:xfrm>
            <a:off x="879144" y="2301657"/>
            <a:ext cx="5257799" cy="4374516"/>
          </a:xfrm>
          <a:prstGeom prst="rect">
            <a:avLst/>
          </a:prstGeom>
          <a:blipFill>
            <a:blip r:embed="rId2"/>
            <a:srcRect/>
            <a:stretch>
              <a:fillRect l="-2654" t="-2825" r="2654" b="-101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466C2-B08E-47AF-9DA7-10424399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67"/>
            <a:ext cx="9037320" cy="566931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31567-B240-40D5-82F7-A7DBFE5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FFEB-7D66-4958-8CB8-D2B18C6A5A9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FCD12-4263-4A80-B68E-F72622E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1E74F-5D68-44E6-AE69-70A1A935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919B118-F379-4011-B1CF-E685CC09FA3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86746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59DFEB-5DA9-4E64-84A0-3FAA808064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6747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F842B3BB-CE92-4AEA-A2FF-5EEC732A4EF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486746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8514664-8AD0-4DF7-8C6F-12FFA6BEA7B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8200" y="1377833"/>
            <a:ext cx="9037320" cy="540000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535E35-8075-4558-BA3A-C9DFB4FCA5B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1177" y="2461528"/>
            <a:ext cx="4555067" cy="2590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E1A0053-EF84-446F-850C-6AC8FF9CCED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098279" y="3718884"/>
            <a:ext cx="2089545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534A936-14F3-4AEF-8CAD-03D91D568F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98280" y="4086418"/>
            <a:ext cx="1783080" cy="1271016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A88BEF2F-BB04-4330-BC4B-2912B69653B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98279" y="3069135"/>
            <a:ext cx="612648" cy="55778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567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7BBC9A-B18B-4F56-8515-321CD01B2666}"/>
              </a:ext>
            </a:extLst>
          </p:cNvPr>
          <p:cNvSpPr/>
          <p:nvPr userDrawn="1"/>
        </p:nvSpPr>
        <p:spPr>
          <a:xfrm>
            <a:off x="7975232" y="2875541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8E8F-7A79-47A4-A23F-F3FD3E2A15F3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4F357-0C41-471E-A413-4D42ADE55B12}"/>
              </a:ext>
            </a:extLst>
          </p:cNvPr>
          <p:cNvSpPr/>
          <p:nvPr userDrawn="1"/>
        </p:nvSpPr>
        <p:spPr>
          <a:xfrm>
            <a:off x="458724" y="2852928"/>
            <a:ext cx="3758184" cy="354787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76231-2A54-4E4C-AED3-197E208C14BB}"/>
              </a:ext>
            </a:extLst>
          </p:cNvPr>
          <p:cNvSpPr/>
          <p:nvPr userDrawn="1"/>
        </p:nvSpPr>
        <p:spPr>
          <a:xfrm>
            <a:off x="4216908" y="2395728"/>
            <a:ext cx="3758184" cy="44622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3C66F5D-DEC7-40DB-ACC1-70F67F4C9F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086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1FE0B9B-7D73-4311-B749-C3FA874AF7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A6CBB7D-3142-4CED-98BE-68B4F7C14E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44A59-978B-47C0-B59A-F529FA41BF1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5823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9F31D3-FC19-4A61-A915-5F11C6F7EB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5675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AA97C78-ABC3-4559-8EFA-1F24C3A6E3F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5675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A70C67-E4B2-45C8-BD5F-DF3679B00C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96270" y="3012360"/>
            <a:ext cx="1266825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A39242-8640-435B-8C03-0CB0BC8E88E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594797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2E97E9F-0DAA-48F4-90F4-640195EAD7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94797" y="4433657"/>
            <a:ext cx="2992278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41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326-08A9-441D-B1A8-66271415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740998"/>
            <a:ext cx="9535686" cy="568800"/>
          </a:xfrm>
        </p:spPr>
        <p:txBody>
          <a:bodyPr lIns="36000" tIns="0" rIns="0" bIns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9C403B-F50A-4124-BE88-55C843FA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B3BF-9C89-4723-AE4C-8AC5E6572CE2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151E7-E2A1-4EA3-8293-FA9D289D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57EB4-66F5-49E8-A8EF-39029E9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A2111-9E77-40EF-86DB-0DCF4279EE04}"/>
              </a:ext>
            </a:extLst>
          </p:cNvPr>
          <p:cNvSpPr/>
          <p:nvPr userDrawn="1"/>
        </p:nvSpPr>
        <p:spPr>
          <a:xfrm>
            <a:off x="442913" y="2238229"/>
            <a:ext cx="11749087" cy="1538525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  <a:alpha val="20000"/>
                </a:schemeClr>
              </a:gs>
              <a:gs pos="0">
                <a:schemeClr val="bg2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C91FD06-686C-4DAB-8F12-FBDE6BBF31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6614" y="1377833"/>
            <a:ext cx="9535686" cy="540000"/>
          </a:xfrm>
        </p:spPr>
        <p:txBody>
          <a:bodyPr lIns="36000" tIns="0" rIns="0" bIns="0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B9AC69A-F349-47A4-BC2D-27B0A7514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713" y="2623018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AC4E2DC-6DA0-4F8B-846F-A0B6430B27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3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7794B2-6DF5-42E5-A435-F8FADACBCF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4433657"/>
            <a:ext cx="4893566" cy="1358113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FC6F434-B720-414A-A92B-EFFC947E6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01650" y="2616710"/>
            <a:ext cx="2992278" cy="781561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6000" b="1">
                <a:gradFill flip="none" rotWithShape="1">
                  <a:gsLst>
                    <a:gs pos="100000">
                      <a:srgbClr val="6D3B4F"/>
                    </a:gs>
                    <a:gs pos="0">
                      <a:schemeClr val="bg2"/>
                    </a:gs>
                  </a:gsLst>
                  <a:lin ang="10800000" scaled="1"/>
                  <a:tileRect/>
                </a:gra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DDFEB1-7872-4940-890E-713981F69C4B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501650" y="4048567"/>
            <a:ext cx="2992278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F54982B-78F2-4014-A84C-F25539C6DC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1650" y="4433657"/>
            <a:ext cx="4853737" cy="1376965"/>
          </a:xfrm>
        </p:spPr>
        <p:txBody>
          <a:bodyPr lIns="3600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8D7F0F9-4118-4257-9D45-A5772C2110D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529940" y="742867"/>
            <a:ext cx="786384" cy="521208"/>
          </a:xfrm>
          <a:ln w="6350">
            <a:solidFill>
              <a:schemeClr val="accent5">
                <a:alpha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253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909F8-4C72-41AE-A265-A2B21B72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406D-18BA-41D1-9AE4-5455C4F8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778-B918-4CC2-ACB0-052809B79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65399" y="5810623"/>
            <a:ext cx="1080000" cy="234000"/>
          </a:xfrm>
          <a:prstGeom prst="rect">
            <a:avLst/>
          </a:prstGeom>
        </p:spPr>
        <p:txBody>
          <a:bodyPr vert="horz" lIns="91440" tIns="0" rIns="0" bIns="0" rtlCol="0" anchor="b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3435D83B-8639-4535-9E2A-6F2776DA544B}" type="datetime1">
              <a:rPr lang="en-US" noProof="0" smtClean="0"/>
              <a:t>10/26/2020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8005-9236-461C-A055-9B9AB0DDF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0599" y="6057923"/>
            <a:ext cx="4114800" cy="234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50C-14A2-4A8D-A783-08B8265C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478" y="6057923"/>
            <a:ext cx="394063" cy="234000"/>
          </a:xfrm>
          <a:prstGeom prst="rect">
            <a:avLst/>
          </a:prstGeom>
        </p:spPr>
        <p:txBody>
          <a:bodyPr vert="horz" lIns="90000" tIns="0" rIns="0" bIns="0" rtlCol="0" anchor="t" anchorCtr="0"/>
          <a:lstStyle>
            <a:lvl1pPr algn="ctr"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E5352E-9B9F-4EDC-8769-7FA3D3F814C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33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69" r:id="rId6"/>
    <p:sldLayoutId id="2147483662" r:id="rId7"/>
    <p:sldLayoutId id="2147483667" r:id="rId8"/>
    <p:sldLayoutId id="2147483668" r:id="rId9"/>
    <p:sldLayoutId id="2147483696" r:id="rId10"/>
    <p:sldLayoutId id="2147483693" r:id="rId11"/>
    <p:sldLayoutId id="2147483692" r:id="rId12"/>
    <p:sldLayoutId id="2147483694" r:id="rId13"/>
    <p:sldLayoutId id="2147483686" r:id="rId14"/>
    <p:sldLayoutId id="2147483695" r:id="rId15"/>
    <p:sldLayoutId id="2147483690" r:id="rId16"/>
    <p:sldLayoutId id="214748368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7401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551" userDrawn="1">
          <p15:clr>
            <a:srgbClr val="F26B43"/>
          </p15:clr>
        </p15:guide>
        <p15:guide id="5" pos="71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37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y-thomas/DSRepo/blob/main/DS6306/CaseStudy1/Case_Study.html" TargetMode="External"/><Relationship Id="rId2" Type="http://schemas.openxmlformats.org/officeDocument/2006/relationships/hyperlink" Target="https://github.com/feby-thomas/DSRepo/blob/main/DS6306/CaseStudy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A close up of a bottle&#10;&#10;Description automatically generated">
            <a:extLst>
              <a:ext uri="{FF2B5EF4-FFF2-40B4-BE49-F238E27FC236}">
                <a16:creationId xmlns:a16="http://schemas.microsoft.com/office/drawing/2014/main" id="{3A70B703-5FE6-474D-BC80-AE774A2188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40" b="3140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2BC59-134D-4AFC-B52F-67591CAB8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171" y="4960892"/>
            <a:ext cx="11274552" cy="1348720"/>
          </a:xfrm>
        </p:spPr>
        <p:txBody>
          <a:bodyPr>
            <a:normAutofit/>
          </a:bodyPr>
          <a:lstStyle/>
          <a:p>
            <a:r>
              <a:rPr lang="en-US" sz="4400" dirty="0"/>
              <a:t>Budweiser Data Analysis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702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Summary Statistics &amp; Distribution of ABV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C1EC22-FDF9-400B-9224-21FF920D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0" y="2821619"/>
            <a:ext cx="4201413" cy="274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00050D-E141-4FD4-9994-993D3C94C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85" y="1417077"/>
            <a:ext cx="3285630" cy="214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0E10-B256-4B39-9AD3-C1BC34E7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85" y="3358119"/>
            <a:ext cx="3380295" cy="2208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024E-5B05-4950-8102-EB01E4A5F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79" y="1639185"/>
            <a:ext cx="4520003" cy="10246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076C9A-253D-4E18-9FE9-6AA25415088D}"/>
              </a:ext>
            </a:extLst>
          </p:cNvPr>
          <p:cNvSpPr txBox="1"/>
          <p:nvPr/>
        </p:nvSpPr>
        <p:spPr>
          <a:xfrm>
            <a:off x="2076357" y="5724515"/>
            <a:ext cx="7274229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data appears to be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Avg and Median ABV content are .059 &amp; .056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beers between the .04 and .07 ABV content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29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Relationship between ABV &amp; IBU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5BAB-95FC-4847-8D68-B26F6A18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586346"/>
            <a:ext cx="5368270" cy="3507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C9943-9705-4CC0-949B-F939805E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36" y="1586346"/>
            <a:ext cx="4321847" cy="3511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6F00A-6DBB-418B-AEE3-9A8303699129}"/>
              </a:ext>
            </a:extLst>
          </p:cNvPr>
          <p:cNvSpPr txBox="1"/>
          <p:nvPr/>
        </p:nvSpPr>
        <p:spPr>
          <a:xfrm>
            <a:off x="458788" y="5264946"/>
            <a:ext cx="7274229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ABV and IBU have similar right skewed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Correlation can be explained easily from a brewing perspective, more hops are used to create more bitter beers, to offset or balance the taste brewers add more sugar.  Sugar will ferment to create a higher alcoholic content.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339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pPr algn="ctr"/>
            <a:r>
              <a:rPr lang="en-US" dirty="0"/>
              <a:t>Ale vs IPA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0BE816-5328-472A-883B-0E3120CD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9" y="1734027"/>
            <a:ext cx="4388162" cy="28635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681912" y="5101792"/>
            <a:ext cx="8014480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evidence of clustering between IPA and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visual evidence of Correlation between the two variables (.671)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of Clustering across multiple statistical models (KNN-TT: 85%, KNN-LO:86%, NB:84.3%)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46C96-0351-439E-A4CD-E730DA9D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229" y="1715141"/>
            <a:ext cx="2470582" cy="1852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F3AA9-11C4-4567-9086-6253F49BD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715" y="3866079"/>
            <a:ext cx="2582041" cy="933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AF66B-E428-4BF9-B2D7-90BD0709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151" y="1715140"/>
            <a:ext cx="2931334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87799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 : Brewery Density per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EC038-9402-4845-8B8D-7A870D919E31}"/>
              </a:ext>
            </a:extLst>
          </p:cNvPr>
          <p:cNvSpPr txBox="1"/>
          <p:nvPr/>
        </p:nvSpPr>
        <p:spPr>
          <a:xfrm>
            <a:off x="386250" y="5416535"/>
            <a:ext cx="11057067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States with highest populations have low brewery density (CA, TX,FL,NY)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of breweries per population ratio is lower in states (NJ,TN,AL,NV,GA) is evident  in south east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Great opportunity to open new breweries in states like CA,TX,FL, NY which can be ideal considering transportation and other logistic challenges to fulfill the demand.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CD2FF-8023-4A49-8FDB-C56CB415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4" y="1461216"/>
            <a:ext cx="5669575" cy="38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Most Popular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21D6E-F6F5-4F0B-AFE1-6F0D5971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7" y="1499648"/>
            <a:ext cx="5724310" cy="3686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2EAAA-7E31-4763-B5EC-444339E6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928" y="1536335"/>
            <a:ext cx="5878225" cy="3785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458788" y="5358351"/>
            <a:ext cx="10363092" cy="1261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IPA/Pale Ale style of beer is the most popular and across the country (76%)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Any market expansions of breweries, changes to existing selections, or development of new beers should focus on IPA/Pale 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attention should be given to states like CT, OK, GA where IPA/Pale ale is not the most popular, product offerings can be curtailed to their individual tastes.</a:t>
            </a:r>
          </a:p>
        </p:txBody>
      </p:sp>
    </p:spTree>
    <p:extLst>
      <p:ext uri="{BB962C8B-B14F-4D97-AF65-F5344CB8AC3E}">
        <p14:creationId xmlns:p14="http://schemas.microsoft.com/office/powerpoint/2010/main" val="81623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10520406" cy="728663"/>
          </a:xfrm>
        </p:spPr>
        <p:txBody>
          <a:bodyPr/>
          <a:lstStyle/>
          <a:p>
            <a:pPr algn="ctr"/>
            <a:r>
              <a:rPr lang="en-US" dirty="0"/>
              <a:t>Market Expansion Opportunities: Least Popular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A9F32-D0D1-46D4-A8ED-C34D963E2DE9}"/>
              </a:ext>
            </a:extLst>
          </p:cNvPr>
          <p:cNvSpPr txBox="1"/>
          <p:nvPr/>
        </p:nvSpPr>
        <p:spPr>
          <a:xfrm>
            <a:off x="541234" y="5442750"/>
            <a:ext cx="9018401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American Amber/Red Ale &amp; Altbier style of beer are least popular across the country (41%)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consider phasing this beer out of existing markets and not include in any brewery or beer expansions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competition in CA from established wineries, perhaps American </a:t>
            </a:r>
            <a:r>
              <a:rPr lang="en-US" sz="1400" dirty="0" err="1"/>
              <a:t>Barleywine</a:t>
            </a:r>
            <a:r>
              <a:rPr lang="en-US" sz="1400" dirty="0"/>
              <a:t> should be phased 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4DD80-2ED5-4A78-8DA5-C375B7C8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67" y="1536335"/>
            <a:ext cx="5719704" cy="368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B1F4C-FD39-465B-9167-F27D10CE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40" y="1556059"/>
            <a:ext cx="5507622" cy="3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Audience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8E7941-FC6A-4F64-B725-5D23F0E4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1415249"/>
            <a:ext cx="5883289" cy="11807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Carlos Brito - CEO</a:t>
            </a:r>
            <a:br>
              <a:rPr lang="en-US" sz="3200" dirty="0"/>
            </a:br>
            <a:r>
              <a:rPr lang="en-US" sz="3200" dirty="0"/>
              <a:t>Fernando </a:t>
            </a:r>
            <a:r>
              <a:rPr lang="en-US" sz="3200" dirty="0" err="1"/>
              <a:t>Tennenbaum</a:t>
            </a:r>
            <a:r>
              <a:rPr lang="en-US" sz="3200" dirty="0"/>
              <a:t> - CFO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7753244" y="4816982"/>
            <a:ext cx="3849244" cy="152090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Data Analysis Report Prepared</a:t>
            </a:r>
          </a:p>
          <a:p>
            <a:pPr marL="342900" indent="-342900">
              <a:buAutoNum type="arabicPeriod"/>
            </a:pPr>
            <a:r>
              <a:rPr lang="en-US" sz="1400" b="0" dirty="0"/>
              <a:t>Zach Zaiken, Data Scientist @ SMU</a:t>
            </a:r>
          </a:p>
          <a:p>
            <a:pPr marL="342900" indent="-342900">
              <a:buAutoNum type="arabicPeriod"/>
            </a:pPr>
            <a:r>
              <a:rPr lang="en-US" sz="1400" b="0" dirty="0"/>
              <a:t>Rinku Lichti, Data Scientist @ SMU </a:t>
            </a:r>
          </a:p>
          <a:p>
            <a:pPr marL="342900" indent="-342900">
              <a:buAutoNum type="arabicPeriod"/>
            </a:pPr>
            <a:r>
              <a:rPr lang="en-US" sz="1400" b="0" dirty="0"/>
              <a:t>Feby Thomas, Data Scientist @ SMU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9B1E2-FF21-4CF2-8A70-1DF6A756DC60}"/>
              </a:ext>
            </a:extLst>
          </p:cNvPr>
          <p:cNvSpPr txBox="1"/>
          <p:nvPr/>
        </p:nvSpPr>
        <p:spPr>
          <a:xfrm>
            <a:off x="213064" y="4355317"/>
            <a:ext cx="662274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Documentation</a:t>
            </a:r>
          </a:p>
          <a:p>
            <a:endParaRPr lang="en-US" sz="1400" dirty="0"/>
          </a:p>
          <a:p>
            <a:r>
              <a:rPr lang="en-US" sz="1400" dirty="0"/>
              <a:t>Link to </a:t>
            </a:r>
            <a:r>
              <a:rPr lang="en-US" sz="1400" dirty="0" err="1"/>
              <a:t>Github</a:t>
            </a:r>
            <a:r>
              <a:rPr lang="en-US" sz="1400" dirty="0"/>
              <a:t>:</a:t>
            </a:r>
          </a:p>
          <a:p>
            <a:r>
              <a:rPr lang="en-US" sz="1400" dirty="0">
                <a:hlinkClick r:id="rId2"/>
              </a:rPr>
              <a:t>https://github.com/feby-thomas/DSRepo/blob/main/DS6306/CaseStudy1/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Link to </a:t>
            </a:r>
            <a:r>
              <a:rPr lang="en-US" sz="1400" dirty="0" err="1"/>
              <a:t>KnitFile</a:t>
            </a:r>
            <a:r>
              <a:rPr lang="en-US" sz="1400" dirty="0"/>
              <a:t> :</a:t>
            </a:r>
          </a:p>
          <a:p>
            <a:r>
              <a:rPr lang="en-US" sz="1400" dirty="0">
                <a:hlinkClick r:id="rId3"/>
              </a:rPr>
              <a:t>https://github.com/feby-thomas/DSRepo/blob/main/DS6306/CaseStudy1/Case_Study.html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6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934D63C-92FA-4138-85C7-E72E6CAC1076}"/>
              </a:ext>
            </a:extLst>
          </p:cNvPr>
          <p:cNvSpPr txBox="1">
            <a:spLocks/>
          </p:cNvSpPr>
          <p:nvPr/>
        </p:nvSpPr>
        <p:spPr>
          <a:xfrm>
            <a:off x="85192" y="2969703"/>
            <a:ext cx="4696533" cy="4484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39600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5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Breweries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Impact of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ABV &amp; IBU by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and Statistics of ABV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 between ABV &amp; IBU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IPA vs 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Opportunities for 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33375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Breweries by States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7D259-73ED-43DC-B002-D3C04110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488111"/>
            <a:ext cx="6368010" cy="5369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4F7-9439-4E22-9D6A-862608C09837}"/>
              </a:ext>
            </a:extLst>
          </p:cNvPr>
          <p:cNvSpPr txBox="1"/>
          <p:nvPr/>
        </p:nvSpPr>
        <p:spPr>
          <a:xfrm>
            <a:off x="7216588" y="2695727"/>
            <a:ext cx="4688541" cy="2339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need to consider the cost of operating costs and supply chain fees in states with low brewery count.  Money better spent in regions with established brewery presence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2522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8472" y="113047"/>
            <a:ext cx="7720478" cy="728663"/>
          </a:xfrm>
        </p:spPr>
        <p:txBody>
          <a:bodyPr/>
          <a:lstStyle/>
          <a:p>
            <a:r>
              <a:rPr lang="en-US" dirty="0"/>
              <a:t>Breweries by State &amp; Regions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A72A1F-EA3D-4EE8-B3F9-13B6AEF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93" y="922852"/>
            <a:ext cx="4225209" cy="286771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7C96D-9FBE-4373-AB3E-57D118B1C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922852"/>
            <a:ext cx="6290301" cy="52801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408AFB-5FE0-4C15-8B97-06EAA11F11E2}"/>
              </a:ext>
            </a:extLst>
          </p:cNvPr>
          <p:cNvSpPr txBox="1"/>
          <p:nvPr/>
        </p:nvSpPr>
        <p:spPr>
          <a:xfrm>
            <a:off x="6899993" y="4036519"/>
            <a:ext cx="4688541" cy="27084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 market presence in CO, CA ,MI ,OR, &amp;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of breweries is located in  Midwest &amp; Pacific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market presence in Southwest and Rocky Mountain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May need to consider the cost of operating costs and supply chain fees in states with low brewery count.  Money better spent in regions with established brewery presence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674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32AE2249-B7DB-45AE-A1DA-03CF9EC3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65399" y="5810623"/>
            <a:ext cx="10800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BDA9C29-DD8E-4518-B4D3-44806885A5F9}" type="datetime1">
              <a:rPr lang="en-US" noProof="0" smtClean="0"/>
              <a:pPr>
                <a:spcAft>
                  <a:spcPts val="600"/>
                </a:spcAft>
              </a:pPr>
              <a:t>10/26/2020</a:t>
            </a:fld>
            <a:endParaRPr lang="en-US" noProof="0"/>
          </a:p>
        </p:txBody>
      </p:sp>
      <p:sp>
        <p:nvSpPr>
          <p:cNvPr id="33" name="Footer Placeholder 2">
            <a:extLst>
              <a:ext uri="{FF2B5EF4-FFF2-40B4-BE49-F238E27FC236}">
                <a16:creationId xmlns:a16="http://schemas.microsoft.com/office/drawing/2014/main" id="{E61EE53F-279E-4DF1-BB07-FCF100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0599" y="6057923"/>
            <a:ext cx="4114800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0"/>
              <a:t>ADD A FOOADDTER</a:t>
            </a: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0E4D361-42C7-4CCB-9A11-A3DB8876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1478" y="6057923"/>
            <a:ext cx="394063" cy="234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3CE5352E-9B9F-4EDC-8769-7FA3D3F814C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5B9A94C-3ADE-496A-939D-C0954C1C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407" y="282611"/>
            <a:ext cx="7402050" cy="566931"/>
          </a:xfrm>
        </p:spPr>
        <p:txBody>
          <a:bodyPr>
            <a:normAutofit/>
          </a:bodyPr>
          <a:lstStyle/>
          <a:p>
            <a:r>
              <a:rPr lang="en-US" dirty="0"/>
              <a:t>Heat Map of Breweries by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DB517-2B88-4BA8-B3C6-6998CA24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3" y="963183"/>
            <a:ext cx="8997218" cy="57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Missing Data : Analysis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7A0E9-A0DB-4F70-8829-14842E23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8" y="1596418"/>
            <a:ext cx="1997261" cy="336035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ED990-4880-448F-B935-BA13152B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77" y="1623313"/>
            <a:ext cx="4133850" cy="18383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C24C7-7870-4662-9079-C4E825BE00B3}"/>
              </a:ext>
            </a:extLst>
          </p:cNvPr>
          <p:cNvSpPr txBox="1"/>
          <p:nvPr/>
        </p:nvSpPr>
        <p:spPr>
          <a:xfrm>
            <a:off x="1850719" y="5274747"/>
            <a:ext cx="9193796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data for ABV and Style is negligible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Significant amount of IBU data missing (41.7%)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Distribution of ABV variable remains largely unchanged based on inclusion/exclusion of beer with missing IBU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Similar % missing for ALE/IPA based on exclusion of missing IBU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Missing IBU data will be removed when looking at IBU vs ABV relationship and using IBU/ABV data to classify Ale vs IPA.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C4A68B-07B1-4FFF-92DE-74378FB7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98" y="1557920"/>
            <a:ext cx="4021017" cy="303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788" y="686586"/>
            <a:ext cx="7720478" cy="728663"/>
          </a:xfrm>
        </p:spPr>
        <p:txBody>
          <a:bodyPr/>
          <a:lstStyle/>
          <a:p>
            <a:r>
              <a:rPr lang="en-US" dirty="0"/>
              <a:t>Median ABV &amp; IBU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0D75A-385E-4845-A6A4-F6A24420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90" y="1415250"/>
            <a:ext cx="3987704" cy="4017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03ED96-ED91-4650-8A03-D11AB9BFF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36" y="3997240"/>
            <a:ext cx="1092962" cy="137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09582-3AA1-4D6F-B3AA-0A302B0CDD81}"/>
              </a:ext>
            </a:extLst>
          </p:cNvPr>
          <p:cNvSpPr txBox="1"/>
          <p:nvPr/>
        </p:nvSpPr>
        <p:spPr>
          <a:xfrm>
            <a:off x="2623205" y="5858120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Median ABV and IBU seen in South East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Brewery regions (Pacific &amp; Midwest Region) have lower median ABV &amp; IBU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CC72EB-E2E6-4229-AC77-B61BDFCFA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342" y="1420906"/>
            <a:ext cx="3157693" cy="40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A73A-13FE-42A6-8241-CB8893CAB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503" y="98301"/>
            <a:ext cx="7720478" cy="728663"/>
          </a:xfrm>
        </p:spPr>
        <p:txBody>
          <a:bodyPr/>
          <a:lstStyle/>
          <a:p>
            <a:r>
              <a:rPr lang="en-US" dirty="0"/>
              <a:t>Max ABV &amp; IBU by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2A52C1-20C0-4F8D-8B8C-969D525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" y="971744"/>
            <a:ext cx="3299012" cy="41611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29E9E-2F69-4459-840C-58B66E5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738" y="970154"/>
            <a:ext cx="3298336" cy="423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C413F2-84F9-4D7E-91D0-748B475A1A2B}"/>
              </a:ext>
            </a:extLst>
          </p:cNvPr>
          <p:cNvSpPr txBox="1"/>
          <p:nvPr/>
        </p:nvSpPr>
        <p:spPr>
          <a:xfrm>
            <a:off x="150503" y="5410617"/>
            <a:ext cx="7274229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Data Inferences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CO, KY, IN have the beers with the highest alcohol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&amp; VA have the beers with the highest IBU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478546-0551-4071-8E86-33D4057F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80" y="1068295"/>
            <a:ext cx="1092962" cy="1373792"/>
          </a:xfrm>
          <a:prstGeom prst="rect">
            <a:avLst/>
          </a:prstGeom>
        </p:spPr>
      </p:pic>
      <p:pic>
        <p:nvPicPr>
          <p:cNvPr id="1026" name="Picture 2" descr="Lee Hill Series Vol 5 - Belgian Style Quadrupel Ale - Upslope Brewing  Company | Photos - Untappd">
            <a:extLst>
              <a:ext uri="{FF2B5EF4-FFF2-40B4-BE49-F238E27FC236}">
                <a16:creationId xmlns:a16="http://schemas.microsoft.com/office/drawing/2014/main" id="{0459ED59-BE0D-4ED4-8D8F-030EA5A3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28" y="624221"/>
            <a:ext cx="1525821" cy="152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ndon Balling Amburana Wood - Against the Grain Brewery - Untappd">
            <a:extLst>
              <a:ext uri="{FF2B5EF4-FFF2-40B4-BE49-F238E27FC236}">
                <a16:creationId xmlns:a16="http://schemas.microsoft.com/office/drawing/2014/main" id="{5EE7010D-E934-4CFD-A856-32865E42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07" y="625250"/>
            <a:ext cx="1709126" cy="14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35662-116E-4273-B7A5-11E3AC0104D0}"/>
              </a:ext>
            </a:extLst>
          </p:cNvPr>
          <p:cNvSpPr txBox="1"/>
          <p:nvPr/>
        </p:nvSpPr>
        <p:spPr>
          <a:xfrm>
            <a:off x="8052431" y="203301"/>
            <a:ext cx="190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CO: Lee Hill Series Vol. 5 - Belgian Style </a:t>
            </a:r>
            <a:r>
              <a:rPr lang="en-US" sz="800" dirty="0" err="1"/>
              <a:t>Quadrupel</a:t>
            </a:r>
            <a:r>
              <a:rPr lang="en-US" sz="800" dirty="0"/>
              <a:t> Ale (12.8% ABV)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FD3CB-6124-498C-BF02-D5B23EC378C6}"/>
              </a:ext>
            </a:extLst>
          </p:cNvPr>
          <p:cNvSpPr txBox="1"/>
          <p:nvPr/>
        </p:nvSpPr>
        <p:spPr>
          <a:xfrm>
            <a:off x="10138626" y="203301"/>
            <a:ext cx="190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KY: London Balling (12.5% ABV)</a:t>
            </a:r>
          </a:p>
        </p:txBody>
      </p:sp>
      <p:pic>
        <p:nvPicPr>
          <p:cNvPr id="1030" name="Picture 6" descr="Csar">
            <a:extLst>
              <a:ext uri="{FF2B5EF4-FFF2-40B4-BE49-F238E27FC236}">
                <a16:creationId xmlns:a16="http://schemas.microsoft.com/office/drawing/2014/main" id="{05CBB7E4-07F2-4576-BEE7-E20939D5D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50" y="2734431"/>
            <a:ext cx="663151" cy="14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863C9-5858-418B-85FF-AE3CAD76B7A8}"/>
              </a:ext>
            </a:extLst>
          </p:cNvPr>
          <p:cNvSpPr txBox="1"/>
          <p:nvPr/>
        </p:nvSpPr>
        <p:spPr>
          <a:xfrm>
            <a:off x="7908088" y="2385378"/>
            <a:ext cx="2047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IN: </a:t>
            </a:r>
            <a:r>
              <a:rPr lang="en-US" sz="800" dirty="0" err="1"/>
              <a:t>Csar</a:t>
            </a:r>
            <a:r>
              <a:rPr lang="en-US" sz="800" dirty="0"/>
              <a:t> Russian Imperial Stout (12.0% ABV)</a:t>
            </a:r>
          </a:p>
        </p:txBody>
      </p:sp>
      <p:pic>
        <p:nvPicPr>
          <p:cNvPr id="11" name="Picture 2" descr="Beer Guy PDX: Astoria Brewing Company - Bitter Bitch IIPA">
            <a:extLst>
              <a:ext uri="{FF2B5EF4-FFF2-40B4-BE49-F238E27FC236}">
                <a16:creationId xmlns:a16="http://schemas.microsoft.com/office/drawing/2014/main" id="{CB0819C7-182C-489B-83CE-2CA2625A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447" y="2659989"/>
            <a:ext cx="1308798" cy="174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CA9644-6976-4068-A592-BDC246F230DD}"/>
              </a:ext>
            </a:extLst>
          </p:cNvPr>
          <p:cNvSpPr txBox="1"/>
          <p:nvPr/>
        </p:nvSpPr>
        <p:spPr>
          <a:xfrm>
            <a:off x="10210086" y="2385378"/>
            <a:ext cx="18314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OR : Bitter Bitch Imperial IPA (138 IBU)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305C8-449F-4D99-81D9-927C500628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7564" y="4976604"/>
            <a:ext cx="889721" cy="1764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0E25BF-6D64-4BF8-AFCE-3C4EE484D6C1}"/>
              </a:ext>
            </a:extLst>
          </p:cNvPr>
          <p:cNvSpPr txBox="1"/>
          <p:nvPr/>
        </p:nvSpPr>
        <p:spPr>
          <a:xfrm>
            <a:off x="10387447" y="4741367"/>
            <a:ext cx="1585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 : Trooper Valley IPA (135 IBU)</a:t>
            </a:r>
          </a:p>
        </p:txBody>
      </p:sp>
    </p:spTree>
    <p:extLst>
      <p:ext uri="{BB962C8B-B14F-4D97-AF65-F5344CB8AC3E}">
        <p14:creationId xmlns:p14="http://schemas.microsoft.com/office/powerpoint/2010/main" val="20513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3F5779"/>
      </a:dk1>
      <a:lt1>
        <a:sysClr val="window" lastClr="FFFFFF"/>
      </a:lt1>
      <a:dk2>
        <a:srgbClr val="96556D"/>
      </a:dk2>
      <a:lt2>
        <a:srgbClr val="3B99BB"/>
      </a:lt2>
      <a:accent1>
        <a:srgbClr val="96556D"/>
      </a:accent1>
      <a:accent2>
        <a:srgbClr val="FFFFFF"/>
      </a:accent2>
      <a:accent3>
        <a:srgbClr val="855939"/>
      </a:accent3>
      <a:accent4>
        <a:srgbClr val="3D8C74"/>
      </a:accent4>
      <a:accent5>
        <a:srgbClr val="999999"/>
      </a:accent5>
      <a:accent6>
        <a:srgbClr val="3B99BB"/>
      </a:accent6>
      <a:hlink>
        <a:srgbClr val="3F5779"/>
      </a:hlink>
      <a:folHlink>
        <a:srgbClr val="3F57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6D3B4F">
                <a:alpha val="20000"/>
              </a:srgbClr>
            </a:gs>
            <a:gs pos="100000">
              <a:schemeClr val="bg2">
                <a:alpha val="20000"/>
              </a:schemeClr>
            </a:gs>
          </a:gsLst>
          <a:lin ang="1080000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850888_Retail pitch deck_RVA_v4" id="{8F2882B0-1BFE-4293-BF1B-5E9F7535F411}" vid="{2736E5B9-BA7A-4750-88E9-E7AE6A3F07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7391F-2502-4070-B520-AB23643635E8}">
  <ds:schemaRefs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A47430-C725-4DCD-9053-3498D56D7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BED453-9FB1-4982-A2CE-02B1DAF46A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853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Budweiser Data Analysis </vt:lpstr>
      <vt:lpstr> Carlos Brito - CEO Fernando Tennenbaum - CFO </vt:lpstr>
      <vt:lpstr>PowerPoint Presentation</vt:lpstr>
      <vt:lpstr>PowerPoint Presentation</vt:lpstr>
      <vt:lpstr>PowerPoint Presentation</vt:lpstr>
      <vt:lpstr>Heat Map of Breweries by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 Data Analysis</dc:title>
  <dc:creator>fcheruvathoor@mail.smu.edu;rlichti@mail.smu.edu;Zack Zaiken</dc:creator>
  <cp:lastModifiedBy>feby thomas</cp:lastModifiedBy>
  <cp:revision>10</cp:revision>
  <dcterms:created xsi:type="dcterms:W3CDTF">2020-10-13T05:04:05Z</dcterms:created>
  <dcterms:modified xsi:type="dcterms:W3CDTF">2020-10-27T02:54:15Z</dcterms:modified>
</cp:coreProperties>
</file>