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2"/>
            <a:ext cx="12401550" cy="8267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4"/>
            <a:ext cx="9429750" cy="6286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847998" y="955081"/>
          <a:ext cx="1948012" cy="20966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948011"/>
              </a:tblGrid>
              <a:tr h="34620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Cliente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88097"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 Neue"/>
                        </a:defRPr>
                      </a:pP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-Endereço: String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-Nome: 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1062379"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+selecionarPizza( )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+selecionarSabor( )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+confirmarRecebimento( 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Table"/>
          <p:cNvGraphicFramePr/>
          <p:nvPr/>
        </p:nvGraphicFramePr>
        <p:xfrm>
          <a:off x="8408641" y="983467"/>
          <a:ext cx="1548266" cy="155467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48265"/>
              </a:tblGrid>
              <a:tr h="49411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Atendente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28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Neue"/>
                        </a:rPr>
                        <a:t>-Franquia: 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332499"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+selecFranquia( 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Table"/>
          <p:cNvGraphicFramePr/>
          <p:nvPr/>
        </p:nvGraphicFramePr>
        <p:xfrm>
          <a:off x="10920035" y="949475"/>
          <a:ext cx="1535566" cy="13080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35565"/>
              </a:tblGrid>
              <a:tr h="48781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Franquia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10111"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-Ingredientes: string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-Qtd: 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4101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Neue"/>
                        </a:rPr>
                        <a:t>+pediIngredientes( 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Table"/>
          <p:cNvGraphicFramePr/>
          <p:nvPr/>
        </p:nvGraphicFramePr>
        <p:xfrm>
          <a:off x="10964557" y="4894066"/>
          <a:ext cx="1372821" cy="15512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72820"/>
              </a:tblGrid>
              <a:tr h="843512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Pizzaiolo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07703"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+confInicioFab( )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+confFimFab( )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+solicitarBusca( 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Table"/>
          <p:cNvGraphicFramePr/>
          <p:nvPr/>
        </p:nvGraphicFramePr>
        <p:xfrm>
          <a:off x="6050548" y="4882701"/>
          <a:ext cx="2028089" cy="17282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028087"/>
              </a:tblGrid>
              <a:tr h="49411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Entregador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28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Neue"/>
                        </a:rPr>
                        <a:t>-Nome entregador: 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506107"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+confBusca( )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+confEntrega( )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Classes:…"/>
          <p:cNvSpPr txBox="1"/>
          <p:nvPr/>
        </p:nvSpPr>
        <p:spPr>
          <a:xfrm>
            <a:off x="922945" y="7358883"/>
            <a:ext cx="9629662" cy="1697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1200"/>
            </a:pPr>
            <a:r>
              <a:t>Classes:</a:t>
            </a:r>
          </a:p>
          <a:p>
            <a:pPr marL="166687" indent="-166687" algn="just">
              <a:buSzPct val="145000"/>
              <a:buChar char="•"/>
              <a:defRPr sz="1200"/>
            </a:pPr>
            <a:r>
              <a:t>Cliente: O cliente informa end., tamanho, nome, sabor da pizza e quantidade. Faz o pedido e confirma recebimento.</a:t>
            </a:r>
          </a:p>
          <a:p>
            <a:pPr marL="166687" indent="-166687" algn="just">
              <a:buSzPct val="145000"/>
              <a:buChar char="•"/>
              <a:defRPr sz="1200"/>
            </a:pPr>
            <a:r>
              <a:t>Pizza: contem tamanho e sabor;</a:t>
            </a:r>
          </a:p>
          <a:p>
            <a:pPr marL="166687" indent="-166687" algn="just">
              <a:buSzPct val="145000"/>
              <a:buChar char="•"/>
              <a:defRPr sz="1200"/>
            </a:pPr>
            <a:r>
              <a:t>Pedido: contem valor e quantidade;</a:t>
            </a:r>
          </a:p>
          <a:p>
            <a:pPr marL="166687" indent="-166687" algn="just">
              <a:buSzPct val="145000"/>
              <a:buChar char="•"/>
              <a:defRPr sz="1200"/>
            </a:pPr>
            <a:r>
              <a:t>Atendente: Atendente seleciona a franquia em uma lista de disponibilidade.</a:t>
            </a:r>
          </a:p>
          <a:p>
            <a:pPr marL="166687" indent="-166687" algn="just">
              <a:buSzPct val="145000"/>
              <a:buChar char="•"/>
              <a:defRPr sz="1200"/>
            </a:pPr>
            <a:r>
              <a:t>Franquia: Seleciona ingredientes e faz o pedido para o almoxarife.</a:t>
            </a:r>
          </a:p>
          <a:p>
            <a:pPr marL="166687" indent="-166687" algn="just">
              <a:buSzPct val="145000"/>
              <a:buChar char="•"/>
              <a:defRPr sz="1200"/>
            </a:pPr>
            <a:r>
              <a:t>Pizzaiolo: o Pizzaiolo confirma que recebeu os ingredientes, que finalizou a fabricaçāo e solicita a busca da pizza.</a:t>
            </a:r>
          </a:p>
          <a:p>
            <a:pPr marL="166687" indent="-166687" algn="just">
              <a:buSzPct val="145000"/>
              <a:buChar char="•"/>
              <a:defRPr sz="1200"/>
            </a:pPr>
            <a:r>
              <a:t>Entregador: Um determinado entregador confirma a busca e a entrega da Pizza feitas em seu nome no sistema.</a:t>
            </a:r>
          </a:p>
          <a:p>
            <a:pPr marL="166687" indent="-166687" algn="just">
              <a:buSzPct val="145000"/>
              <a:buChar char="•"/>
              <a:defRPr sz="1200"/>
            </a:pPr>
            <a:r>
              <a:t>Financeiro: a area de contabilidade roda o sistema financeiro para fazer o balanço e fluxo de caixa após check de entrega e recebimento.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1223148" y="5085229"/>
          <a:ext cx="1228916" cy="13080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228915"/>
              </a:tblGrid>
              <a:tr h="71061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Financeiro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5974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Neue"/>
                        </a:rPr>
                        <a:t>+rodaSistFin( 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6" name="Connection Line"/>
          <p:cNvSpPr/>
          <p:nvPr/>
        </p:nvSpPr>
        <p:spPr>
          <a:xfrm>
            <a:off x="2802065" y="1935246"/>
            <a:ext cx="947627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Realiza pedido"/>
          <p:cNvSpPr txBox="1"/>
          <p:nvPr/>
        </p:nvSpPr>
        <p:spPr>
          <a:xfrm>
            <a:off x="5405687" y="1581075"/>
            <a:ext cx="686715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Incluida</a:t>
            </a:r>
          </a:p>
        </p:txBody>
      </p:sp>
      <p:sp>
        <p:nvSpPr>
          <p:cNvPr id="128" name="*"/>
          <p:cNvSpPr txBox="1"/>
          <p:nvPr/>
        </p:nvSpPr>
        <p:spPr>
          <a:xfrm>
            <a:off x="2792430" y="1976521"/>
            <a:ext cx="17632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29" name="*"/>
          <p:cNvSpPr txBox="1"/>
          <p:nvPr/>
        </p:nvSpPr>
        <p:spPr>
          <a:xfrm>
            <a:off x="3582908" y="2000584"/>
            <a:ext cx="17632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30" name="*"/>
          <p:cNvSpPr txBox="1"/>
          <p:nvPr/>
        </p:nvSpPr>
        <p:spPr>
          <a:xfrm>
            <a:off x="5206853" y="2001736"/>
            <a:ext cx="176328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31" name="Line"/>
          <p:cNvSpPr/>
          <p:nvPr/>
        </p:nvSpPr>
        <p:spPr>
          <a:xfrm>
            <a:off x="9946934" y="1643878"/>
            <a:ext cx="947627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Escolhe Franquia"/>
          <p:cNvSpPr txBox="1"/>
          <p:nvPr/>
        </p:nvSpPr>
        <p:spPr>
          <a:xfrm>
            <a:off x="10008123" y="1242042"/>
            <a:ext cx="82524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Seleciona</a:t>
            </a:r>
          </a:p>
        </p:txBody>
      </p:sp>
      <p:sp>
        <p:nvSpPr>
          <p:cNvPr id="133" name="*"/>
          <p:cNvSpPr txBox="1"/>
          <p:nvPr/>
        </p:nvSpPr>
        <p:spPr>
          <a:xfrm>
            <a:off x="8180671" y="2001736"/>
            <a:ext cx="176328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11687819" y="2331714"/>
            <a:ext cx="2" cy="25253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Solicita e Entrega…"/>
          <p:cNvSpPr txBox="1"/>
          <p:nvPr/>
        </p:nvSpPr>
        <p:spPr>
          <a:xfrm>
            <a:off x="10212481" y="3355309"/>
            <a:ext cx="1434847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200"/>
            </a:pPr>
            <a:r>
              <a:t>Solicita e Entrega</a:t>
            </a:r>
          </a:p>
          <a:p>
            <a:pPr>
              <a:defRPr b="1" sz="1200"/>
            </a:pPr>
            <a:r>
              <a:t>Ingredientes </a:t>
            </a:r>
          </a:p>
        </p:txBody>
      </p:sp>
      <p:sp>
        <p:nvSpPr>
          <p:cNvPr id="136" name="Line"/>
          <p:cNvSpPr/>
          <p:nvPr/>
        </p:nvSpPr>
        <p:spPr>
          <a:xfrm>
            <a:off x="8068484" y="5868649"/>
            <a:ext cx="287507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*"/>
          <p:cNvSpPr txBox="1"/>
          <p:nvPr/>
        </p:nvSpPr>
        <p:spPr>
          <a:xfrm>
            <a:off x="10008551" y="1742987"/>
            <a:ext cx="17632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38" name="*"/>
          <p:cNvSpPr txBox="1"/>
          <p:nvPr/>
        </p:nvSpPr>
        <p:spPr>
          <a:xfrm>
            <a:off x="10667148" y="5526604"/>
            <a:ext cx="17632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39" name="Informa Fabricaçāo e…"/>
          <p:cNvSpPr txBox="1"/>
          <p:nvPr/>
        </p:nvSpPr>
        <p:spPr>
          <a:xfrm>
            <a:off x="8632081" y="5336104"/>
            <a:ext cx="1747877" cy="47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200"/>
            </a:pPr>
            <a:r>
              <a:t>Informa Fabricaçāo e </a:t>
            </a:r>
          </a:p>
          <a:p>
            <a:pPr>
              <a:defRPr b="1" sz="1200"/>
            </a:pPr>
            <a:r>
              <a:t>Solicita Busca</a:t>
            </a:r>
          </a:p>
        </p:txBody>
      </p:sp>
      <p:sp>
        <p:nvSpPr>
          <p:cNvPr id="140" name="*"/>
          <p:cNvSpPr txBox="1"/>
          <p:nvPr/>
        </p:nvSpPr>
        <p:spPr>
          <a:xfrm>
            <a:off x="8408612" y="5467291"/>
            <a:ext cx="17632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41" name="*"/>
          <p:cNvSpPr txBox="1"/>
          <p:nvPr/>
        </p:nvSpPr>
        <p:spPr>
          <a:xfrm>
            <a:off x="6836950" y="5526604"/>
            <a:ext cx="17632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42" name="Line"/>
          <p:cNvSpPr/>
          <p:nvPr/>
        </p:nvSpPr>
        <p:spPr>
          <a:xfrm>
            <a:off x="2446963" y="5904360"/>
            <a:ext cx="359734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Busca e…"/>
          <p:cNvSpPr txBox="1"/>
          <p:nvPr/>
        </p:nvSpPr>
        <p:spPr>
          <a:xfrm>
            <a:off x="3425683" y="5372041"/>
            <a:ext cx="1426465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200"/>
            </a:pPr>
            <a:r>
              <a:t>Confirma entrega</a:t>
            </a:r>
          </a:p>
          <a:p>
            <a:pPr>
              <a:defRPr b="1" sz="1200"/>
            </a:pPr>
            <a:r>
              <a:t>Da Pizza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1940587" y="3063762"/>
            <a:ext cx="2" cy="20094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Confirma recebimento…"/>
          <p:cNvSpPr txBox="1"/>
          <p:nvPr/>
        </p:nvSpPr>
        <p:spPr>
          <a:xfrm>
            <a:off x="798285" y="4251220"/>
            <a:ext cx="1070764" cy="47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200"/>
            </a:pPr>
            <a:r>
              <a:t>Confirma</a:t>
            </a:r>
          </a:p>
          <a:p>
            <a:pPr>
              <a:defRPr b="1" sz="1200"/>
            </a:pPr>
            <a:r>
              <a:t> recebimento</a:t>
            </a:r>
          </a:p>
        </p:txBody>
      </p:sp>
      <p:sp>
        <p:nvSpPr>
          <p:cNvPr id="146" name="*"/>
          <p:cNvSpPr txBox="1"/>
          <p:nvPr/>
        </p:nvSpPr>
        <p:spPr>
          <a:xfrm>
            <a:off x="5819418" y="5595408"/>
            <a:ext cx="17632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47" name="*"/>
          <p:cNvSpPr txBox="1"/>
          <p:nvPr/>
        </p:nvSpPr>
        <p:spPr>
          <a:xfrm>
            <a:off x="2527725" y="5595408"/>
            <a:ext cx="17632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48" name="*"/>
          <p:cNvSpPr txBox="1"/>
          <p:nvPr/>
        </p:nvSpPr>
        <p:spPr>
          <a:xfrm>
            <a:off x="1990944" y="4792440"/>
            <a:ext cx="17632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49" name="*"/>
          <p:cNvSpPr txBox="1"/>
          <p:nvPr/>
        </p:nvSpPr>
        <p:spPr>
          <a:xfrm>
            <a:off x="1609945" y="3098549"/>
            <a:ext cx="17632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graphicFrame>
        <p:nvGraphicFramePr>
          <p:cNvPr id="150" name="Table"/>
          <p:cNvGraphicFramePr/>
          <p:nvPr/>
        </p:nvGraphicFramePr>
        <p:xfrm>
          <a:off x="3753677" y="1275738"/>
          <a:ext cx="1388001" cy="12221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88000"/>
              </a:tblGrid>
              <a:tr h="49411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Pizza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28062"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-Tamanho: string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-Sabor: 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Table"/>
          <p:cNvGraphicFramePr/>
          <p:nvPr/>
        </p:nvGraphicFramePr>
        <p:xfrm>
          <a:off x="6358008" y="1392261"/>
          <a:ext cx="1103010" cy="122217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03009"/>
              </a:tblGrid>
              <a:tr h="49411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Pedido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28062"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-Valor: double</a:t>
                      </a:r>
                    </a:p>
                    <a:p>
                      <a:pPr defTabSz="914400">
                        <a:defRPr sz="1200">
                          <a:sym typeface="Helvetica Neue"/>
                        </a:defRPr>
                      </a:pPr>
                      <a:r>
                        <a:t>-Qtd: 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2" name="Connection Line"/>
          <p:cNvSpPr/>
          <p:nvPr/>
        </p:nvSpPr>
        <p:spPr>
          <a:xfrm>
            <a:off x="5173955" y="1935246"/>
            <a:ext cx="1195898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diamond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Connection Line"/>
          <p:cNvSpPr/>
          <p:nvPr/>
        </p:nvSpPr>
        <p:spPr>
          <a:xfrm>
            <a:off x="6925113" y="2589115"/>
            <a:ext cx="2" cy="22972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Escolhe Franquia"/>
          <p:cNvSpPr txBox="1"/>
          <p:nvPr/>
        </p:nvSpPr>
        <p:spPr>
          <a:xfrm>
            <a:off x="2863255" y="1581075"/>
            <a:ext cx="82524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Seleciona</a:t>
            </a:r>
          </a:p>
        </p:txBody>
      </p:sp>
      <p:sp>
        <p:nvSpPr>
          <p:cNvPr id="155" name="Line"/>
          <p:cNvSpPr/>
          <p:nvPr/>
        </p:nvSpPr>
        <p:spPr>
          <a:xfrm>
            <a:off x="7506737" y="1886827"/>
            <a:ext cx="901906" cy="2"/>
          </a:xfrm>
          <a:prstGeom prst="line">
            <a:avLst/>
          </a:prstGeom>
          <a:ln w="25400">
            <a:solidFill>
              <a:srgbClr val="000000"/>
            </a:solidFill>
            <a:headEnd type="diamond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Realiza pedido"/>
          <p:cNvSpPr txBox="1"/>
          <p:nvPr/>
        </p:nvSpPr>
        <p:spPr>
          <a:xfrm>
            <a:off x="6167368" y="3098549"/>
            <a:ext cx="695707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Enviado</a:t>
            </a:r>
          </a:p>
        </p:txBody>
      </p:sp>
      <p:sp>
        <p:nvSpPr>
          <p:cNvPr id="157" name="*"/>
          <p:cNvSpPr txBox="1"/>
          <p:nvPr/>
        </p:nvSpPr>
        <p:spPr>
          <a:xfrm>
            <a:off x="6216358" y="2001736"/>
            <a:ext cx="176328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58" name="*"/>
          <p:cNvSpPr txBox="1"/>
          <p:nvPr/>
        </p:nvSpPr>
        <p:spPr>
          <a:xfrm>
            <a:off x="7489911" y="2000584"/>
            <a:ext cx="17632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59" name="*"/>
          <p:cNvSpPr txBox="1"/>
          <p:nvPr/>
        </p:nvSpPr>
        <p:spPr>
          <a:xfrm>
            <a:off x="10699311" y="1742987"/>
            <a:ext cx="17632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60" name="*"/>
          <p:cNvSpPr txBox="1"/>
          <p:nvPr/>
        </p:nvSpPr>
        <p:spPr>
          <a:xfrm>
            <a:off x="11366719" y="2392927"/>
            <a:ext cx="17632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61" name="*"/>
          <p:cNvSpPr txBox="1"/>
          <p:nvPr/>
        </p:nvSpPr>
        <p:spPr>
          <a:xfrm>
            <a:off x="11437270" y="4571458"/>
            <a:ext cx="176327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62" name="Connection Line"/>
          <p:cNvSpPr/>
          <p:nvPr/>
        </p:nvSpPr>
        <p:spPr>
          <a:xfrm>
            <a:off x="2357120" y="3075939"/>
            <a:ext cx="4382771" cy="181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921"/>
                </a:lnTo>
                <a:lnTo>
                  <a:pt x="21600" y="10921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headEnd type="triangle"/>
          </a:ln>
        </p:spPr>
        <p:txBody>
          <a:bodyPr lIns="50800" tIns="50800" rIns="50800" bIns="50800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" name="Escolhe Franquia"/>
          <p:cNvSpPr txBox="1"/>
          <p:nvPr/>
        </p:nvSpPr>
        <p:spPr>
          <a:xfrm>
            <a:off x="3500206" y="4042080"/>
            <a:ext cx="1894943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Entrega e informa busca</a:t>
            </a:r>
          </a:p>
        </p:txBody>
      </p:sp>
      <p:sp>
        <p:nvSpPr>
          <p:cNvPr id="164" name="Connection Line"/>
          <p:cNvSpPr/>
          <p:nvPr/>
        </p:nvSpPr>
        <p:spPr>
          <a:xfrm>
            <a:off x="1793238" y="1976120"/>
            <a:ext cx="4513582" cy="1328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470"/>
                </a:moveTo>
                <a:lnTo>
                  <a:pt x="0" y="21600"/>
                </a:lnTo>
                <a:lnTo>
                  <a:pt x="18561" y="21600"/>
                </a:lnTo>
                <a:lnTo>
                  <a:pt x="18561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50800" tIns="50800" rIns="50800" bIns="50800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Escolhe Franquia"/>
          <p:cNvSpPr txBox="1"/>
          <p:nvPr/>
        </p:nvSpPr>
        <p:spPr>
          <a:xfrm>
            <a:off x="4171644" y="3000680"/>
            <a:ext cx="644501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Realiza</a:t>
            </a:r>
          </a:p>
        </p:txBody>
      </p:sp>
      <p:sp>
        <p:nvSpPr>
          <p:cNvPr id="166" name="*"/>
          <p:cNvSpPr txBox="1"/>
          <p:nvPr/>
        </p:nvSpPr>
        <p:spPr>
          <a:xfrm>
            <a:off x="6976427" y="2686384"/>
            <a:ext cx="176328" cy="28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67" name="*"/>
          <p:cNvSpPr txBox="1"/>
          <p:nvPr/>
        </p:nvSpPr>
        <p:spPr>
          <a:xfrm>
            <a:off x="6975350" y="4508191"/>
            <a:ext cx="176328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*</a:t>
            </a:r>
          </a:p>
        </p:txBody>
      </p:sp>
      <p:sp>
        <p:nvSpPr>
          <p:cNvPr id="168" name="Connection Line"/>
          <p:cNvSpPr/>
          <p:nvPr/>
        </p:nvSpPr>
        <p:spPr>
          <a:xfrm>
            <a:off x="2108200" y="3063239"/>
            <a:ext cx="9541511" cy="1804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7465"/>
                </a:lnTo>
                <a:lnTo>
                  <a:pt x="21600" y="1746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headEnd type="triangle"/>
          </a:ln>
        </p:spPr>
        <p:txBody>
          <a:bodyPr lIns="50800" tIns="50800" rIns="50800" bIns="50800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" name="Escolhe Franquia"/>
          <p:cNvSpPr txBox="1"/>
          <p:nvPr/>
        </p:nvSpPr>
        <p:spPr>
          <a:xfrm>
            <a:off x="7749940" y="4201245"/>
            <a:ext cx="1493673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/>
            <a:r>
              <a:t>Informa fabricação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